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94" r:id="rId2"/>
    <p:sldId id="745" r:id="rId3"/>
    <p:sldId id="758" r:id="rId4"/>
    <p:sldId id="742" r:id="rId5"/>
    <p:sldId id="766" r:id="rId6"/>
    <p:sldId id="746" r:id="rId7"/>
    <p:sldId id="760" r:id="rId8"/>
    <p:sldId id="692" r:id="rId9"/>
    <p:sldId id="759" r:id="rId10"/>
    <p:sldId id="747" r:id="rId11"/>
    <p:sldId id="763" r:id="rId12"/>
    <p:sldId id="748" r:id="rId13"/>
    <p:sldId id="761" r:id="rId14"/>
    <p:sldId id="764" r:id="rId15"/>
    <p:sldId id="765" r:id="rId16"/>
    <p:sldId id="743" r:id="rId17"/>
    <p:sldId id="762" r:id="rId18"/>
    <p:sldId id="72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clrMru>
    <a:srgbClr val="72B7DC"/>
    <a:srgbClr val="CBE5FF"/>
    <a:srgbClr val="FFE0ED"/>
    <a:srgbClr val="FFC9D2"/>
    <a:srgbClr val="618E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中間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56" autoAdjust="0"/>
    <p:restoredTop sz="92651" autoAdjust="0"/>
  </p:normalViewPr>
  <p:slideViewPr>
    <p:cSldViewPr snapToGrid="0" snapToObjects="1">
      <p:cViewPr varScale="1">
        <p:scale>
          <a:sx n="117" d="100"/>
          <a:sy n="117" d="100"/>
        </p:scale>
        <p:origin x="1456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948D01-64DB-3648-8A10-19114E5D9146}" type="datetimeFigureOut">
              <a:rPr kumimoji="1" lang="ja-JP" altLang="en-US" smtClean="0"/>
              <a:t>2020/7/28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E04189-F2F2-EF48-A22E-9E18F9C43E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0396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E04189-F2F2-EF48-A22E-9E18F9C43E2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72875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E04189-F2F2-EF48-A22E-9E18F9C43E23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36843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E04189-F2F2-EF48-A22E-9E18F9C43E23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29159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E04189-F2F2-EF48-A22E-9E18F9C43E23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41808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E04189-F2F2-EF48-A22E-9E18F9C43E23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33091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E04189-F2F2-EF48-A22E-9E18F9C43E23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59344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E04189-F2F2-EF48-A22E-9E18F9C43E23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8615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7/28/20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/>
              <a:t>マスター タイトルの書式設定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7/28/20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/>
              <a:t>マスター タイトルの書式設定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プレースホルダーまでドラッグするかアイコンをクリックして図を追加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7/28/20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、図、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プレースホルダーまでドラッグするかアイコンをクリックして図を追加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7/28/20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コンテンツ、図、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7/28/20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ja-JP" altLang="en-US"/>
              <a:t>プレースホルダーまでドラッグするかアイコンをクリックして図を追加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 3 つ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/>
              <a:t>マスター タイトルの書式設定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プレースホルダーまでドラッグするかアイコンをクリックして図を追加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7/28/20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プレースホルダーまでドラッグするかアイコンをクリックして図を追加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プレースホルダーまでドラッグするかアイコンをクリックして図を追加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7/28/20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ja-JP" altLang="en-US"/>
              <a:t>マスター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7/28/20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>
  <p:cSld name="1_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67627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566738" y="1484313"/>
            <a:ext cx="3924300" cy="4897437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3438" y="1484313"/>
            <a:ext cx="3924300" cy="4897437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EACC66-6A80-454E-A3EE-0DC8704871C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93816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574675" y="304800"/>
            <a:ext cx="8001000" cy="67627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566738" y="1484313"/>
            <a:ext cx="3924300" cy="2371725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3438" y="1484313"/>
            <a:ext cx="3924300" cy="2371725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566738" y="4008438"/>
            <a:ext cx="3924300" cy="2373312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3438" y="4008438"/>
            <a:ext cx="3924300" cy="2373312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B3F1EE-FB0D-48ED-AF46-A565F7B6713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400583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>
  <p:cSld name="タイトル、コンテンツ、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67627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66738" y="1484313"/>
            <a:ext cx="3924300" cy="4897437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643438" y="1484313"/>
            <a:ext cx="3924300" cy="4897437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76226B-7662-5045-BC0C-23A6183A81A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40274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7/28/20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表プレースホルダー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ja-JP" alt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FDA155-7105-CC4C-81AF-1DA3FD3C704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09041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図付き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7/28/20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ja-JP" altLang="en-US"/>
              <a:t>プレースホルダーまでドラッグするかアイコンをクリックして図を追加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dirty="0"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ja-JP" altLang="en-US"/>
              <a:t>マスター タイトルの書式設定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7/28/20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図付きセク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ja-JP" altLang="en-US"/>
              <a:t>プレースホルダーまでドラッグするかアイコンをクリックして図を追加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7/28/20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ja-JP" altLang="en-US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7/28/20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7/28/20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7/28/20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7/28/20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251665B-C24A-4702-B522-6A4334602E03}" type="datetimeFigureOut">
              <a:rPr lang="en-US" smtClean="0"/>
              <a:t>7/28/20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80" r:id="rId19"/>
    <p:sldLayoutId id="2147483681" r:id="rId20"/>
  </p:sldLayoutIdLst>
  <p:txStyles>
    <p:titleStyle>
      <a:lvl1pPr algn="r" defTabSz="914400" rtl="0" eaLnBrk="1" latinLnBrk="0" hangingPunct="1">
        <a:spcBef>
          <a:spcPct val="0"/>
        </a:spcBef>
        <a:buNone/>
        <a:defRPr kumimoji="1"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kumimoji="1"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kumimoji="1"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kumimoji="1"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kumimoji="1"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kumimoji="1"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kumimoji="1"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kumimoji="1"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Relationship Id="rId5" Type="http://schemas.openxmlformats.org/officeDocument/2006/relationships/hyperlink" Target="https://www.mhlw.go.jp/stf/seisakunitsuite/bunya/0000121431_00111.html" TargetMode="External"/><Relationship Id="rId4" Type="http://schemas.openxmlformats.org/officeDocument/2006/relationships/image" Target="../media/image6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07/s00134-020-06033-2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-2" y="2176961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en-US" sz="4000" dirty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COVID-19</a:t>
            </a:r>
            <a:r>
              <a:rPr kumimoji="1" lang="ja-JP" altLang="en-US" sz="400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重症肺炎に対する</a:t>
            </a:r>
            <a:endParaRPr kumimoji="1" lang="en-US" altLang="ja-JP" sz="400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4000" u="sng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実践的</a:t>
            </a:r>
            <a:r>
              <a:rPr kumimoji="1" lang="ja-JP" altLang="en-US" sz="400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人工呼吸戦略</a:t>
            </a:r>
            <a:endParaRPr kumimoji="1" lang="ja-JP" altLang="en-US" sz="400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04799" y="102702"/>
            <a:ext cx="25274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COVID-19</a:t>
            </a:r>
            <a:r>
              <a:rPr kumimoji="1" lang="ja-JP" altLang="en-US" sz="160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対応</a:t>
            </a:r>
            <a:r>
              <a:rPr kumimoji="1" lang="en-US" altLang="ja-JP" sz="1600" dirty="0" err="1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ECMOnet</a:t>
            </a:r>
            <a:endParaRPr kumimoji="1" lang="en-US" altLang="ja-JP" sz="160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327249" y="135820"/>
            <a:ext cx="15119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2020.08.15/16</a:t>
            </a:r>
            <a:endParaRPr kumimoji="1" lang="ja-JP" altLang="en-US" sz="140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9082326-F501-094B-8B4C-6FC73A997BFD}"/>
              </a:ext>
            </a:extLst>
          </p:cNvPr>
          <p:cNvSpPr/>
          <p:nvPr/>
        </p:nvSpPr>
        <p:spPr>
          <a:xfrm>
            <a:off x="1577973" y="4840819"/>
            <a:ext cx="598805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kumimoji="1" lang="ja-JP" altLang="en-US" sz="2800" b="1" dirty="0">
                <a:solidFill>
                  <a:srgbClr val="00009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itchFamily="34" charset="0"/>
              </a:rPr>
              <a:t>日本</a:t>
            </a:r>
            <a:r>
              <a:rPr kumimoji="1" lang="en-US" altLang="ja-JP" sz="2800" b="1" dirty="0">
                <a:solidFill>
                  <a:srgbClr val="00009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itchFamily="34" charset="0"/>
              </a:rPr>
              <a:t>COVID-19</a:t>
            </a:r>
            <a:r>
              <a:rPr kumimoji="1" lang="ja-JP" altLang="en-US" sz="2800" b="1" dirty="0">
                <a:solidFill>
                  <a:srgbClr val="00009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itchFamily="34" charset="0"/>
              </a:rPr>
              <a:t>対策</a:t>
            </a:r>
            <a:r>
              <a:rPr kumimoji="1" lang="en-US" altLang="ja-JP" sz="2800" b="1" dirty="0" err="1">
                <a:solidFill>
                  <a:srgbClr val="00009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itchFamily="34" charset="0"/>
              </a:rPr>
              <a:t>ECMOnet</a:t>
            </a:r>
            <a:endParaRPr kumimoji="1" lang="en-US" altLang="ja-JP" sz="2800" b="1" dirty="0">
              <a:solidFill>
                <a:srgbClr val="00009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Arial" pitchFamily="34" charset="0"/>
            </a:endParaRPr>
          </a:p>
          <a:p>
            <a:pPr algn="ctr">
              <a:defRPr/>
            </a:pPr>
            <a:r>
              <a:rPr kumimoji="1" lang="ja-JP" altLang="en-US" sz="2800" b="1" dirty="0">
                <a:solidFill>
                  <a:srgbClr val="00009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itchFamily="34" charset="0"/>
              </a:rPr>
              <a:t>日本呼吸療法医学会</a:t>
            </a:r>
            <a:endParaRPr kumimoji="1" lang="en-US" altLang="ja-JP" sz="2800" b="1" dirty="0">
              <a:solidFill>
                <a:srgbClr val="00009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Arial" pitchFamily="34" charset="0"/>
            </a:endParaRPr>
          </a:p>
          <a:p>
            <a:pPr algn="ctr">
              <a:defRPr/>
            </a:pPr>
            <a:r>
              <a:rPr kumimoji="1" lang="ja-JP" altLang="en-US" sz="2800" b="1" dirty="0">
                <a:solidFill>
                  <a:srgbClr val="00009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itchFamily="34" charset="0"/>
              </a:rPr>
              <a:t>厚生労働省</a:t>
            </a:r>
          </a:p>
        </p:txBody>
      </p:sp>
      <p:sp>
        <p:nvSpPr>
          <p:cNvPr id="6" name="正方形/長方形 13">
            <a:extLst>
              <a:ext uri="{FF2B5EF4-FFF2-40B4-BE49-F238E27FC236}">
                <a16:creationId xmlns:a16="http://schemas.microsoft.com/office/drawing/2014/main" id="{6650CFD3-B576-2B45-95BF-98C46D2EE8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134" y="708943"/>
            <a:ext cx="410445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r>
              <a:rPr lang="en-US" altLang="ja-JP" sz="2000" b="1" dirty="0">
                <a:solidFill>
                  <a:srgbClr val="00009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itchFamily="34" charset="0"/>
              </a:rPr>
              <a:t>ECMO</a:t>
            </a:r>
            <a:r>
              <a:rPr lang="ja-JP" altLang="en-US" sz="2000" b="1" dirty="0">
                <a:solidFill>
                  <a:srgbClr val="00009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itchFamily="34" charset="0"/>
              </a:rPr>
              <a:t>チーム等養成研修事業</a:t>
            </a:r>
            <a:endParaRPr lang="en-US" altLang="ja-JP" sz="2000" b="1" dirty="0">
              <a:solidFill>
                <a:srgbClr val="00009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5494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620DE6-90C9-9D45-9C3F-BCBFB8B412E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7317" y="284551"/>
            <a:ext cx="8574088" cy="968375"/>
          </a:xfrm>
          <a:noFill/>
        </p:spPr>
        <p:txBody>
          <a:bodyPr anchor="b">
            <a:normAutofit/>
          </a:bodyPr>
          <a:lstStyle/>
          <a:p>
            <a:pPr algn="ctr"/>
            <a:r>
              <a:rPr kumimoji="1" lang="ja-JP" altLang="en-US" sz="40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肺保護換気の必要性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A3FE538-47A3-3A42-B36F-9B7C11ACFFC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933605" y="1528105"/>
            <a:ext cx="7797800" cy="4603750"/>
          </a:xfrm>
        </p:spPr>
        <p:txBody>
          <a:bodyPr>
            <a:normAutofit lnSpcReduction="10000"/>
          </a:bodyPr>
          <a:lstStyle/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原則として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ARDS network</a:t>
            </a: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の低容量換気戦略を用いる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アシスト／調節モード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PCV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が好ましい、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SIMV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は使わない）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プラトー圧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＜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 25-30 cmH</a:t>
            </a:r>
            <a:r>
              <a:rPr lang="en-US" altLang="ja-JP" sz="2000" baseline="-25000" dirty="0"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O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ΔP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= 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プラトー圧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ー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 PEEP) 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＜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 15 cmH</a:t>
            </a:r>
            <a:r>
              <a:rPr lang="en-US" altLang="ja-JP" sz="2000" baseline="-25000" dirty="0"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O</a:t>
            </a:r>
            <a:endParaRPr lang="ja-JP" altLang="ja-JP" sz="200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１回換気量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は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6-8ml/kg 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予測体重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*</a:t>
            </a:r>
            <a:endParaRPr lang="ja-JP" altLang="ja-JP" sz="200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803275" lvl="2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altLang="ja-JP" sz="1600" dirty="0">
                <a:latin typeface="Meiryo" panose="020B0604030504040204" pitchFamily="34" charset="-128"/>
                <a:ea typeface="Meiryo" panose="020B0604030504040204" pitchFamily="34" charset="-128"/>
              </a:rPr>
              <a:t>* </a:t>
            </a:r>
            <a:r>
              <a:rPr lang="ja-JP" altLang="ja-JP" sz="1600">
                <a:latin typeface="Meiryo" panose="020B0604030504040204" pitchFamily="34" charset="-128"/>
                <a:ea typeface="Meiryo" panose="020B0604030504040204" pitchFamily="34" charset="-128"/>
              </a:rPr>
              <a:t>計算式は下記の通り</a:t>
            </a:r>
          </a:p>
          <a:p>
            <a:pPr marL="803275" lvl="2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ja-JP" altLang="en-US" sz="1600"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lang="ja-JP" altLang="ja-JP" sz="1600">
                <a:latin typeface="Meiryo" panose="020B0604030504040204" pitchFamily="34" charset="-128"/>
                <a:ea typeface="Meiryo" panose="020B0604030504040204" pitchFamily="34" charset="-128"/>
              </a:rPr>
              <a:t>男性：</a:t>
            </a:r>
            <a:r>
              <a:rPr lang="en-US" altLang="ja-JP" sz="1600" dirty="0">
                <a:latin typeface="Meiryo" panose="020B0604030504040204" pitchFamily="34" charset="-128"/>
                <a:ea typeface="Meiryo" panose="020B0604030504040204" pitchFamily="34" charset="-128"/>
              </a:rPr>
              <a:t>50+0.91×[</a:t>
            </a:r>
            <a:r>
              <a:rPr lang="ja-JP" altLang="ja-JP" sz="1600">
                <a:latin typeface="Meiryo" panose="020B0604030504040204" pitchFamily="34" charset="-128"/>
                <a:ea typeface="Meiryo" panose="020B0604030504040204" pitchFamily="34" charset="-128"/>
              </a:rPr>
              <a:t>身長</a:t>
            </a:r>
            <a:r>
              <a:rPr lang="en-US" altLang="ja-JP" sz="1600" dirty="0">
                <a:latin typeface="Meiryo" panose="020B0604030504040204" pitchFamily="34" charset="-128"/>
                <a:ea typeface="Meiryo" panose="020B0604030504040204" pitchFamily="34" charset="-128"/>
              </a:rPr>
              <a:t>(cm) -152.4]</a:t>
            </a:r>
            <a:endParaRPr lang="ja-JP" altLang="ja-JP" sz="160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803275" lvl="2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ja-JP" altLang="en-US" sz="1600"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lang="ja-JP" altLang="ja-JP" sz="1600">
                <a:latin typeface="Meiryo" panose="020B0604030504040204" pitchFamily="34" charset="-128"/>
                <a:ea typeface="Meiryo" panose="020B0604030504040204" pitchFamily="34" charset="-128"/>
              </a:rPr>
              <a:t>女性：</a:t>
            </a:r>
            <a:r>
              <a:rPr lang="en-US" altLang="ja-JP" sz="1600" dirty="0">
                <a:latin typeface="Meiryo" panose="020B0604030504040204" pitchFamily="34" charset="-128"/>
                <a:ea typeface="Meiryo" panose="020B0604030504040204" pitchFamily="34" charset="-128"/>
              </a:rPr>
              <a:t>45.5+0.91×[</a:t>
            </a:r>
            <a:r>
              <a:rPr lang="ja-JP" altLang="ja-JP" sz="1600">
                <a:latin typeface="Meiryo" panose="020B0604030504040204" pitchFamily="34" charset="-128"/>
                <a:ea typeface="Meiryo" panose="020B0604030504040204" pitchFamily="34" charset="-128"/>
              </a:rPr>
              <a:t>身長</a:t>
            </a:r>
            <a:r>
              <a:rPr lang="en-US" altLang="ja-JP" sz="1600" dirty="0">
                <a:latin typeface="Meiryo" panose="020B0604030504040204" pitchFamily="34" charset="-128"/>
                <a:ea typeface="Meiryo" panose="020B0604030504040204" pitchFamily="34" charset="-128"/>
              </a:rPr>
              <a:t>(cm) -152.4]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呼気延長症例では</a:t>
            </a: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吸気時間は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秒未満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0.7-0.9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秒）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換気回数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(20-25</a:t>
            </a: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回／分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)</a:t>
            </a: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で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CO</a:t>
            </a:r>
            <a:r>
              <a:rPr lang="en-US" altLang="ja-JP" sz="2000" baseline="-25000" dirty="0"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調整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pH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≧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7.25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を維持）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PEEP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はタイプ別で決定（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5-8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 あるいは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 10-15 cmH</a:t>
            </a:r>
            <a:r>
              <a:rPr lang="en-US" altLang="ja-JP" sz="2000" baseline="-25000" dirty="0"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O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）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スライド番号プレースホルダ 3">
            <a:extLst>
              <a:ext uri="{FF2B5EF4-FFF2-40B4-BE49-F238E27FC236}">
                <a16:creationId xmlns:a16="http://schemas.microsoft.com/office/drawing/2014/main" id="{20FA69E1-0297-D149-87B5-00613895FDE3}"/>
              </a:ext>
            </a:extLst>
          </p:cNvPr>
          <p:cNvSpPr txBox="1">
            <a:spLocks noGrp="1"/>
          </p:cNvSpPr>
          <p:nvPr/>
        </p:nvSpPr>
        <p:spPr bwMode="auto">
          <a:xfrm>
            <a:off x="0" y="6551613"/>
            <a:ext cx="571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fld id="{46D3852D-86F2-FA41-BF7D-C46319BBDABD}" type="slidenum">
              <a:rPr kumimoji="0" lang="en-US" altLang="ja-JP" sz="1200" b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pPr algn="ctr" eaLnBrk="1" hangingPunct="1"/>
              <a:t>10</a:t>
            </a:fld>
            <a:endParaRPr kumimoji="0" lang="en-US" altLang="ja-JP" sz="1200" b="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</p:txBody>
      </p:sp>
    </p:spTree>
    <p:extLst>
      <p:ext uri="{BB962C8B-B14F-4D97-AF65-F5344CB8AC3E}">
        <p14:creationId xmlns:p14="http://schemas.microsoft.com/office/powerpoint/2010/main" val="3773171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DF9D3F-7A06-384B-B73E-EC385BA336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C2D5E9F-921D-074A-AD84-111787B9D0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CA633726-8DEA-7B42-878F-D94C87DF3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67E2D36-9308-B64A-98A9-8F048813FBFF}"/>
              </a:ext>
            </a:extLst>
          </p:cNvPr>
          <p:cNvSpPr txBox="1"/>
          <p:nvPr/>
        </p:nvSpPr>
        <p:spPr>
          <a:xfrm>
            <a:off x="2321174" y="270172"/>
            <a:ext cx="52247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プラトー圧測定（</a:t>
            </a:r>
            <a:r>
              <a:rPr kumimoji="1" lang="en-US" altLang="ja-JP" sz="28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VCV</a:t>
            </a:r>
            <a:r>
              <a:rPr kumimoji="1" lang="ja-JP" altLang="en-US" sz="28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の場合）</a:t>
            </a:r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62B9C154-1345-1548-A080-E2F7C35802F9}"/>
              </a:ext>
            </a:extLst>
          </p:cNvPr>
          <p:cNvCxnSpPr/>
          <p:nvPr/>
        </p:nvCxnSpPr>
        <p:spPr>
          <a:xfrm>
            <a:off x="4548056" y="2928395"/>
            <a:ext cx="45220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80960DB-6506-1849-897B-50623C67FD14}"/>
              </a:ext>
            </a:extLst>
          </p:cNvPr>
          <p:cNvSpPr txBox="1"/>
          <p:nvPr/>
        </p:nvSpPr>
        <p:spPr>
          <a:xfrm>
            <a:off x="4020648" y="2575007"/>
            <a:ext cx="1507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通常は</a:t>
            </a:r>
            <a:r>
              <a:rPr kumimoji="1"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0.5</a:t>
            </a:r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秒</a:t>
            </a:r>
          </a:p>
        </p:txBody>
      </p:sp>
    </p:spTree>
    <p:extLst>
      <p:ext uri="{BB962C8B-B14F-4D97-AF65-F5344CB8AC3E}">
        <p14:creationId xmlns:p14="http://schemas.microsoft.com/office/powerpoint/2010/main" val="23689607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620DE6-90C9-9D45-9C3F-BCBFB8B412E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85750" y="360031"/>
            <a:ext cx="8574088" cy="968375"/>
          </a:xfrm>
          <a:noFill/>
        </p:spPr>
        <p:txBody>
          <a:bodyPr anchor="b">
            <a:normAutofit/>
          </a:bodyPr>
          <a:lstStyle/>
          <a:p>
            <a:pPr algn="ctr"/>
            <a:r>
              <a:rPr kumimoji="1" lang="ja-JP" altLang="en-US" sz="40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強い自発吸気への注意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A3FE538-47A3-3A42-B36F-9B7C11ACFFC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930201" y="1732157"/>
            <a:ext cx="7734300" cy="4391025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Patient - Self Inflicted Lung Injury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 altLang="ja-JP" sz="1800" dirty="0" err="1"/>
              <a:t>Brochard</a:t>
            </a:r>
            <a:r>
              <a:rPr lang="en-US" altLang="ja-JP" sz="1800" dirty="0"/>
              <a:t> L, et al. Am J Respir </a:t>
            </a:r>
            <a:r>
              <a:rPr lang="en-US" altLang="ja-JP" sz="1800" dirty="0" err="1"/>
              <a:t>Crit</a:t>
            </a:r>
            <a:r>
              <a:rPr lang="en-US" altLang="ja-JP" sz="1800" dirty="0"/>
              <a:t> Care Med 2017; 195: 438 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ja-JP" altLang="en-US" sz="1800">
                <a:latin typeface="Meiryo" panose="020B0604030504040204" pitchFamily="34" charset="-128"/>
                <a:ea typeface="Meiryo" panose="020B0604030504040204" pitchFamily="34" charset="-128"/>
              </a:rPr>
              <a:t>強い吸気による肺傷害の回避</a:t>
            </a:r>
            <a:endParaRPr lang="en-US" altLang="ja-JP" sz="16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(P0.1 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＞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ー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4 cmH</a:t>
            </a:r>
            <a:r>
              <a:rPr lang="en-US" altLang="ja-JP" sz="2000" baseline="-25000" dirty="0"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O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は要注意</a:t>
            </a:r>
            <a:r>
              <a:rPr lang="en-US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)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食道内圧測定なら圧変動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＞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15 cmH</a:t>
            </a:r>
            <a:r>
              <a:rPr lang="en-US" altLang="ja-JP" sz="2000" baseline="-25000" dirty="0"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O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は要注意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肺傷害の原因となるため人工呼吸開始から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48</a:t>
            </a: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時間は筋弛緩を併用した深鎮静を積極的に行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ってよい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その後は筋弛緩を中断して自発呼吸を出し上記の評価で判定　吸気努力が強ければ筋弛緩を再開する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円形吹き出し 3">
            <a:extLst>
              <a:ext uri="{FF2B5EF4-FFF2-40B4-BE49-F238E27FC236}">
                <a16:creationId xmlns:a16="http://schemas.microsoft.com/office/drawing/2014/main" id="{E16EC2B1-97B2-C442-95C4-2A581963AC23}"/>
              </a:ext>
            </a:extLst>
          </p:cNvPr>
          <p:cNvSpPr/>
          <p:nvPr/>
        </p:nvSpPr>
        <p:spPr>
          <a:xfrm>
            <a:off x="6412271" y="2896565"/>
            <a:ext cx="2395960" cy="532435"/>
          </a:xfrm>
          <a:prstGeom prst="wedgeEllipseCallout">
            <a:avLst>
              <a:gd name="adj1" fmla="val -112707"/>
              <a:gd name="adj2" fmla="val -4619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作らない戦略</a:t>
            </a:r>
          </a:p>
        </p:txBody>
      </p:sp>
      <p:sp>
        <p:nvSpPr>
          <p:cNvPr id="5" name="スライド番号プレースホルダ 3">
            <a:extLst>
              <a:ext uri="{FF2B5EF4-FFF2-40B4-BE49-F238E27FC236}">
                <a16:creationId xmlns:a16="http://schemas.microsoft.com/office/drawing/2014/main" id="{BE931A04-68EF-B54D-8E37-18A570693D49}"/>
              </a:ext>
            </a:extLst>
          </p:cNvPr>
          <p:cNvSpPr txBox="1">
            <a:spLocks noGrp="1"/>
          </p:cNvSpPr>
          <p:nvPr/>
        </p:nvSpPr>
        <p:spPr bwMode="auto">
          <a:xfrm>
            <a:off x="0" y="6551613"/>
            <a:ext cx="571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fld id="{46D3852D-86F2-FA41-BF7D-C46319BBDABD}" type="slidenum">
              <a:rPr kumimoji="0" lang="en-US" altLang="ja-JP" sz="1200" b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pPr algn="ctr" eaLnBrk="1" hangingPunct="1"/>
              <a:t>12</a:t>
            </a:fld>
            <a:endParaRPr kumimoji="0" lang="en-US" altLang="ja-JP" sz="1200" b="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</p:txBody>
      </p:sp>
    </p:spTree>
    <p:extLst>
      <p:ext uri="{BB962C8B-B14F-4D97-AF65-F5344CB8AC3E}">
        <p14:creationId xmlns:p14="http://schemas.microsoft.com/office/powerpoint/2010/main" val="2794094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620DE6-90C9-9D45-9C3F-BCBFB8B412E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84956" y="469576"/>
            <a:ext cx="8574088" cy="968375"/>
          </a:xfrm>
          <a:noFill/>
        </p:spPr>
        <p:txBody>
          <a:bodyPr anchor="b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その他の注意事項１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A3FE538-47A3-3A42-B36F-9B7C11ACFFC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989830" y="1738974"/>
            <a:ext cx="7931150" cy="4706938"/>
          </a:xfrm>
        </p:spPr>
        <p:txBody>
          <a:bodyPr>
            <a:normAutofit lnSpcReduction="10000"/>
          </a:bodyPr>
          <a:lstStyle/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漫然と深鎮静を続け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ない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ja-JP" altLang="ja-JP" sz="1800">
                <a:latin typeface="Meiryo" panose="020B0604030504040204" pitchFamily="34" charset="-128"/>
                <a:ea typeface="Meiryo" panose="020B0604030504040204" pitchFamily="34" charset="-128"/>
              </a:rPr>
              <a:t>人工呼吸器関連肺炎のリスクを高めるため推奨できない</a:t>
            </a:r>
          </a:p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PADIS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ガイドラインに準じた使用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ja-JP" altLang="ja-JP" sz="1800">
                <a:latin typeface="Meiryo" panose="020B0604030504040204" pitchFamily="34" charset="-128"/>
                <a:ea typeface="Meiryo" panose="020B0604030504040204" pitchFamily="34" charset="-128"/>
              </a:rPr>
              <a:t>単独薬剤による高用量投与は避</a:t>
            </a:r>
            <a:r>
              <a:rPr lang="ja-JP" altLang="en-US" sz="1800">
                <a:latin typeface="Meiryo" panose="020B0604030504040204" pitchFamily="34" charset="-128"/>
                <a:ea typeface="Meiryo" panose="020B0604030504040204" pitchFamily="34" charset="-128"/>
              </a:rPr>
              <a:t>け</a:t>
            </a:r>
            <a:r>
              <a:rPr lang="ja-JP" altLang="ja-JP" sz="1800">
                <a:latin typeface="Meiryo" panose="020B0604030504040204" pitchFamily="34" charset="-128"/>
                <a:ea typeface="Meiryo" panose="020B0604030504040204" pitchFamily="34" charset="-128"/>
              </a:rPr>
              <a:t>麻薬と複数の鎮静薬を併用する</a:t>
            </a:r>
            <a:endParaRPr lang="en-US" altLang="ja-JP" sz="18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ja-JP" altLang="ja-JP" sz="1800">
                <a:latin typeface="Meiryo" panose="020B0604030504040204" pitchFamily="34" charset="-128"/>
                <a:ea typeface="Meiryo" panose="020B0604030504040204" pitchFamily="34" charset="-128"/>
              </a:rPr>
              <a:t>鎮痛薬</a:t>
            </a:r>
            <a:r>
              <a:rPr lang="ja-JP" altLang="en-US" sz="1800"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lang="ja-JP" altLang="ja-JP" sz="1800">
                <a:latin typeface="Meiryo" panose="020B0604030504040204" pitchFamily="34" charset="-128"/>
                <a:ea typeface="Meiryo" panose="020B0604030504040204" pitchFamily="34" charset="-128"/>
              </a:rPr>
              <a:t>フェンタニル</a:t>
            </a:r>
            <a:r>
              <a:rPr lang="ja-JP" altLang="en-US" sz="1800">
                <a:latin typeface="Meiryo" panose="020B0604030504040204" pitchFamily="34" charset="-128"/>
                <a:ea typeface="Meiryo" panose="020B0604030504040204" pitchFamily="34" charset="-128"/>
              </a:rPr>
              <a:t>、</a:t>
            </a:r>
            <a:r>
              <a:rPr lang="ja-JP" altLang="ja-JP" sz="1800">
                <a:latin typeface="Meiryo" panose="020B0604030504040204" pitchFamily="34" charset="-128"/>
                <a:ea typeface="Meiryo" panose="020B0604030504040204" pitchFamily="34" charset="-128"/>
              </a:rPr>
              <a:t>モルヒネ</a:t>
            </a:r>
            <a:endParaRPr lang="en-US" altLang="ja-JP" sz="18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ja-JP" altLang="ja-JP" sz="1800">
                <a:latin typeface="Meiryo" panose="020B0604030504040204" pitchFamily="34" charset="-128"/>
                <a:ea typeface="Meiryo" panose="020B0604030504040204" pitchFamily="34" charset="-128"/>
              </a:rPr>
              <a:t>鎮静薬</a:t>
            </a:r>
            <a:r>
              <a:rPr lang="ja-JP" altLang="en-US" sz="1800"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lang="ja-JP" altLang="ja-JP" sz="1800">
                <a:latin typeface="Meiryo" panose="020B0604030504040204" pitchFamily="34" charset="-128"/>
                <a:ea typeface="Meiryo" panose="020B0604030504040204" pitchFamily="34" charset="-128"/>
              </a:rPr>
              <a:t>プロポフォール、デクスメデトミジン</a:t>
            </a:r>
            <a:r>
              <a:rPr lang="en-US" altLang="ja-JP" sz="1800" dirty="0">
                <a:latin typeface="Meiryo" panose="020B0604030504040204" pitchFamily="34" charset="-128"/>
                <a:ea typeface="Meiryo" panose="020B0604030504040204" pitchFamily="34" charset="-128"/>
              </a:rPr>
              <a:t>*</a:t>
            </a:r>
            <a:r>
              <a:rPr lang="ja-JP" altLang="ja-JP" sz="1800">
                <a:latin typeface="Meiryo" panose="020B0604030504040204" pitchFamily="34" charset="-128"/>
                <a:ea typeface="Meiryo" panose="020B0604030504040204" pitchFamily="34" charset="-128"/>
              </a:rPr>
              <a:t>、ミダゾラム</a:t>
            </a:r>
            <a:endParaRPr lang="en-US" altLang="ja-JP" sz="18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投与の実際</a:t>
            </a:r>
            <a:r>
              <a:rPr lang="en-US" altLang="ja-JP" sz="2000" dirty="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*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ja-JP" altLang="en-US" sz="1800">
                <a:latin typeface="Meiryo" panose="020B0604030504040204" pitchFamily="34" charset="-128"/>
                <a:ea typeface="Meiryo" panose="020B0604030504040204" pitchFamily="34" charset="-128"/>
              </a:rPr>
              <a:t>評価スコア</a:t>
            </a:r>
            <a:r>
              <a:rPr lang="en-US" altLang="ja-JP" sz="1800" dirty="0">
                <a:latin typeface="Meiryo" panose="020B0604030504040204" pitchFamily="34" charset="-128"/>
                <a:ea typeface="Meiryo" panose="020B0604030504040204" pitchFamily="34" charset="-128"/>
              </a:rPr>
              <a:t>RASS</a:t>
            </a:r>
            <a:r>
              <a:rPr lang="ja-JP" altLang="en-US" sz="1800">
                <a:latin typeface="Meiryo" panose="020B0604030504040204" pitchFamily="34" charset="-128"/>
                <a:ea typeface="Meiryo" panose="020B0604030504040204" pitchFamily="34" charset="-128"/>
              </a:rPr>
              <a:t>で</a:t>
            </a:r>
            <a:r>
              <a:rPr lang="ja-JP" altLang="ja-JP" sz="1800">
                <a:latin typeface="Meiryo" panose="020B0604030504040204" pitchFamily="34" charset="-128"/>
                <a:ea typeface="Meiryo" panose="020B0604030504040204" pitchFamily="34" charset="-128"/>
              </a:rPr>
              <a:t>効果を評価し投与量を調整</a:t>
            </a:r>
            <a:endParaRPr lang="en-US" altLang="ja-JP" sz="18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ja-JP" altLang="ja-JP" sz="1800">
                <a:latin typeface="Meiryo" panose="020B0604030504040204" pitchFamily="34" charset="-128"/>
                <a:ea typeface="Meiryo" panose="020B0604030504040204" pitchFamily="34" charset="-128"/>
              </a:rPr>
              <a:t>それぞれ上限量を決め</a:t>
            </a:r>
            <a:r>
              <a:rPr lang="ja-JP" altLang="en-US" sz="1800">
                <a:latin typeface="Meiryo" panose="020B0604030504040204" pitchFamily="34" charset="-128"/>
                <a:ea typeface="Meiryo" panose="020B0604030504040204" pitchFamily="34" charset="-128"/>
              </a:rPr>
              <a:t>る</a:t>
            </a:r>
            <a:endParaRPr lang="en-US" altLang="ja-JP" sz="18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ja-JP" altLang="en-US" sz="1800">
                <a:latin typeface="Meiryo" panose="020B0604030504040204" pitchFamily="34" charset="-128"/>
                <a:ea typeface="Meiryo" panose="020B0604030504040204" pitchFamily="34" charset="-128"/>
              </a:rPr>
              <a:t>不要であれば使用しない</a:t>
            </a:r>
            <a:endParaRPr lang="en-US" altLang="ja-JP" sz="18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 altLang="ja-JP" sz="1800" dirty="0">
                <a:latin typeface="Meiryo" panose="020B0604030504040204" pitchFamily="34" charset="-128"/>
                <a:ea typeface="Meiryo" panose="020B0604030504040204" pitchFamily="34" charset="-128"/>
              </a:rPr>
              <a:t>COVID</a:t>
            </a:r>
            <a:r>
              <a:rPr lang="ja-JP" altLang="en-US" sz="1800">
                <a:latin typeface="Meiryo" panose="020B0604030504040204" pitchFamily="34" charset="-128"/>
                <a:ea typeface="Meiryo" panose="020B0604030504040204" pitchFamily="34" charset="-128"/>
              </a:rPr>
              <a:t>は時に大量の薬剤が必要になる</a:t>
            </a:r>
            <a:endParaRPr lang="ja-JP" altLang="ja-JP" sz="180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85C0288-BCEF-3049-97D0-39405D2C7E53}"/>
              </a:ext>
            </a:extLst>
          </p:cNvPr>
          <p:cNvSpPr txBox="1"/>
          <p:nvPr/>
        </p:nvSpPr>
        <p:spPr>
          <a:xfrm>
            <a:off x="6732646" y="4177053"/>
            <a:ext cx="1481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*</a:t>
            </a:r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徐脈に注意</a:t>
            </a:r>
          </a:p>
        </p:txBody>
      </p:sp>
      <p:sp>
        <p:nvSpPr>
          <p:cNvPr id="5" name="円形吹き出し 4">
            <a:extLst>
              <a:ext uri="{FF2B5EF4-FFF2-40B4-BE49-F238E27FC236}">
                <a16:creationId xmlns:a16="http://schemas.microsoft.com/office/drawing/2014/main" id="{71339B8A-2C78-D148-900B-96ED5A7B7118}"/>
              </a:ext>
            </a:extLst>
          </p:cNvPr>
          <p:cNvSpPr/>
          <p:nvPr/>
        </p:nvSpPr>
        <p:spPr>
          <a:xfrm>
            <a:off x="6463084" y="1568234"/>
            <a:ext cx="2395960" cy="532435"/>
          </a:xfrm>
          <a:prstGeom prst="wedgeEllipseCallout">
            <a:avLst>
              <a:gd name="adj1" fmla="val -110292"/>
              <a:gd name="adj2" fmla="val 7336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作らない戦略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93E42EB-9CA8-DA45-B8DB-66BD7A434DF4}"/>
              </a:ext>
            </a:extLst>
          </p:cNvPr>
          <p:cNvSpPr txBox="1"/>
          <p:nvPr/>
        </p:nvSpPr>
        <p:spPr>
          <a:xfrm>
            <a:off x="6294219" y="5775326"/>
            <a:ext cx="17491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*</a:t>
            </a:r>
            <a:r>
              <a:rPr kumimoji="1" lang="ja-JP" altLang="en-US" sz="1600">
                <a:latin typeface="Meiryo" panose="020B0604030504040204" pitchFamily="34" charset="-128"/>
                <a:ea typeface="Meiryo" panose="020B0604030504040204" pitchFamily="34" charset="-128"/>
              </a:rPr>
              <a:t>ビデオ教材あり</a:t>
            </a:r>
          </a:p>
        </p:txBody>
      </p:sp>
      <p:sp>
        <p:nvSpPr>
          <p:cNvPr id="7" name="スライド番号プレースホルダ 3">
            <a:extLst>
              <a:ext uri="{FF2B5EF4-FFF2-40B4-BE49-F238E27FC236}">
                <a16:creationId xmlns:a16="http://schemas.microsoft.com/office/drawing/2014/main" id="{80EB5A96-0C0A-EC44-9B41-1437445DC86A}"/>
              </a:ext>
            </a:extLst>
          </p:cNvPr>
          <p:cNvSpPr txBox="1">
            <a:spLocks noGrp="1"/>
          </p:cNvSpPr>
          <p:nvPr/>
        </p:nvSpPr>
        <p:spPr bwMode="auto">
          <a:xfrm>
            <a:off x="0" y="6551613"/>
            <a:ext cx="571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fld id="{46D3852D-86F2-FA41-BF7D-C46319BBDABD}" type="slidenum">
              <a:rPr kumimoji="0" lang="en-US" altLang="ja-JP" sz="1200" b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pPr algn="ctr" eaLnBrk="1" hangingPunct="1"/>
              <a:t>13</a:t>
            </a:fld>
            <a:endParaRPr kumimoji="0" lang="en-US" altLang="ja-JP" sz="1200" b="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</p:txBody>
      </p:sp>
    </p:spTree>
    <p:extLst>
      <p:ext uri="{BB962C8B-B14F-4D97-AF65-F5344CB8AC3E}">
        <p14:creationId xmlns:p14="http://schemas.microsoft.com/office/powerpoint/2010/main" val="2504979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620DE6-90C9-9D45-9C3F-BCBFB8B412E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85750" y="447132"/>
            <a:ext cx="8574088" cy="968375"/>
          </a:xfrm>
          <a:noFill/>
        </p:spPr>
        <p:txBody>
          <a:bodyPr anchor="b">
            <a:normAutofit/>
          </a:bodyPr>
          <a:lstStyle/>
          <a:p>
            <a:pPr algn="ctr"/>
            <a:r>
              <a:rPr kumimoji="1" lang="ja-JP" altLang="en-US" sz="40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その他の注意事項２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A3FE538-47A3-3A42-B36F-9B7C11ACFFC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928688" y="1705517"/>
            <a:ext cx="7931150" cy="4221163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気道閉塞時の呼吸パターン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、グラフィック</a:t>
            </a: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に留意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する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分泌物は多い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閉塞イベントに備え油断しない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時に気管チューブ入れ替えが必要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FIO</a:t>
            </a:r>
            <a:r>
              <a:rPr lang="en-US" altLang="ja-JP" sz="2000" baseline="-25000" dirty="0"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↑で奏功しなければ腹臥位療法の積極的使用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P/F&lt;150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が導入の目安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タイプによらず有効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ECMO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回避できる症例がある</a:t>
            </a:r>
            <a:endParaRPr lang="ja-JP" altLang="ja-JP" sz="200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血栓症への対応；抗凝固療法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スライド番号プレースホルダ 3">
            <a:extLst>
              <a:ext uri="{FF2B5EF4-FFF2-40B4-BE49-F238E27FC236}">
                <a16:creationId xmlns:a16="http://schemas.microsoft.com/office/drawing/2014/main" id="{C8C07770-416F-C54D-8FD8-B3D397389F70}"/>
              </a:ext>
            </a:extLst>
          </p:cNvPr>
          <p:cNvSpPr txBox="1">
            <a:spLocks noGrp="1"/>
          </p:cNvSpPr>
          <p:nvPr/>
        </p:nvSpPr>
        <p:spPr bwMode="auto">
          <a:xfrm>
            <a:off x="0" y="6551613"/>
            <a:ext cx="571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fld id="{46D3852D-86F2-FA41-BF7D-C46319BBDABD}" type="slidenum">
              <a:rPr kumimoji="0" lang="en-US" altLang="ja-JP" sz="1200" b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pPr algn="ctr" eaLnBrk="1" hangingPunct="1"/>
              <a:t>14</a:t>
            </a:fld>
            <a:endParaRPr kumimoji="0" lang="en-US" altLang="ja-JP" sz="1200" b="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</p:txBody>
      </p:sp>
    </p:spTree>
    <p:extLst>
      <p:ext uri="{BB962C8B-B14F-4D97-AF65-F5344CB8AC3E}">
        <p14:creationId xmlns:p14="http://schemas.microsoft.com/office/powerpoint/2010/main" val="12444802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620DE6-90C9-9D45-9C3F-BCBFB8B412E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84164" y="328812"/>
            <a:ext cx="8574088" cy="968375"/>
          </a:xfrm>
          <a:noFill/>
        </p:spPr>
        <p:txBody>
          <a:bodyPr anchor="b">
            <a:normAutofit/>
          </a:bodyPr>
          <a:lstStyle/>
          <a:p>
            <a:pPr algn="ctr"/>
            <a:r>
              <a:rPr kumimoji="1" lang="ja-JP" altLang="en-US" sz="40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喀痰による気道狭窄パターン</a:t>
            </a:r>
          </a:p>
        </p:txBody>
      </p:sp>
      <p:pic>
        <p:nvPicPr>
          <p:cNvPr id="9" name="コンテンツ プレースホルダー 8" descr="パソコンの画面&#10;&#10;自動的に生成された説明">
            <a:extLst>
              <a:ext uri="{FF2B5EF4-FFF2-40B4-BE49-F238E27FC236}">
                <a16:creationId xmlns:a16="http://schemas.microsoft.com/office/drawing/2014/main" id="{E3456065-0E1F-BA46-A373-D65B7668B989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09"/>
          <a:stretch/>
        </p:blipFill>
        <p:spPr>
          <a:xfrm>
            <a:off x="1551783" y="2106394"/>
            <a:ext cx="6038850" cy="4292600"/>
          </a:xfr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0DF697A-83B2-C04C-A4D3-D8F4D8998F66}"/>
              </a:ext>
            </a:extLst>
          </p:cNvPr>
          <p:cNvSpPr txBox="1"/>
          <p:nvPr/>
        </p:nvSpPr>
        <p:spPr>
          <a:xfrm>
            <a:off x="631668" y="1501735"/>
            <a:ext cx="7879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呼気延長の波形から吸気流量制限、換気量の低下、不安定な波形へ</a:t>
            </a:r>
          </a:p>
        </p:txBody>
      </p:sp>
      <p:sp>
        <p:nvSpPr>
          <p:cNvPr id="5" name="スライド番号プレースホルダ 3">
            <a:extLst>
              <a:ext uri="{FF2B5EF4-FFF2-40B4-BE49-F238E27FC236}">
                <a16:creationId xmlns:a16="http://schemas.microsoft.com/office/drawing/2014/main" id="{7E6A9C60-8C80-2645-BCF4-6954F912B18D}"/>
              </a:ext>
            </a:extLst>
          </p:cNvPr>
          <p:cNvSpPr txBox="1">
            <a:spLocks noGrp="1"/>
          </p:cNvSpPr>
          <p:nvPr/>
        </p:nvSpPr>
        <p:spPr bwMode="auto">
          <a:xfrm>
            <a:off x="0" y="6551613"/>
            <a:ext cx="571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fld id="{46D3852D-86F2-FA41-BF7D-C46319BBDABD}" type="slidenum">
              <a:rPr kumimoji="0" lang="en-US" altLang="ja-JP" sz="1200" b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pPr algn="ctr" eaLnBrk="1" hangingPunct="1"/>
              <a:t>15</a:t>
            </a:fld>
            <a:endParaRPr kumimoji="0" lang="en-US" altLang="ja-JP" sz="1200" b="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</p:txBody>
      </p:sp>
    </p:spTree>
    <p:extLst>
      <p:ext uri="{BB962C8B-B14F-4D97-AF65-F5344CB8AC3E}">
        <p14:creationId xmlns:p14="http://schemas.microsoft.com/office/powerpoint/2010/main" val="6064399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>
            <a:extLst>
              <a:ext uri="{FF2B5EF4-FFF2-40B4-BE49-F238E27FC236}">
                <a16:creationId xmlns:a16="http://schemas.microsoft.com/office/drawing/2014/main" id="{FF388457-88C1-6B46-8F81-C44CEBC8A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794951"/>
          </a:xfrm>
          <a:noFill/>
        </p:spPr>
        <p:txBody>
          <a:bodyPr anchor="b">
            <a:normAutofit/>
          </a:bodyPr>
          <a:lstStyle/>
          <a:p>
            <a:pPr algn="ctr"/>
            <a:r>
              <a:rPr lang="ja-JP" altLang="en-US" sz="36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学会サイトをご覧ください</a:t>
            </a:r>
          </a:p>
        </p:txBody>
      </p:sp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7A1F02FC-5CE3-4341-8A07-08C91BA33D6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51"/>
          <a:stretch/>
        </p:blipFill>
        <p:spPr>
          <a:xfrm>
            <a:off x="219433" y="1195916"/>
            <a:ext cx="4266956" cy="5521407"/>
          </a:xfrm>
        </p:spPr>
      </p:pic>
      <p:pic>
        <p:nvPicPr>
          <p:cNvPr id="9" name="コンテンツ プレースホルダー 7">
            <a:extLst>
              <a:ext uri="{FF2B5EF4-FFF2-40B4-BE49-F238E27FC236}">
                <a16:creationId xmlns:a16="http://schemas.microsoft.com/office/drawing/2014/main" id="{551BDC94-FCE8-004B-B190-9C9A4848851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07" t="70175" r="34444" b="4395"/>
          <a:stretch/>
        </p:blipFill>
        <p:spPr>
          <a:xfrm>
            <a:off x="4486389" y="1417320"/>
            <a:ext cx="4336829" cy="513588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E235B76-7FC3-3047-A76A-90BC8FB1BF05}"/>
              </a:ext>
            </a:extLst>
          </p:cNvPr>
          <p:cNvSpPr/>
          <p:nvPr/>
        </p:nvSpPr>
        <p:spPr>
          <a:xfrm>
            <a:off x="1600200" y="4846320"/>
            <a:ext cx="1539240" cy="160020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" name="直線矢印コネクタ 3">
            <a:extLst>
              <a:ext uri="{FF2B5EF4-FFF2-40B4-BE49-F238E27FC236}">
                <a16:creationId xmlns:a16="http://schemas.microsoft.com/office/drawing/2014/main" id="{BF253A32-CA76-124A-A6D7-189E2F72B2CB}"/>
              </a:ext>
            </a:extLst>
          </p:cNvPr>
          <p:cNvCxnSpPr>
            <a:cxnSpLocks/>
          </p:cNvCxnSpPr>
          <p:nvPr/>
        </p:nvCxnSpPr>
        <p:spPr>
          <a:xfrm flipV="1">
            <a:off x="3280971" y="5013960"/>
            <a:ext cx="1016709" cy="648124"/>
          </a:xfrm>
          <a:prstGeom prst="straightConnector1">
            <a:avLst/>
          </a:prstGeom>
          <a:ln w="1206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スライド番号プレースホルダ 3">
            <a:extLst>
              <a:ext uri="{FF2B5EF4-FFF2-40B4-BE49-F238E27FC236}">
                <a16:creationId xmlns:a16="http://schemas.microsoft.com/office/drawing/2014/main" id="{32A5C6FC-605E-A94C-9EC7-CEF52EEF8813}"/>
              </a:ext>
            </a:extLst>
          </p:cNvPr>
          <p:cNvSpPr txBox="1">
            <a:spLocks noGrp="1"/>
          </p:cNvSpPr>
          <p:nvPr/>
        </p:nvSpPr>
        <p:spPr bwMode="auto">
          <a:xfrm>
            <a:off x="0" y="6551613"/>
            <a:ext cx="571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fld id="{46D3852D-86F2-FA41-BF7D-C46319BBDABD}" type="slidenum">
              <a:rPr kumimoji="0" lang="en-US" altLang="ja-JP" sz="1200" b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pPr algn="ctr" eaLnBrk="1" hangingPunct="1"/>
              <a:t>16</a:t>
            </a:fld>
            <a:endParaRPr kumimoji="0" lang="en-US" altLang="ja-JP" sz="1200" b="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</p:txBody>
      </p:sp>
    </p:spTree>
    <p:extLst>
      <p:ext uri="{BB962C8B-B14F-4D97-AF65-F5344CB8AC3E}">
        <p14:creationId xmlns:p14="http://schemas.microsoft.com/office/powerpoint/2010/main" val="242782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>
            <a:extLst>
              <a:ext uri="{FF2B5EF4-FFF2-40B4-BE49-F238E27FC236}">
                <a16:creationId xmlns:a16="http://schemas.microsoft.com/office/drawing/2014/main" id="{FF388457-88C1-6B46-8F81-C44CEBC8A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794951"/>
          </a:xfrm>
          <a:noFill/>
        </p:spPr>
        <p:txBody>
          <a:bodyPr anchor="b">
            <a:normAutofit/>
          </a:bodyPr>
          <a:lstStyle/>
          <a:p>
            <a:pPr algn="ctr"/>
            <a:r>
              <a:rPr lang="ja-JP" altLang="en-US" sz="36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診療の手引きもご確認ください</a:t>
            </a:r>
          </a:p>
        </p:txBody>
      </p:sp>
      <p:pic>
        <p:nvPicPr>
          <p:cNvPr id="3" name="図 2" descr="文字と写真のスクリーンショット&#10;&#10;自動的に生成された説明">
            <a:extLst>
              <a:ext uri="{FF2B5EF4-FFF2-40B4-BE49-F238E27FC236}">
                <a16:creationId xmlns:a16="http://schemas.microsoft.com/office/drawing/2014/main" id="{865DB57F-5777-6448-A3D1-DC482B7369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674" y="1487445"/>
            <a:ext cx="3745263" cy="4980260"/>
          </a:xfrm>
          <a:prstGeom prst="rect">
            <a:avLst/>
          </a:prstGeom>
        </p:spPr>
      </p:pic>
      <p:pic>
        <p:nvPicPr>
          <p:cNvPr id="9" name="コンテンツ プレースホルダー 8" descr="スクリーンショットの画面&#10;&#10;自動的に生成された説明">
            <a:extLst>
              <a:ext uri="{FF2B5EF4-FFF2-40B4-BE49-F238E27FC236}">
                <a16:creationId xmlns:a16="http://schemas.microsoft.com/office/drawing/2014/main" id="{37B8A70C-7AB7-5241-A2A9-8E429BB187B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437" y="1411602"/>
            <a:ext cx="4246796" cy="5156464"/>
          </a:xfrm>
        </p:spPr>
      </p:pic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08008D6-062B-D44D-82C3-D82134A9131F}"/>
              </a:ext>
            </a:extLst>
          </p:cNvPr>
          <p:cNvSpPr/>
          <p:nvPr/>
        </p:nvSpPr>
        <p:spPr>
          <a:xfrm>
            <a:off x="5027091" y="2802551"/>
            <a:ext cx="2804983" cy="416552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7CE54195-A43D-2B48-B676-B949C1C6D2C8}"/>
              </a:ext>
            </a:extLst>
          </p:cNvPr>
          <p:cNvSpPr/>
          <p:nvPr/>
        </p:nvSpPr>
        <p:spPr>
          <a:xfrm>
            <a:off x="2290801" y="945862"/>
            <a:ext cx="62785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ja-JP" sz="1400" dirty="0">
                <a:solidFill>
                  <a:srgbClr val="0070C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https://www.mhlw.go.jp/stf/seisakunitsuite/bunya/0000121431_00111.html</a:t>
            </a:r>
            <a:endParaRPr lang="ja-JP" altLang="en-US" sz="1400">
              <a:solidFill>
                <a:srgbClr val="0070C0"/>
              </a:solidFill>
            </a:endParaRPr>
          </a:p>
        </p:txBody>
      </p:sp>
      <p:sp>
        <p:nvSpPr>
          <p:cNvPr id="8" name="スライド番号プレースホルダ 3">
            <a:extLst>
              <a:ext uri="{FF2B5EF4-FFF2-40B4-BE49-F238E27FC236}">
                <a16:creationId xmlns:a16="http://schemas.microsoft.com/office/drawing/2014/main" id="{9CD7F8E7-4D26-9A49-B21E-1B312A7226EB}"/>
              </a:ext>
            </a:extLst>
          </p:cNvPr>
          <p:cNvSpPr txBox="1">
            <a:spLocks noGrp="1"/>
          </p:cNvSpPr>
          <p:nvPr/>
        </p:nvSpPr>
        <p:spPr bwMode="auto">
          <a:xfrm>
            <a:off x="0" y="6551613"/>
            <a:ext cx="571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fld id="{46D3852D-86F2-FA41-BF7D-C46319BBDABD}" type="slidenum">
              <a:rPr kumimoji="0" lang="en-US" altLang="ja-JP" sz="1200" b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pPr algn="ctr" eaLnBrk="1" hangingPunct="1"/>
              <a:t>17</a:t>
            </a:fld>
            <a:endParaRPr kumimoji="0" lang="en-US" altLang="ja-JP" sz="1200" b="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</p:txBody>
      </p:sp>
    </p:spTree>
    <p:extLst>
      <p:ext uri="{BB962C8B-B14F-4D97-AF65-F5344CB8AC3E}">
        <p14:creationId xmlns:p14="http://schemas.microsoft.com/office/powerpoint/2010/main" val="27808610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 idx="4294967295"/>
          </p:nvPr>
        </p:nvSpPr>
        <p:spPr>
          <a:xfrm>
            <a:off x="285750" y="284551"/>
            <a:ext cx="8574088" cy="968375"/>
          </a:xfrm>
          <a:noFill/>
        </p:spPr>
        <p:txBody>
          <a:bodyPr anchor="b">
            <a:normAutofit/>
          </a:bodyPr>
          <a:lstStyle/>
          <a:p>
            <a:pPr algn="ctr"/>
            <a:r>
              <a:rPr kumimoji="1" lang="ja-JP" altLang="en-US" sz="40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まとめ</a:t>
            </a:r>
            <a:endParaRPr kumimoji="1" lang="ja-JP" altLang="en-US" sz="4000" dirty="0">
              <a:solidFill>
                <a:schemeClr val="tx1"/>
              </a:solidFill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idx="4294967295"/>
          </p:nvPr>
        </p:nvSpPr>
        <p:spPr>
          <a:xfrm>
            <a:off x="1222646" y="1697928"/>
            <a:ext cx="7085012" cy="455612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モニタリングが重要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中等症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 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→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 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重症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L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型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 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→ 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H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型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肺保護を基本とした３つの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 ”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作らない“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 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戦略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重症度、タイプに</a:t>
            </a:r>
            <a:r>
              <a:rPr lang="ja-JP" altLang="en-US" sz="2000" dirty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応じ治療を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エスカレートさせる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換気量制限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PEEP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／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FIO</a:t>
            </a:r>
            <a:r>
              <a:rPr lang="en-US" altLang="ja-JP" sz="2000" baseline="-25000" dirty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2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腹臥位・筋弛緩　→　無効なら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ECMO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も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合併症を避け粘りきれば救命につながる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0" name="スライド番号プレースホルダ 3"/>
          <p:cNvSpPr txBox="1">
            <a:spLocks noGrp="1"/>
          </p:cNvSpPr>
          <p:nvPr/>
        </p:nvSpPr>
        <p:spPr bwMode="auto">
          <a:xfrm>
            <a:off x="0" y="6551613"/>
            <a:ext cx="571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fld id="{46D3852D-86F2-FA41-BF7D-C46319BBDABD}" type="slidenum">
              <a:rPr kumimoji="0" lang="en-US" altLang="ja-JP" sz="1200" b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pPr algn="ctr" eaLnBrk="1" hangingPunct="1"/>
              <a:t>18</a:t>
            </a:fld>
            <a:endParaRPr kumimoji="0" lang="en-US" altLang="ja-JP" sz="1200" b="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</p:txBody>
      </p:sp>
    </p:spTree>
    <p:extLst>
      <p:ext uri="{BB962C8B-B14F-4D97-AF65-F5344CB8AC3E}">
        <p14:creationId xmlns:p14="http://schemas.microsoft.com/office/powerpoint/2010/main" val="266541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 idx="4294967295"/>
          </p:nvPr>
        </p:nvSpPr>
        <p:spPr>
          <a:xfrm>
            <a:off x="285750" y="333201"/>
            <a:ext cx="8574088" cy="968375"/>
          </a:xfrm>
          <a:noFill/>
        </p:spPr>
        <p:txBody>
          <a:bodyPr anchor="b">
            <a:normAutofit/>
          </a:bodyPr>
          <a:lstStyle/>
          <a:p>
            <a:pPr algn="ctr"/>
            <a:r>
              <a:rPr lang="ja-JP" altLang="ja-JP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重症</a:t>
            </a:r>
            <a:r>
              <a:rPr lang="ja-JP" altLang="en-US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度の確認</a:t>
            </a:r>
            <a:endParaRPr kumimoji="1" lang="ja-JP" altLang="en-US" sz="3600" dirty="0">
              <a:solidFill>
                <a:schemeClr val="tx1"/>
              </a:solidFill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</p:txBody>
      </p:sp>
      <p:graphicFrame>
        <p:nvGraphicFramePr>
          <p:cNvPr id="19" name="コンテンツ プレースホルダー 18">
            <a:extLst>
              <a:ext uri="{FF2B5EF4-FFF2-40B4-BE49-F238E27FC236}">
                <a16:creationId xmlns:a16="http://schemas.microsoft.com/office/drawing/2014/main" id="{2E4D8621-98DC-1545-ABA5-C3384F48BA38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299869696"/>
              </p:ext>
            </p:extLst>
          </p:nvPr>
        </p:nvGraphicFramePr>
        <p:xfrm>
          <a:off x="1099751" y="1669688"/>
          <a:ext cx="6944497" cy="391889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421027">
                  <a:extLst>
                    <a:ext uri="{9D8B030D-6E8A-4147-A177-3AD203B41FA5}">
                      <a16:colId xmlns:a16="http://schemas.microsoft.com/office/drawing/2014/main" val="531017213"/>
                    </a:ext>
                  </a:extLst>
                </a:gridCol>
                <a:gridCol w="1865870">
                  <a:extLst>
                    <a:ext uri="{9D8B030D-6E8A-4147-A177-3AD203B41FA5}">
                      <a16:colId xmlns:a16="http://schemas.microsoft.com/office/drawing/2014/main" val="1982306320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val="416044599"/>
                    </a:ext>
                  </a:extLst>
                </a:gridCol>
              </a:tblGrid>
              <a:tr h="83135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重症度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SpO</a:t>
                      </a:r>
                      <a:r>
                        <a:rPr kumimoji="1" lang="en-US" altLang="ja-JP" baseline="-2500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</a:t>
                      </a:r>
                      <a:r>
                        <a:rPr kumimoji="1" lang="en-US" altLang="ja-JP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(%)</a:t>
                      </a:r>
                      <a:endParaRPr kumimoji="1" lang="ja-JP" altLang="en-US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臨床所見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07609261"/>
                  </a:ext>
                </a:extLst>
              </a:tr>
              <a:tr h="7718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軽症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≧</a:t>
                      </a:r>
                      <a:r>
                        <a:rPr kumimoji="1" lang="en-US" altLang="ja-JP" sz="1600" b="1" dirty="0">
                          <a:solidFill>
                            <a:srgbClr val="FF0000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96</a:t>
                      </a:r>
                      <a:endParaRPr kumimoji="1" lang="ja-JP" altLang="en-US" sz="1600" b="1">
                        <a:solidFill>
                          <a:srgbClr val="FF0000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呼吸器症状なし咳のみ</a:t>
                      </a:r>
                    </a:p>
                    <a:p>
                      <a:r>
                        <a:rPr kumimoji="1" lang="ja-JP" altLang="en-US" sz="140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息切れなし</a:t>
                      </a:r>
                      <a:endParaRPr kumimoji="1" lang="en-US" altLang="ja-JP" sz="140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5583111"/>
                  </a:ext>
                </a:extLst>
              </a:tr>
              <a:tr h="7718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中等症</a:t>
                      </a:r>
                      <a:r>
                        <a:rPr kumimoji="1" lang="en-US" altLang="ja-JP" sz="140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I</a:t>
                      </a:r>
                      <a:endParaRPr kumimoji="1" lang="ja-JP" altLang="en-US" sz="140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solidFill>
                            <a:srgbClr val="FF0000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93</a:t>
                      </a:r>
                      <a:r>
                        <a:rPr kumimoji="1" lang="en-US" altLang="ja-JP" sz="160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&lt; SpO</a:t>
                      </a:r>
                      <a:r>
                        <a:rPr kumimoji="1" lang="en-US" altLang="ja-JP" sz="1600" baseline="-2500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</a:t>
                      </a:r>
                      <a:r>
                        <a:rPr kumimoji="1" lang="en-US" altLang="ja-JP" sz="160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&lt; </a:t>
                      </a:r>
                      <a:r>
                        <a:rPr kumimoji="1" lang="en-US" altLang="ja-JP" sz="1600" b="1" dirty="0">
                          <a:solidFill>
                            <a:srgbClr val="FF0000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96</a:t>
                      </a:r>
                      <a:endParaRPr kumimoji="1" lang="ja-JP" altLang="en-US" sz="1600" b="1">
                        <a:solidFill>
                          <a:srgbClr val="FF0000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息切れ</a:t>
                      </a:r>
                      <a:endParaRPr kumimoji="1" lang="en-US" altLang="ja-JP" sz="140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r>
                        <a:rPr kumimoji="1" lang="ja-JP" altLang="en-US" sz="140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肺炎所見＋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90893810"/>
                  </a:ext>
                </a:extLst>
              </a:tr>
              <a:tr h="7718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中等症</a:t>
                      </a:r>
                      <a:r>
                        <a:rPr kumimoji="1" lang="en-US" altLang="ja-JP" sz="140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II</a:t>
                      </a:r>
                      <a:endParaRPr kumimoji="1" lang="ja-JP" altLang="en-US" sz="140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≦</a:t>
                      </a:r>
                      <a:r>
                        <a:rPr kumimoji="1" lang="en-US" altLang="ja-JP" sz="160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</a:t>
                      </a:r>
                      <a:r>
                        <a:rPr kumimoji="1" lang="en-US" altLang="ja-JP" sz="1600" b="1" dirty="0">
                          <a:solidFill>
                            <a:srgbClr val="FF0000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93</a:t>
                      </a:r>
                      <a:endParaRPr kumimoji="1" lang="ja-JP" altLang="en-US" sz="1600" b="1">
                        <a:solidFill>
                          <a:srgbClr val="FF0000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酸素投与が必要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0435105"/>
                  </a:ext>
                </a:extLst>
              </a:tr>
              <a:tr h="7718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重症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ICU</a:t>
                      </a:r>
                      <a:r>
                        <a:rPr kumimoji="1" lang="ja-JP" altLang="en-US" sz="140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に入室　あるいは</a:t>
                      </a:r>
                      <a:r>
                        <a:rPr kumimoji="1" lang="ja-JP" altLang="en-US" sz="140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r>
                        <a:rPr kumimoji="1" lang="ja-JP" altLang="en-US" sz="140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人工呼吸器が必要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34994327"/>
                  </a:ext>
                </a:extLst>
              </a:tr>
            </a:tbl>
          </a:graphicData>
        </a:graphic>
      </p:graphicFrame>
      <p:sp>
        <p:nvSpPr>
          <p:cNvPr id="6" name="スライド番号プレースホルダ 3"/>
          <p:cNvSpPr txBox="1">
            <a:spLocks noGrp="1"/>
          </p:cNvSpPr>
          <p:nvPr/>
        </p:nvSpPr>
        <p:spPr bwMode="auto">
          <a:xfrm>
            <a:off x="0" y="6551613"/>
            <a:ext cx="571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fld id="{46D3852D-86F2-FA41-BF7D-C46319BBDABD}" type="slidenum">
              <a:rPr kumimoji="0" lang="en-US" altLang="ja-JP" sz="1200" b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pPr algn="ctr" eaLnBrk="1" hangingPunct="1"/>
              <a:t>2</a:t>
            </a:fld>
            <a:endParaRPr kumimoji="0" lang="en-US" altLang="ja-JP" sz="1200" b="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5679B4D-D849-754B-9F0B-EB23AB00FC90}"/>
              </a:ext>
            </a:extLst>
          </p:cNvPr>
          <p:cNvSpPr txBox="1"/>
          <p:nvPr/>
        </p:nvSpPr>
        <p:spPr>
          <a:xfrm>
            <a:off x="6693991" y="179313"/>
            <a:ext cx="21435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>
                <a:latin typeface="Meiryo UI" panose="020B0604030504040204" pitchFamily="34" charset="-128"/>
                <a:ea typeface="Meiryo UI" panose="020B0604030504040204" pitchFamily="34" charset="-128"/>
              </a:rPr>
              <a:t>診療の手引き第２</a:t>
            </a:r>
            <a:r>
              <a:rPr kumimoji="1" lang="en-US" altLang="ja-JP" sz="1400" dirty="0">
                <a:latin typeface="Meiryo UI" panose="020B0604030504040204" pitchFamily="34" charset="-128"/>
                <a:ea typeface="Meiryo UI" panose="020B0604030504040204" pitchFamily="34" charset="-128"/>
              </a:rPr>
              <a:t>.2</a:t>
            </a:r>
            <a:r>
              <a:rPr kumimoji="1" lang="ja-JP" altLang="en-US" sz="1400">
                <a:latin typeface="Meiryo UI" panose="020B0604030504040204" pitchFamily="34" charset="-128"/>
                <a:ea typeface="Meiryo UI" panose="020B0604030504040204" pitchFamily="34" charset="-128"/>
              </a:rPr>
              <a:t>版より</a:t>
            </a:r>
          </a:p>
        </p:txBody>
      </p:sp>
    </p:spTree>
    <p:extLst>
      <p:ext uri="{BB962C8B-B14F-4D97-AF65-F5344CB8AC3E}">
        <p14:creationId xmlns:p14="http://schemas.microsoft.com/office/powerpoint/2010/main" val="1293415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8F14F6A-F6F7-4527-8B35-20C12F5BFD5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85750" y="232500"/>
            <a:ext cx="8574088" cy="968375"/>
          </a:xfrm>
          <a:noFill/>
        </p:spPr>
        <p:txBody>
          <a:bodyPr anchor="b">
            <a:normAutofit/>
          </a:bodyPr>
          <a:lstStyle/>
          <a:p>
            <a:pPr algn="ctr"/>
            <a:r>
              <a:rPr lang="en-US" sz="36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COVID</a:t>
            </a:r>
            <a:r>
              <a:rPr lang="ja-JP" altLang="en-US" sz="36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への人工呼吸の基本的考え方</a:t>
            </a:r>
            <a:endParaRPr lang="en-US" sz="3600" dirty="0">
              <a:solidFill>
                <a:schemeClr val="tx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AED425D-7338-324E-B516-901B12C2B81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032666" y="1887318"/>
            <a:ext cx="7077075" cy="4387850"/>
          </a:xfrm>
        </p:spPr>
        <p:txBody>
          <a:bodyPr>
            <a:normAutofit/>
          </a:bodyPr>
          <a:lstStyle/>
          <a:p>
            <a:r>
              <a:rPr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特異的治療薬はない</a:t>
            </a:r>
            <a:endParaRPr lang="en-US" altLang="ja-JP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ウィルス性肺炎はいつかは治る？</a:t>
            </a:r>
            <a:endParaRPr lang="en-US" altLang="ja-JP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肺内の炎症を鎮めることが大切</a:t>
            </a:r>
            <a:endParaRPr lang="en-US" altLang="ja-JP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３つの</a:t>
            </a:r>
            <a:r>
              <a:rPr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“作らない”</a:t>
            </a:r>
            <a:r>
              <a:rPr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戦略</a:t>
            </a:r>
          </a:p>
          <a:p>
            <a:pPr lvl="1">
              <a:lnSpc>
                <a:spcPct val="150000"/>
              </a:lnSpc>
            </a:pPr>
            <a:r>
              <a:rPr lang="ja-JP" altLang="en-US" sz="2400">
                <a:latin typeface="Meiryo" panose="020B0604030504040204" pitchFamily="34" charset="-128"/>
                <a:ea typeface="Meiryo" panose="020B0604030504040204" pitchFamily="34" charset="-128"/>
              </a:rPr>
              <a:t>不可逆的な肺傷害</a:t>
            </a:r>
            <a:endParaRPr lang="en-US" altLang="ja-JP" sz="24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1">
              <a:lnSpc>
                <a:spcPct val="150000"/>
              </a:lnSpc>
            </a:pPr>
            <a:r>
              <a:rPr lang="ja-JP" altLang="en-US" sz="2400">
                <a:latin typeface="Meiryo" panose="020B0604030504040204" pitchFamily="34" charset="-128"/>
                <a:ea typeface="Meiryo" panose="020B0604030504040204" pitchFamily="34" charset="-128"/>
              </a:rPr>
              <a:t>その他の人工呼吸器関連合併症</a:t>
            </a:r>
          </a:p>
          <a:p>
            <a:pPr lvl="1">
              <a:lnSpc>
                <a:spcPct val="150000"/>
              </a:lnSpc>
            </a:pPr>
            <a:r>
              <a:rPr lang="ja-JP" altLang="en-US" sz="2400">
                <a:latin typeface="Meiryo" panose="020B0604030504040204" pitchFamily="34" charset="-128"/>
                <a:ea typeface="Meiryo" panose="020B0604030504040204" pitchFamily="34" charset="-128"/>
              </a:rPr>
              <a:t>他臓器不全</a:t>
            </a:r>
            <a:endParaRPr lang="en-US" altLang="ja-JP" sz="24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5" name="スライド番号プレースホルダ 3">
            <a:extLst>
              <a:ext uri="{FF2B5EF4-FFF2-40B4-BE49-F238E27FC236}">
                <a16:creationId xmlns:a16="http://schemas.microsoft.com/office/drawing/2014/main" id="{F755C77F-9A36-A947-BA9A-49BE7AE29316}"/>
              </a:ext>
            </a:extLst>
          </p:cNvPr>
          <p:cNvSpPr txBox="1">
            <a:spLocks noGrp="1"/>
          </p:cNvSpPr>
          <p:nvPr/>
        </p:nvSpPr>
        <p:spPr bwMode="auto">
          <a:xfrm>
            <a:off x="0" y="6551613"/>
            <a:ext cx="571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fld id="{46D3852D-86F2-FA41-BF7D-C46319BBDABD}" type="slidenum">
              <a:rPr kumimoji="0" lang="en-US" altLang="ja-JP" sz="1200" b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pPr algn="ctr" eaLnBrk="1" hangingPunct="1"/>
              <a:t>3</a:t>
            </a:fld>
            <a:endParaRPr kumimoji="0" lang="en-US" altLang="ja-JP" sz="1200" b="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B3BBF6D-FD6B-B846-AE0E-084A0D72A51B}"/>
              </a:ext>
            </a:extLst>
          </p:cNvPr>
          <p:cNvSpPr txBox="1"/>
          <p:nvPr/>
        </p:nvSpPr>
        <p:spPr>
          <a:xfrm>
            <a:off x="6374671" y="1887318"/>
            <a:ext cx="22605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>
                <a:latin typeface="Meiryo" panose="020B0604030504040204" pitchFamily="34" charset="-128"/>
                <a:ea typeface="Meiryo" panose="020B0604030504040204" pitchFamily="34" charset="-128"/>
              </a:rPr>
              <a:t>←</a:t>
            </a:r>
            <a:r>
              <a:rPr lang="en-US" altLang="ja-JP" sz="2400" dirty="0">
                <a:latin typeface="Meiryo" panose="020B0604030504040204" pitchFamily="34" charset="-128"/>
                <a:ea typeface="Meiryo" panose="020B0604030504040204" pitchFamily="34" charset="-128"/>
              </a:rPr>
              <a:t>ARDS</a:t>
            </a:r>
            <a:r>
              <a:rPr lang="ja-JP" altLang="en-US" sz="2400">
                <a:latin typeface="Meiryo" panose="020B0604030504040204" pitchFamily="34" charset="-128"/>
                <a:ea typeface="Meiryo" panose="020B0604030504040204" pitchFamily="34" charset="-128"/>
              </a:rPr>
              <a:t>と同じ</a:t>
            </a:r>
            <a:endParaRPr kumimoji="1" lang="ja-JP" altLang="en-US" sz="240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E8E38E9-82DA-5144-A888-2AC435D6EB33}"/>
              </a:ext>
            </a:extLst>
          </p:cNvPr>
          <p:cNvSpPr txBox="1"/>
          <p:nvPr/>
        </p:nvSpPr>
        <p:spPr>
          <a:xfrm>
            <a:off x="6374670" y="3721869"/>
            <a:ext cx="22605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>
                <a:latin typeface="Meiryo" panose="020B0604030504040204" pitchFamily="34" charset="-128"/>
                <a:ea typeface="Meiryo" panose="020B0604030504040204" pitchFamily="34" charset="-128"/>
              </a:rPr>
              <a:t>←</a:t>
            </a:r>
            <a:r>
              <a:rPr lang="en-US" altLang="ja-JP" sz="2400" dirty="0">
                <a:latin typeface="Meiryo" panose="020B0604030504040204" pitchFamily="34" charset="-128"/>
                <a:ea typeface="Meiryo" panose="020B0604030504040204" pitchFamily="34" charset="-128"/>
              </a:rPr>
              <a:t>ARDS</a:t>
            </a:r>
            <a:r>
              <a:rPr lang="ja-JP" altLang="en-US" sz="2400">
                <a:latin typeface="Meiryo" panose="020B0604030504040204" pitchFamily="34" charset="-128"/>
                <a:ea typeface="Meiryo" panose="020B0604030504040204" pitchFamily="34" charset="-128"/>
              </a:rPr>
              <a:t>と同じ</a:t>
            </a:r>
            <a:endParaRPr kumimoji="1" lang="ja-JP" altLang="en-US" sz="240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87904EA-CA03-D24A-8CFE-4A7437723ACA}"/>
              </a:ext>
            </a:extLst>
          </p:cNvPr>
          <p:cNvSpPr txBox="1"/>
          <p:nvPr/>
        </p:nvSpPr>
        <p:spPr>
          <a:xfrm>
            <a:off x="6374669" y="3097892"/>
            <a:ext cx="22605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>
                <a:latin typeface="Meiryo" panose="020B0604030504040204" pitchFamily="34" charset="-128"/>
                <a:ea typeface="Meiryo" panose="020B0604030504040204" pitchFamily="34" charset="-128"/>
              </a:rPr>
              <a:t>←</a:t>
            </a:r>
            <a:r>
              <a:rPr lang="en-US" altLang="ja-JP" sz="2400" dirty="0">
                <a:latin typeface="Meiryo" panose="020B0604030504040204" pitchFamily="34" charset="-128"/>
                <a:ea typeface="Meiryo" panose="020B0604030504040204" pitchFamily="34" charset="-128"/>
              </a:rPr>
              <a:t>ARDS</a:t>
            </a:r>
            <a:r>
              <a:rPr lang="ja-JP" altLang="en-US" sz="2400">
                <a:latin typeface="Meiryo" panose="020B0604030504040204" pitchFamily="34" charset="-128"/>
                <a:ea typeface="Meiryo" panose="020B0604030504040204" pitchFamily="34" charset="-128"/>
              </a:rPr>
              <a:t>と同じ</a:t>
            </a:r>
            <a:endParaRPr kumimoji="1" lang="ja-JP" altLang="en-US" sz="2400"/>
          </a:p>
        </p:txBody>
      </p:sp>
    </p:spTree>
    <p:extLst>
      <p:ext uri="{BB962C8B-B14F-4D97-AF65-F5344CB8AC3E}">
        <p14:creationId xmlns:p14="http://schemas.microsoft.com/office/powerpoint/2010/main" val="2466544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 idx="4294967295"/>
          </p:nvPr>
        </p:nvSpPr>
        <p:spPr>
          <a:xfrm>
            <a:off x="457413" y="346075"/>
            <a:ext cx="8574088" cy="968375"/>
          </a:xfrm>
          <a:noFill/>
        </p:spPr>
        <p:txBody>
          <a:bodyPr anchor="b">
            <a:normAutofit/>
          </a:bodyPr>
          <a:lstStyle/>
          <a:p>
            <a:pPr algn="ctr"/>
            <a:r>
              <a:rPr lang="en-US" altLang="ja-JP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COVID</a:t>
            </a:r>
            <a:r>
              <a:rPr lang="ja-JP" altLang="ja-JP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重症</a:t>
            </a:r>
            <a:r>
              <a:rPr lang="ja-JP" altLang="en-US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肺炎</a:t>
            </a:r>
            <a:r>
              <a:rPr lang="ja-JP" altLang="ja-JP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の特徴</a:t>
            </a:r>
            <a:endParaRPr kumimoji="1" lang="ja-JP" altLang="en-US" sz="3600" dirty="0">
              <a:solidFill>
                <a:schemeClr val="tx1"/>
              </a:solidFill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4294967295"/>
          </p:nvPr>
        </p:nvSpPr>
        <p:spPr>
          <a:xfrm>
            <a:off x="969382" y="1888157"/>
            <a:ext cx="7550150" cy="39497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呼吸困難感出現から数時間で重症化する場合がある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放射線画像と肺酸素化能はしばしば乖離する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病態として中等度から重度の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ARDS</a:t>
            </a: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を呈する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死腔換気の増加により分時換気量が大きい（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10</a:t>
            </a: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−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14L/</a:t>
            </a: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分）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呼気が延長し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CO</a:t>
            </a:r>
            <a:r>
              <a:rPr lang="en-US" altLang="ja-JP" sz="2000" baseline="-25000" dirty="0"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排出に難渋する症例がある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吸気努力が亢進している（特に人工呼吸開始早期）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鎮静薬に対し抵抗性を示す症例がある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経過中喀痰分泌物が増加し気道閉塞をきたす症例がある </a:t>
            </a:r>
            <a:endParaRPr kumimoji="1" lang="en-US" altLang="ja-JP" sz="200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</p:txBody>
      </p:sp>
      <p:sp>
        <p:nvSpPr>
          <p:cNvPr id="6" name="スライド番号プレースホルダ 3"/>
          <p:cNvSpPr txBox="1">
            <a:spLocks noGrp="1"/>
          </p:cNvSpPr>
          <p:nvPr/>
        </p:nvSpPr>
        <p:spPr bwMode="auto">
          <a:xfrm>
            <a:off x="0" y="6551613"/>
            <a:ext cx="571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fld id="{46D3852D-86F2-FA41-BF7D-C46319BBDABD}" type="slidenum">
              <a:rPr kumimoji="0" lang="en-US" altLang="ja-JP" sz="1200" b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pPr algn="ctr" eaLnBrk="1" hangingPunct="1"/>
              <a:t>4</a:t>
            </a:fld>
            <a:endParaRPr kumimoji="0" lang="en-US" altLang="ja-JP" sz="1200" b="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BC48747-7FD0-6444-B85F-B48072B512DB}"/>
              </a:ext>
            </a:extLst>
          </p:cNvPr>
          <p:cNvSpPr txBox="1"/>
          <p:nvPr/>
        </p:nvSpPr>
        <p:spPr>
          <a:xfrm>
            <a:off x="6939313" y="192187"/>
            <a:ext cx="19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>
                <a:latin typeface="Meiryo UI" panose="020B0604030504040204" pitchFamily="34" charset="-128"/>
                <a:ea typeface="Meiryo UI" panose="020B0604030504040204" pitchFamily="34" charset="-128"/>
              </a:rPr>
              <a:t>集中治療医学会</a:t>
            </a:r>
            <a:r>
              <a:rPr kumimoji="1" lang="en-US" altLang="ja-JP" sz="1400" dirty="0">
                <a:latin typeface="Meiryo UI" panose="020B0604030504040204" pitchFamily="34" charset="-128"/>
                <a:ea typeface="Meiryo UI" panose="020B0604030504040204" pitchFamily="34" charset="-128"/>
              </a:rPr>
              <a:t>HP</a:t>
            </a:r>
            <a:r>
              <a:rPr kumimoji="1" lang="ja-JP" altLang="en-US" sz="1400">
                <a:latin typeface="Meiryo UI" panose="020B0604030504040204" pitchFamily="34" charset="-128"/>
                <a:ea typeface="Meiryo UI" panose="020B0604030504040204" pitchFamily="34" charset="-128"/>
              </a:rPr>
              <a:t>より</a:t>
            </a:r>
          </a:p>
        </p:txBody>
      </p:sp>
    </p:spTree>
    <p:extLst>
      <p:ext uri="{BB962C8B-B14F-4D97-AF65-F5344CB8AC3E}">
        <p14:creationId xmlns:p14="http://schemas.microsoft.com/office/powerpoint/2010/main" val="859205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70052B6-00C9-4C4A-84F1-F9604DC90BF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85750" y="295702"/>
            <a:ext cx="8574088" cy="968375"/>
          </a:xfrm>
          <a:noFill/>
        </p:spPr>
        <p:txBody>
          <a:bodyPr anchor="b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初期設定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135E7BC-8347-A140-B30B-15483B8ADBA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80891" y="1738800"/>
            <a:ext cx="3773488" cy="3992562"/>
          </a:xfrm>
        </p:spPr>
        <p:txBody>
          <a:bodyPr>
            <a:normAutofit/>
          </a:bodyPr>
          <a:lstStyle/>
          <a:p>
            <a:r>
              <a:rPr kumimoji="1"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FIO</a:t>
            </a:r>
            <a:r>
              <a:rPr kumimoji="1" lang="en-US" altLang="ja-JP" sz="2000" baseline="-25000" dirty="0"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kumimoji="1"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 1.0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PC-ACV</a:t>
            </a:r>
            <a:endParaRPr lang="ja-JP" altLang="en-US" sz="200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kumimoji="1"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PEEP 5-8 cmH</a:t>
            </a:r>
            <a:r>
              <a:rPr kumimoji="1" lang="en-US" altLang="ja-JP" sz="2000" baseline="-25000" dirty="0"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kumimoji="1"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O</a:t>
            </a:r>
          </a:p>
          <a:p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換気圧は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回換気量で決定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吸気時間は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0.7-0.9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秒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呼吸回数は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15-20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回／分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自発呼吸を残すか？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1DCB54E0-4765-F548-A302-AC162B2243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016"/>
          <a:stretch/>
        </p:blipFill>
        <p:spPr bwMode="auto">
          <a:xfrm>
            <a:off x="4789623" y="1348245"/>
            <a:ext cx="3889509" cy="51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スライド番号プレースホルダ 3">
            <a:extLst>
              <a:ext uri="{FF2B5EF4-FFF2-40B4-BE49-F238E27FC236}">
                <a16:creationId xmlns:a16="http://schemas.microsoft.com/office/drawing/2014/main" id="{4442599B-F9C4-8F43-AE34-0ABCE6EC5085}"/>
              </a:ext>
            </a:extLst>
          </p:cNvPr>
          <p:cNvSpPr txBox="1">
            <a:spLocks noGrp="1"/>
          </p:cNvSpPr>
          <p:nvPr/>
        </p:nvSpPr>
        <p:spPr bwMode="auto">
          <a:xfrm>
            <a:off x="0" y="6551613"/>
            <a:ext cx="571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fld id="{46D3852D-86F2-FA41-BF7D-C46319BBDABD}" type="slidenum">
              <a:rPr kumimoji="0" lang="en-US" altLang="ja-JP" sz="1200" b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pPr algn="ctr" eaLnBrk="1" hangingPunct="1"/>
              <a:t>5</a:t>
            </a:fld>
            <a:endParaRPr kumimoji="0" lang="en-US" altLang="ja-JP" sz="1200" b="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</p:txBody>
      </p:sp>
    </p:spTree>
    <p:extLst>
      <p:ext uri="{BB962C8B-B14F-4D97-AF65-F5344CB8AC3E}">
        <p14:creationId xmlns:p14="http://schemas.microsoft.com/office/powerpoint/2010/main" val="85467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620DE6-90C9-9D45-9C3F-BCBFB8B412E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85750" y="418365"/>
            <a:ext cx="8574088" cy="968375"/>
          </a:xfrm>
          <a:noFill/>
        </p:spPr>
        <p:txBody>
          <a:bodyPr anchor="b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急速な重症化への対応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A3FE538-47A3-3A42-B36F-9B7C11ACFFC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025912" y="1859040"/>
            <a:ext cx="7315200" cy="4391025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酸素療法が必要な患者は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より高い監視</a:t>
            </a: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体制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に置く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SpO</a:t>
            </a:r>
            <a:r>
              <a:rPr lang="en-US" altLang="ja-JP" sz="2000" baseline="-25000" dirty="0"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モニタリング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呼吸状態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のモニタリング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直ちに気管挿管できる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部署との連携</a:t>
            </a:r>
            <a:endParaRPr lang="ja-JP" altLang="ja-JP" sz="200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ja-JP" altLang="ja-JP" sz="2000">
                <a:latin typeface="Meiryo" panose="020B0604030504040204" pitchFamily="34" charset="-128"/>
                <a:ea typeface="Meiryo" panose="020B0604030504040204" pitchFamily="34" charset="-128"/>
              </a:rPr>
              <a:t>画像だけで病態を判断しない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kumimoji="1" lang="ja-JP" altLang="en-US" sz="200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スライド番号プレースホルダ 3">
            <a:extLst>
              <a:ext uri="{FF2B5EF4-FFF2-40B4-BE49-F238E27FC236}">
                <a16:creationId xmlns:a16="http://schemas.microsoft.com/office/drawing/2014/main" id="{DB8B3D8B-1864-2F45-BAE6-24ECE2D397E2}"/>
              </a:ext>
            </a:extLst>
          </p:cNvPr>
          <p:cNvSpPr txBox="1">
            <a:spLocks noGrp="1"/>
          </p:cNvSpPr>
          <p:nvPr/>
        </p:nvSpPr>
        <p:spPr bwMode="auto">
          <a:xfrm>
            <a:off x="0" y="6551613"/>
            <a:ext cx="571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fld id="{46D3852D-86F2-FA41-BF7D-C46319BBDABD}" type="slidenum">
              <a:rPr kumimoji="0" lang="en-US" altLang="ja-JP" sz="1200" b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pPr algn="ctr" eaLnBrk="1" hangingPunct="1"/>
              <a:t>6</a:t>
            </a:fld>
            <a:endParaRPr kumimoji="0" lang="en-US" altLang="ja-JP" sz="1200" b="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</p:txBody>
      </p:sp>
    </p:spTree>
    <p:extLst>
      <p:ext uri="{BB962C8B-B14F-4D97-AF65-F5344CB8AC3E}">
        <p14:creationId xmlns:p14="http://schemas.microsoft.com/office/powerpoint/2010/main" val="1888475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620DE6-90C9-9D45-9C3F-BCBFB8B412E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85750" y="384103"/>
            <a:ext cx="8574088" cy="968375"/>
          </a:xfrm>
          <a:noFill/>
        </p:spPr>
        <p:txBody>
          <a:bodyPr anchor="b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環境・スタッフに配慮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A3FE538-47A3-3A42-B36F-9B7C11ACFFC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916917" y="1683830"/>
            <a:ext cx="7580312" cy="3735388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集中治療環境が脆弱な日本では院内感染拡大の防止に努める</a:t>
            </a:r>
            <a:endParaRPr lang="ja-JP" altLang="ja-JP" sz="200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エアロゾルが発生する処置を極力行わない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フィルター、人工鼻の使用と交換手技の周知</a:t>
            </a:r>
            <a:r>
              <a:rPr lang="en-US" altLang="ja-JP" sz="2000" dirty="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*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閉鎖式吸引システムの使用</a:t>
            </a:r>
            <a:r>
              <a:rPr lang="en-US" altLang="ja-JP" sz="2000" dirty="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*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高流量酸素療法、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NPPV/CPAP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の回避</a:t>
            </a: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**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気管支鏡検査の回避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気管挿管、チューブ交換手技は熟練者に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 altLang="ja-JP" sz="2000" dirty="0">
                <a:latin typeface="Meiryo" panose="020B0604030504040204" pitchFamily="34" charset="-128"/>
                <a:ea typeface="Meiryo" panose="020B0604030504040204" pitchFamily="34" charset="-128"/>
              </a:rPr>
              <a:t>ECMO</a:t>
            </a:r>
            <a:r>
              <a:rPr lang="ja-JP" altLang="en-US" sz="2000">
                <a:latin typeface="Meiryo" panose="020B0604030504040204" pitchFamily="34" charset="-128"/>
                <a:ea typeface="Meiryo" panose="020B0604030504040204" pitchFamily="34" charset="-128"/>
              </a:rPr>
              <a:t>装置への予防的処置（後述）</a:t>
            </a:r>
            <a:endParaRPr lang="en-US" altLang="ja-JP" sz="20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スライド番号プレースホルダ 3">
            <a:extLst>
              <a:ext uri="{FF2B5EF4-FFF2-40B4-BE49-F238E27FC236}">
                <a16:creationId xmlns:a16="http://schemas.microsoft.com/office/drawing/2014/main" id="{A9EB7D34-0F44-B94C-8C23-DFE7006A7865}"/>
              </a:ext>
            </a:extLst>
          </p:cNvPr>
          <p:cNvSpPr txBox="1">
            <a:spLocks noGrp="1"/>
          </p:cNvSpPr>
          <p:nvPr/>
        </p:nvSpPr>
        <p:spPr bwMode="auto">
          <a:xfrm>
            <a:off x="0" y="6551613"/>
            <a:ext cx="571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fld id="{46D3852D-86F2-FA41-BF7D-C46319BBDABD}" type="slidenum">
              <a:rPr kumimoji="0" lang="en-US" altLang="ja-JP" sz="1200" b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pPr algn="ctr" eaLnBrk="1" hangingPunct="1"/>
              <a:t>7</a:t>
            </a:fld>
            <a:endParaRPr kumimoji="0" lang="en-US" altLang="ja-JP" sz="1200" b="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86CC792-2092-7B49-ACF8-9814474508E4}"/>
              </a:ext>
            </a:extLst>
          </p:cNvPr>
          <p:cNvSpPr txBox="1"/>
          <p:nvPr/>
        </p:nvSpPr>
        <p:spPr>
          <a:xfrm>
            <a:off x="5983347" y="5688732"/>
            <a:ext cx="1943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*</a:t>
            </a:r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ビデオ教材あり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1BDAF4C-0D8D-F548-9C9D-980F5BBA8D49}"/>
              </a:ext>
            </a:extLst>
          </p:cNvPr>
          <p:cNvSpPr txBox="1"/>
          <p:nvPr/>
        </p:nvSpPr>
        <p:spPr>
          <a:xfrm>
            <a:off x="5862583" y="6081922"/>
            <a:ext cx="2872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**</a:t>
            </a:r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海外とは状況が異なる</a:t>
            </a:r>
          </a:p>
        </p:txBody>
      </p:sp>
    </p:spTree>
    <p:extLst>
      <p:ext uri="{BB962C8B-B14F-4D97-AF65-F5344CB8AC3E}">
        <p14:creationId xmlns:p14="http://schemas.microsoft.com/office/powerpoint/2010/main" val="41479631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 idx="4294967295"/>
          </p:nvPr>
        </p:nvSpPr>
        <p:spPr>
          <a:xfrm>
            <a:off x="295313" y="534755"/>
            <a:ext cx="8574088" cy="968375"/>
          </a:xfrm>
          <a:noFill/>
        </p:spPr>
        <p:txBody>
          <a:bodyPr>
            <a:normAutofit/>
          </a:bodyPr>
          <a:lstStyle/>
          <a:p>
            <a:pPr algn="ctr"/>
            <a:r>
              <a:rPr kumimoji="1" lang="en-US" altLang="ja-JP" sz="36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L </a:t>
            </a:r>
            <a:r>
              <a:rPr lang="en-US" altLang="ja-JP" sz="36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type </a:t>
            </a:r>
            <a:r>
              <a:rPr lang="ja-JP" altLang="en-US" sz="36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と</a:t>
            </a:r>
            <a:r>
              <a:rPr lang="en-US" altLang="ja-JP" sz="36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t> H type</a:t>
            </a:r>
            <a:endParaRPr kumimoji="1" lang="ja-JP" altLang="en-US" sz="3600" dirty="0">
              <a:solidFill>
                <a:schemeClr val="tx1"/>
              </a:solidFill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</p:txBody>
      </p:sp>
      <p:graphicFrame>
        <p:nvGraphicFramePr>
          <p:cNvPr id="2" name="コンテンツ プレースホルダー 1">
            <a:extLst>
              <a:ext uri="{FF2B5EF4-FFF2-40B4-BE49-F238E27FC236}">
                <a16:creationId xmlns:a16="http://schemas.microsoft.com/office/drawing/2014/main" id="{6112D4D7-5EC0-FE4D-A34A-0A6D995D8EE7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019669440"/>
              </p:ext>
            </p:extLst>
          </p:nvPr>
        </p:nvGraphicFramePr>
        <p:xfrm>
          <a:off x="295313" y="1568925"/>
          <a:ext cx="8401050" cy="3876556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1112108">
                  <a:extLst>
                    <a:ext uri="{9D8B030D-6E8A-4147-A177-3AD203B41FA5}">
                      <a16:colId xmlns:a16="http://schemas.microsoft.com/office/drawing/2014/main" val="4045225127"/>
                    </a:ext>
                  </a:extLst>
                </a:gridCol>
                <a:gridCol w="3521676">
                  <a:extLst>
                    <a:ext uri="{9D8B030D-6E8A-4147-A177-3AD203B41FA5}">
                      <a16:colId xmlns:a16="http://schemas.microsoft.com/office/drawing/2014/main" val="2216959429"/>
                    </a:ext>
                  </a:extLst>
                </a:gridCol>
                <a:gridCol w="3767266">
                  <a:extLst>
                    <a:ext uri="{9D8B030D-6E8A-4147-A177-3AD203B41FA5}">
                      <a16:colId xmlns:a16="http://schemas.microsoft.com/office/drawing/2014/main" val="2850629820"/>
                    </a:ext>
                  </a:extLst>
                </a:gridCol>
              </a:tblGrid>
              <a:tr h="637532"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L type</a:t>
                      </a:r>
                      <a:endParaRPr kumimoji="1" lang="ja-JP" altLang="en-US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H type</a:t>
                      </a:r>
                      <a:endParaRPr kumimoji="1" lang="ja-JP" altLang="en-US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8908988"/>
                  </a:ext>
                </a:extLst>
              </a:tr>
              <a:tr h="809756">
                <a:tc rowSpan="4">
                  <a:txBody>
                    <a:bodyPr/>
                    <a:lstStyle/>
                    <a:p>
                      <a:pPr algn="ctr"/>
                      <a:r>
                        <a:rPr kumimoji="1" lang="ja-JP" altLang="en-US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病態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Low elastance</a:t>
                      </a:r>
                    </a:p>
                    <a:p>
                      <a:r>
                        <a:rPr kumimoji="1" lang="ja-JP" altLang="en-US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肺内含気・</a:t>
                      </a:r>
                      <a:r>
                        <a:rPr kumimoji="1" lang="en-US" altLang="ja-JP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Compliance</a:t>
                      </a:r>
                      <a:r>
                        <a:rPr kumimoji="1" lang="ja-JP" altLang="en-US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は正常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High elastance</a:t>
                      </a:r>
                    </a:p>
                    <a:p>
                      <a:r>
                        <a:rPr kumimoji="1" lang="ja-JP" altLang="en-US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肺水腫で肺内含気・</a:t>
                      </a:r>
                      <a:r>
                        <a:rPr kumimoji="1" lang="en-US" altLang="ja-JP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Compliance</a:t>
                      </a:r>
                      <a:r>
                        <a:rPr kumimoji="1" lang="ja-JP" altLang="en-US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8347810"/>
                  </a:ext>
                </a:extLst>
              </a:tr>
              <a:tr h="809756">
                <a:tc vMerge="1"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Low V/Q ratio</a:t>
                      </a:r>
                    </a:p>
                    <a:p>
                      <a:r>
                        <a:rPr kumimoji="1" lang="ja-JP" altLang="en-US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低酸素は肺循環障害のため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High right to left </a:t>
                      </a:r>
                      <a:r>
                        <a:rPr kumimoji="1" lang="en-US" altLang="ja-JP" dirty="0" err="1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shount</a:t>
                      </a:r>
                      <a:endParaRPr kumimoji="1" lang="en-US" altLang="ja-JP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r>
                        <a:rPr kumimoji="1" lang="ja-JP" altLang="en-US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低酸素はシャント増加のため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2821084"/>
                  </a:ext>
                </a:extLst>
              </a:tr>
              <a:tr h="809756">
                <a:tc vMerge="1"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Low lung weight</a:t>
                      </a:r>
                    </a:p>
                    <a:p>
                      <a:r>
                        <a:rPr kumimoji="1" lang="ja-JP" altLang="en-US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肺水腫なし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High lung weight</a:t>
                      </a:r>
                    </a:p>
                    <a:p>
                      <a:r>
                        <a:rPr kumimoji="1" lang="ja-JP" altLang="en-US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肺水腫のために重度</a:t>
                      </a:r>
                      <a:r>
                        <a:rPr kumimoji="1" lang="en-US" altLang="ja-JP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ARDS</a:t>
                      </a:r>
                      <a:r>
                        <a:rPr kumimoji="1" lang="ja-JP" altLang="en-US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並み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8509032"/>
                  </a:ext>
                </a:extLst>
              </a:tr>
              <a:tr h="809756">
                <a:tc vMerge="1"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Low lung recruitability</a:t>
                      </a:r>
                    </a:p>
                    <a:p>
                      <a:r>
                        <a:rPr kumimoji="1" lang="ja-JP" altLang="en-US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リクルートできる領域なし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High lung recruitability</a:t>
                      </a:r>
                    </a:p>
                    <a:p>
                      <a:r>
                        <a:rPr kumimoji="1" lang="ja-JP" altLang="en-US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含気のない領域はリクルート可能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4721926"/>
                  </a:ext>
                </a:extLst>
              </a:tr>
            </a:tbl>
          </a:graphicData>
        </a:graphic>
      </p:graphicFrame>
      <p:sp>
        <p:nvSpPr>
          <p:cNvPr id="6" name="スライド番号プレースホルダ 3"/>
          <p:cNvSpPr txBox="1">
            <a:spLocks noGrp="1"/>
          </p:cNvSpPr>
          <p:nvPr/>
        </p:nvSpPr>
        <p:spPr bwMode="auto">
          <a:xfrm>
            <a:off x="0" y="6551613"/>
            <a:ext cx="571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fld id="{46D3852D-86F2-FA41-BF7D-C46319BBDABD}" type="slidenum">
              <a:rPr kumimoji="0" lang="en-US" altLang="ja-JP" sz="1200" b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pPr algn="ctr" eaLnBrk="1" hangingPunct="1"/>
              <a:t>8</a:t>
            </a:fld>
            <a:endParaRPr kumimoji="0" lang="en-US" altLang="ja-JP" sz="1200" b="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3FEA565-2903-814E-9FC5-8EADDA66545C}"/>
              </a:ext>
            </a:extLst>
          </p:cNvPr>
          <p:cNvSpPr/>
          <p:nvPr/>
        </p:nvSpPr>
        <p:spPr>
          <a:xfrm>
            <a:off x="1851527" y="189730"/>
            <a:ext cx="70178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200" dirty="0" err="1">
                <a:latin typeface="Meiryo" panose="020B0604030504040204" pitchFamily="34" charset="-128"/>
                <a:ea typeface="Meiryo" panose="020B0604030504040204" pitchFamily="34" charset="-128"/>
              </a:rPr>
              <a:t>Gattinoni</a:t>
            </a:r>
            <a:r>
              <a:rPr lang="en-US" altLang="ja-JP" sz="1200" dirty="0"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en-US" altLang="ja-JP" sz="1200" dirty="0" err="1">
                <a:latin typeface="Meiryo" panose="020B0604030504040204" pitchFamily="34" charset="-128"/>
                <a:ea typeface="Meiryo" panose="020B0604030504040204" pitchFamily="34" charset="-128"/>
              </a:rPr>
              <a:t>L,et</a:t>
            </a:r>
            <a:r>
              <a:rPr lang="en-US" altLang="ja-JP" sz="1200" dirty="0">
                <a:latin typeface="Meiryo" panose="020B0604030504040204" pitchFamily="34" charset="-128"/>
                <a:ea typeface="Meiryo" panose="020B0604030504040204" pitchFamily="34" charset="-128"/>
              </a:rPr>
              <a:t> al.  Intensive Care Med 2020.</a:t>
            </a:r>
            <a:r>
              <a:rPr lang="ja-JP" altLang="en-US" sz="1200"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en-US" altLang="ja-JP" sz="1200" dirty="0">
                <a:latin typeface="Meiryo" panose="020B0604030504040204" pitchFamily="34" charset="-128"/>
                <a:ea typeface="Meiryo" panose="020B0604030504040204" pitchFamily="34" charset="-128"/>
              </a:rPr>
              <a:t>https://</a:t>
            </a:r>
            <a:r>
              <a:rPr lang="en-US" altLang="ja-JP" sz="1200" dirty="0" err="1">
                <a:latin typeface="Meiryo" panose="020B0604030504040204" pitchFamily="34" charset="-128"/>
                <a:ea typeface="Meiryo" panose="020B0604030504040204" pitchFamily="34" charset="-128"/>
              </a:rPr>
              <a:t>doi.org</a:t>
            </a:r>
            <a:r>
              <a:rPr lang="en-US" altLang="ja-JP" sz="1200" dirty="0">
                <a:latin typeface="Meiryo" panose="020B0604030504040204" pitchFamily="34" charset="-128"/>
                <a:ea typeface="Meiryo" panose="020B0604030504040204" pitchFamily="34" charset="-128"/>
              </a:rPr>
              <a:t>/10.1007/s00134-020-06033-2 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808F245-7BB7-4245-9D42-0D8B7F66E478}"/>
              </a:ext>
            </a:extLst>
          </p:cNvPr>
          <p:cNvSpPr txBox="1"/>
          <p:nvPr/>
        </p:nvSpPr>
        <p:spPr>
          <a:xfrm>
            <a:off x="2701903" y="5629215"/>
            <a:ext cx="4272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>
                <a:latin typeface="Meiryo UI" panose="020B0604030504040204" pitchFamily="34" charset="-128"/>
                <a:ea typeface="Meiryo UI" panose="020B0604030504040204" pitchFamily="34" charset="-128"/>
              </a:rPr>
              <a:t>最近はこれほど単純ではないという報告もある</a:t>
            </a:r>
          </a:p>
        </p:txBody>
      </p:sp>
    </p:spTree>
    <p:extLst>
      <p:ext uri="{BB962C8B-B14F-4D97-AF65-F5344CB8AC3E}">
        <p14:creationId xmlns:p14="http://schemas.microsoft.com/office/powerpoint/2010/main" val="13071293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620DE6-90C9-9D45-9C3F-BCBFB8B412E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85750" y="424250"/>
            <a:ext cx="8574088" cy="968375"/>
          </a:xfrm>
          <a:noFill/>
        </p:spPr>
        <p:txBody>
          <a:bodyPr anchor="b">
            <a:normAutofit/>
          </a:bodyPr>
          <a:lstStyle/>
          <a:p>
            <a:pPr algn="ctr"/>
            <a:r>
              <a:rPr kumimoji="1" lang="ja-JP" altLang="en-US" sz="40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タイプ別の対応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5BF5E8C3-7EB6-F546-AC43-0148E573BF9E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750748532"/>
              </p:ext>
            </p:extLst>
          </p:nvPr>
        </p:nvGraphicFramePr>
        <p:xfrm>
          <a:off x="493301" y="1508202"/>
          <a:ext cx="8155810" cy="420908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031194">
                  <a:extLst>
                    <a:ext uri="{9D8B030D-6E8A-4147-A177-3AD203B41FA5}">
                      <a16:colId xmlns:a16="http://schemas.microsoft.com/office/drawing/2014/main" val="3989048291"/>
                    </a:ext>
                  </a:extLst>
                </a:gridCol>
                <a:gridCol w="3455172">
                  <a:extLst>
                    <a:ext uri="{9D8B030D-6E8A-4147-A177-3AD203B41FA5}">
                      <a16:colId xmlns:a16="http://schemas.microsoft.com/office/drawing/2014/main" val="1968401678"/>
                    </a:ext>
                  </a:extLst>
                </a:gridCol>
                <a:gridCol w="3669444">
                  <a:extLst>
                    <a:ext uri="{9D8B030D-6E8A-4147-A177-3AD203B41FA5}">
                      <a16:colId xmlns:a16="http://schemas.microsoft.com/office/drawing/2014/main" val="702110492"/>
                    </a:ext>
                  </a:extLst>
                </a:gridCol>
              </a:tblGrid>
              <a:tr h="588723">
                <a:tc>
                  <a:txBody>
                    <a:bodyPr/>
                    <a:lstStyle/>
                    <a:p>
                      <a:pPr algn="ctr"/>
                      <a:endParaRPr kumimoji="1" lang="ja-JP" altLang="en-US"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L type</a:t>
                      </a:r>
                      <a:endParaRPr kumimoji="1" lang="ja-JP" altLang="en-US"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H type</a:t>
                      </a:r>
                      <a:endParaRPr kumimoji="1" lang="ja-JP" altLang="en-US"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3270442"/>
                  </a:ext>
                </a:extLst>
              </a:tr>
              <a:tr h="160530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特徴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Low elastance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Low V/Q ratio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Low lung weight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Low lung recruitability</a:t>
                      </a:r>
                      <a:endParaRPr kumimoji="1" lang="ja-JP" altLang="en-US" sz="1600"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High elastance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High R to L shunt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High lung weight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High lung recruitability</a:t>
                      </a:r>
                      <a:endParaRPr kumimoji="1" lang="ja-JP" altLang="en-US" sz="1600"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5142031"/>
                  </a:ext>
                </a:extLst>
              </a:tr>
              <a:tr h="201505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対策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ja-JP" altLang="en-US" sz="160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１回換気量制限は困難</a:t>
                      </a:r>
                      <a:endParaRPr kumimoji="1" lang="en-US" altLang="ja-JP" sz="1600" dirty="0"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ja-JP" altLang="en-US" sz="160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高</a:t>
                      </a:r>
                      <a:r>
                        <a:rPr kumimoji="1" lang="en-US" altLang="ja-JP" sz="1600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CO</a:t>
                      </a:r>
                      <a:r>
                        <a:rPr kumimoji="1" lang="en-US" altLang="ja-JP" sz="1600" baseline="-25000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2</a:t>
                      </a:r>
                      <a:r>
                        <a:rPr kumimoji="1" lang="ja-JP" altLang="en-US" sz="160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には１回換気量↑</a:t>
                      </a:r>
                      <a:endParaRPr kumimoji="1" lang="en-US" altLang="ja-JP" sz="1600" dirty="0"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ja-JP" altLang="en-US" sz="160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低酸素には</a:t>
                      </a:r>
                      <a:r>
                        <a:rPr kumimoji="1" lang="en-US" altLang="ja-JP" sz="1600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FIO</a:t>
                      </a:r>
                      <a:r>
                        <a:rPr kumimoji="1" lang="en-US" altLang="ja-JP" sz="1600" baseline="-25000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2</a:t>
                      </a:r>
                      <a:r>
                        <a:rPr kumimoji="1" lang="ja-JP" altLang="en-US" sz="160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↑で対応</a:t>
                      </a:r>
                      <a:endParaRPr kumimoji="1" lang="en-US" altLang="ja-JP" sz="1600" dirty="0"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PEEP</a:t>
                      </a:r>
                      <a:r>
                        <a:rPr kumimoji="1" lang="ja-JP" altLang="en-US" sz="160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は高すぎないように</a:t>
                      </a:r>
                      <a:endParaRPr kumimoji="1" lang="en-US" altLang="ja-JP" sz="1600" dirty="0"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Recruit</a:t>
                      </a:r>
                      <a:r>
                        <a:rPr kumimoji="1" lang="ja-JP" altLang="en-US" sz="160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の必要は少ない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ja-JP" altLang="en-US" sz="160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１回換気量制限は必須</a:t>
                      </a:r>
                      <a:endParaRPr kumimoji="1" lang="en-US" altLang="ja-JP" sz="1600" dirty="0"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Permissive hypercapnia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ja-JP" altLang="en-US" sz="160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低酸素には</a:t>
                      </a:r>
                      <a:r>
                        <a:rPr kumimoji="1" lang="en-US" altLang="ja-JP" sz="1600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PEEP</a:t>
                      </a:r>
                      <a:r>
                        <a:rPr kumimoji="1" lang="ja-JP" altLang="en-US" sz="160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↑</a:t>
                      </a:r>
                      <a:r>
                        <a:rPr kumimoji="1" lang="en-US" altLang="ja-JP" sz="1600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, prone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PEEP 10-14 cmH</a:t>
                      </a:r>
                      <a:r>
                        <a:rPr kumimoji="1" lang="en-US" altLang="ja-JP" sz="1600" baseline="-25000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2</a:t>
                      </a:r>
                      <a:r>
                        <a:rPr kumimoji="1" lang="en-US" altLang="ja-JP" sz="1600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O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dirty="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Recruit</a:t>
                      </a:r>
                      <a:r>
                        <a:rPr kumimoji="1" lang="ja-JP" altLang="en-US" sz="1600"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が効果的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9339456"/>
                  </a:ext>
                </a:extLst>
              </a:tr>
            </a:tbl>
          </a:graphicData>
        </a:graphic>
      </p:graphicFrame>
      <p:sp>
        <p:nvSpPr>
          <p:cNvPr id="5" name="スライド番号プレースホルダ 3">
            <a:extLst>
              <a:ext uri="{FF2B5EF4-FFF2-40B4-BE49-F238E27FC236}">
                <a16:creationId xmlns:a16="http://schemas.microsoft.com/office/drawing/2014/main" id="{37F6034E-6CF5-3D47-9A84-41B39565F9C3}"/>
              </a:ext>
            </a:extLst>
          </p:cNvPr>
          <p:cNvSpPr txBox="1">
            <a:spLocks noGrp="1"/>
          </p:cNvSpPr>
          <p:nvPr/>
        </p:nvSpPr>
        <p:spPr bwMode="auto">
          <a:xfrm>
            <a:off x="0" y="6551613"/>
            <a:ext cx="571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fld id="{46D3852D-86F2-FA41-BF7D-C46319BBDABD}" type="slidenum">
              <a:rPr kumimoji="0" lang="en-US" altLang="ja-JP" sz="1200" b="0">
                <a:latin typeface="Meiryo" panose="020B0604030504040204" pitchFamily="34" charset="-128"/>
                <a:ea typeface="Meiryo" panose="020B0604030504040204" pitchFamily="34" charset="-128"/>
                <a:cs typeface="ヒラギノ丸ゴ ProN W4"/>
              </a:rPr>
              <a:pPr algn="ctr" eaLnBrk="1" hangingPunct="1"/>
              <a:t>9</a:t>
            </a:fld>
            <a:endParaRPr kumimoji="0" lang="en-US" altLang="ja-JP" sz="1200" b="0" dirty="0">
              <a:latin typeface="Meiryo" panose="020B0604030504040204" pitchFamily="34" charset="-128"/>
              <a:ea typeface="Meiryo" panose="020B0604030504040204" pitchFamily="34" charset="-128"/>
              <a:cs typeface="ヒラギノ丸ゴ ProN W4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F3D2A03-C88E-3744-B432-01C044EE4641}"/>
              </a:ext>
            </a:extLst>
          </p:cNvPr>
          <p:cNvSpPr txBox="1"/>
          <p:nvPr/>
        </p:nvSpPr>
        <p:spPr>
          <a:xfrm>
            <a:off x="-794" y="624574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ただし、</a:t>
            </a:r>
            <a:r>
              <a:rPr kumimoji="1"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L</a:t>
            </a:r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から</a:t>
            </a:r>
            <a:r>
              <a:rPr kumimoji="1"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H</a:t>
            </a:r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への移行を判定するのは臨床的に困難</a:t>
            </a:r>
            <a:endParaRPr kumimoji="1" lang="en-US" altLang="ja-JP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37A9AE3D-6F16-8843-ABEA-8E6CEC921C76}"/>
              </a:ext>
            </a:extLst>
          </p:cNvPr>
          <p:cNvSpPr/>
          <p:nvPr/>
        </p:nvSpPr>
        <p:spPr>
          <a:xfrm>
            <a:off x="560349" y="147251"/>
            <a:ext cx="837211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ja-JP" sz="1200" dirty="0" err="1">
                <a:latin typeface="Meiryo" panose="020B0604030504040204" pitchFamily="34" charset="-128"/>
                <a:ea typeface="Meiryo" panose="020B0604030504040204" pitchFamily="34" charset="-128"/>
              </a:rPr>
              <a:t>Gattinoni</a:t>
            </a:r>
            <a:r>
              <a:rPr lang="en-US" altLang="ja-JP" sz="1200" dirty="0"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en-US" altLang="ja-JP" sz="1200" dirty="0" err="1">
                <a:latin typeface="Meiryo" panose="020B0604030504040204" pitchFamily="34" charset="-128"/>
                <a:ea typeface="Meiryo" panose="020B0604030504040204" pitchFamily="34" charset="-128"/>
              </a:rPr>
              <a:t>L,et</a:t>
            </a:r>
            <a:r>
              <a:rPr lang="en-US" altLang="ja-JP" sz="1200" dirty="0">
                <a:latin typeface="Meiryo" panose="020B0604030504040204" pitchFamily="34" charset="-128"/>
                <a:ea typeface="Meiryo" panose="020B0604030504040204" pitchFamily="34" charset="-128"/>
              </a:rPr>
              <a:t> al.  Intensive Care Med 2020.</a:t>
            </a:r>
            <a:r>
              <a:rPr lang="ja-JP" altLang="en-US" sz="1200"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en-US" altLang="ja-JP" sz="1200" u="sng" dirty="0">
                <a:latin typeface="Meiryo" panose="020B0604030504040204" pitchFamily="34" charset="-128"/>
                <a:ea typeface="Meiryo" panose="020B0604030504040204" pitchFamily="34" charset="-128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https://doi.org/10.1007/s00134-020-06033-2</a:t>
            </a:r>
            <a:r>
              <a:rPr lang="ja-JP" altLang="en-US" sz="1200">
                <a:latin typeface="Meiryo" panose="020B0604030504040204" pitchFamily="34" charset="-128"/>
                <a:ea typeface="Meiryo" panose="020B0604030504040204" pitchFamily="34" charset="-128"/>
              </a:rPr>
              <a:t>を一部改変</a:t>
            </a:r>
            <a:r>
              <a:rPr lang="en-US" altLang="ja-JP" sz="1200" dirty="0"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46142879"/>
      </p:ext>
    </p:extLst>
  </p:cSld>
  <p:clrMapOvr>
    <a:masterClrMapping/>
  </p:clrMapOvr>
</p:sld>
</file>

<file path=ppt/theme/theme1.xml><?xml version="1.0" encoding="utf-8"?>
<a:theme xmlns:a="http://schemas.openxmlformats.org/drawingml/2006/main" name="スペクトル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Spectrum">
      <a:majorFont>
        <a:latin typeface="Corbe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2351</TotalTime>
  <Words>1208</Words>
  <Application>Microsoft Macintosh PowerPoint</Application>
  <PresentationFormat>画面に合わせる (4:3)</PresentationFormat>
  <Paragraphs>205</Paragraphs>
  <Slides>18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6" baseType="lpstr">
      <vt:lpstr>Meiryo UI</vt:lpstr>
      <vt:lpstr>メイリオ</vt:lpstr>
      <vt:lpstr>メイリオ</vt:lpstr>
      <vt:lpstr>Arial</vt:lpstr>
      <vt:lpstr>Calibri</vt:lpstr>
      <vt:lpstr>Corbel</vt:lpstr>
      <vt:lpstr>Wingdings</vt:lpstr>
      <vt:lpstr>スペクトル</vt:lpstr>
      <vt:lpstr>PowerPoint プレゼンテーション</vt:lpstr>
      <vt:lpstr>重症度の確認</vt:lpstr>
      <vt:lpstr>COVIDへの人工呼吸の基本的考え方</vt:lpstr>
      <vt:lpstr>COVID重症肺炎の特徴</vt:lpstr>
      <vt:lpstr>初期設定</vt:lpstr>
      <vt:lpstr>急速な重症化への対応</vt:lpstr>
      <vt:lpstr>環境・スタッフに配慮</vt:lpstr>
      <vt:lpstr>L type と H type</vt:lpstr>
      <vt:lpstr>タイプ別の対応</vt:lpstr>
      <vt:lpstr>肺保護換気の必要性</vt:lpstr>
      <vt:lpstr>PowerPoint プレゼンテーション</vt:lpstr>
      <vt:lpstr>強い自発吸気への注意</vt:lpstr>
      <vt:lpstr>その他の注意事項１</vt:lpstr>
      <vt:lpstr>その他の注意事項２</vt:lpstr>
      <vt:lpstr>喀痰による気道狭窄パターン</vt:lpstr>
      <vt:lpstr>学会サイトをご覧ください</vt:lpstr>
      <vt:lpstr>診療の手引きもご確認ください</vt:lpstr>
      <vt:lpstr>まとめ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小谷 透</dc:creator>
  <cp:lastModifiedBy>橋本 悟</cp:lastModifiedBy>
  <cp:revision>32</cp:revision>
  <dcterms:created xsi:type="dcterms:W3CDTF">2020-05-20T04:57:12Z</dcterms:created>
  <dcterms:modified xsi:type="dcterms:W3CDTF">2020-07-28T03:54:50Z</dcterms:modified>
</cp:coreProperties>
</file>