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5" r:id="rId10"/>
    <p:sldId id="266" r:id="rId11"/>
    <p:sldId id="269" r:id="rId12"/>
    <p:sldId id="270" r:id="rId13"/>
    <p:sldId id="271" r:id="rId14"/>
    <p:sldId id="272" r:id="rId15"/>
    <p:sldId id="273" r:id="rId16"/>
    <p:sldId id="278" r:id="rId17"/>
    <p:sldId id="274" r:id="rId18"/>
    <p:sldId id="268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00BF5E-659C-4AE3-869A-2A272F042583}" type="datetimeFigureOut">
              <a:rPr kumimoji="1" lang="ja-JP" altLang="en-US" smtClean="0"/>
              <a:t>2020/4/23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384D19-E193-417E-A1A0-5688D2DD37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9418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84D19-E193-417E-A1A0-5688D2DD378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7877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84D19-E193-417E-A1A0-5688D2DD3785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85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84D19-E193-417E-A1A0-5688D2DD3785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21813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84D19-E193-417E-A1A0-5688D2DD3785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676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84D19-E193-417E-A1A0-5688D2DD3785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475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84D19-E193-417E-A1A0-5688D2DD378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862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84D19-E193-417E-A1A0-5688D2DD378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2737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84D19-E193-417E-A1A0-5688D2DD378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70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84D19-E193-417E-A1A0-5688D2DD378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892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84D19-E193-417E-A1A0-5688D2DD3785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092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84D19-E193-417E-A1A0-5688D2DD3785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6151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84D19-E193-417E-A1A0-5688D2DD3785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5713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84D19-E193-417E-A1A0-5688D2DD3785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798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C18E12-7AE0-4271-9139-5E9C95069A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ABF2F5-7E4E-4F18-A2BA-4C91E1839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D50C0D-27FD-4CF8-9BEF-12CD15B0E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1E55-DDAA-4F6A-A1F9-49CD2D3A8BA9}" type="datetimeFigureOut">
              <a:rPr kumimoji="1" lang="ja-JP" altLang="en-US" smtClean="0"/>
              <a:t>2020/4/23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7F75D5D-687A-4B38-8532-455C90002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31D65A4-98B8-41F7-A370-3AF1773C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BCD1-45B0-4B9D-90AA-950E92C9FC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444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97A06E-278F-48A4-8B64-CF16D34DD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36E5C11-C4FF-4731-BF98-A2BF0D5A42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345674-BE3E-4030-AE6E-93F269A49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1E55-DDAA-4F6A-A1F9-49CD2D3A8BA9}" type="datetimeFigureOut">
              <a:rPr kumimoji="1" lang="ja-JP" altLang="en-US" smtClean="0"/>
              <a:t>2020/4/23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BAE9D5-5891-4179-9CA7-0AC9433E3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69A6DB-2FC2-40C8-83F9-59C5AD205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BCD1-45B0-4B9D-90AA-950E92C9FC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499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9C229F5-987B-46C5-A792-90CDD1C15B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8F59C12-8A65-4798-B4BC-48705058E5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92EAB7-3951-4783-B18C-600BEBCF4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1E55-DDAA-4F6A-A1F9-49CD2D3A8BA9}" type="datetimeFigureOut">
              <a:rPr kumimoji="1" lang="ja-JP" altLang="en-US" smtClean="0"/>
              <a:t>2020/4/23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201E53-386D-4906-A1EC-9EE78BCFA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BC425F-0EF2-47CB-BE60-4731F4721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BCD1-45B0-4B9D-90AA-950E92C9FC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983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38BB42-E009-45F2-9B38-98738E17C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2D3E9F-02FA-4AA8-AA80-2E4B5DB5B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A0EAFA-3722-4015-B158-6C9E38046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1E55-DDAA-4F6A-A1F9-49CD2D3A8BA9}" type="datetimeFigureOut">
              <a:rPr kumimoji="1" lang="ja-JP" altLang="en-US" smtClean="0"/>
              <a:t>2020/4/23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E0C4DF-D0B4-43D8-91F5-D79FF6E71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B54A0BF-D114-4FD0-90B8-C11EF4D4D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BCD1-45B0-4B9D-90AA-950E92C9FC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4839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B1CF54-E44A-4AF8-9004-53C681D5E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29AAEDF-FE50-4531-AD4B-2E4441FA8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55B306-719F-4133-BC3A-1FEF54CA4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1E55-DDAA-4F6A-A1F9-49CD2D3A8BA9}" type="datetimeFigureOut">
              <a:rPr kumimoji="1" lang="ja-JP" altLang="en-US" smtClean="0"/>
              <a:t>2020/4/23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65402D-D66C-4B1D-9E40-E70FBF71B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55F2ED-E1BC-4588-A894-9986F1967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BCD1-45B0-4B9D-90AA-950E92C9FC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837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0EEB81-4904-4747-8854-F6AB16B5E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12F48B-A222-412E-B593-FBB3CC1356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C85117-D4A7-44F7-B6C3-D95F164A5F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4DF302A-F12A-4889-BF6C-0AD3E4F7A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1E55-DDAA-4F6A-A1F9-49CD2D3A8BA9}" type="datetimeFigureOut">
              <a:rPr kumimoji="1" lang="ja-JP" altLang="en-US" smtClean="0"/>
              <a:t>2020/4/23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D6036F9-56AA-406B-9284-6095B5D0B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995A76-C205-4C23-B072-C23A289B3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BCD1-45B0-4B9D-90AA-950E92C9FC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118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251169-9545-477A-B407-AA09D1D2A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452318-57F0-45C0-8612-DC8A2A179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A3E91DC-0298-40EB-A2BE-DD3C9C7CC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ADDD012-9D27-43D6-BAEA-A34B14944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2D33F08-779A-45A3-971F-9F88C36744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C39B79B-3E65-438D-A05D-C912B5A46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1E55-DDAA-4F6A-A1F9-49CD2D3A8BA9}" type="datetimeFigureOut">
              <a:rPr kumimoji="1" lang="ja-JP" altLang="en-US" smtClean="0"/>
              <a:t>2020/4/23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8EB0B66-5E2F-4FD7-8964-C16855F0D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10910BC-C439-4989-BE97-1EED643CF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BCD1-45B0-4B9D-90AA-950E92C9FC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797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17B4CD-AF07-4DF9-A439-40BD19DAB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AC08186-2F7A-4A3C-ADE4-D91ECB319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1E55-DDAA-4F6A-A1F9-49CD2D3A8BA9}" type="datetimeFigureOut">
              <a:rPr kumimoji="1" lang="ja-JP" altLang="en-US" smtClean="0"/>
              <a:t>2020/4/23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8A82427-8CDF-4CF3-A828-0D44CF7B5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0ED492E-CE17-4647-9F73-CCB786C0A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BCD1-45B0-4B9D-90AA-950E92C9FC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167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D26AE47-5D0F-49AB-8D65-F5B6785D9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1E55-DDAA-4F6A-A1F9-49CD2D3A8BA9}" type="datetimeFigureOut">
              <a:rPr kumimoji="1" lang="ja-JP" altLang="en-US" smtClean="0"/>
              <a:t>2020/4/23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661283B-8403-488B-9FD3-9EE0CACB5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8AE510-D50F-4000-959B-E5C6A1378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BCD1-45B0-4B9D-90AA-950E92C9FC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7710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016C99-F151-4E70-83C0-25FEE6C8A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F4893D-B0A5-4544-8491-05FF255DC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53B33C-99D8-47F9-8294-5592C302D9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7F31E08-6DD5-48B7-BB85-BEA6EF4C7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1E55-DDAA-4F6A-A1F9-49CD2D3A8BA9}" type="datetimeFigureOut">
              <a:rPr kumimoji="1" lang="ja-JP" altLang="en-US" smtClean="0"/>
              <a:t>2020/4/23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8F62B6-00EF-49B4-A94A-1D0324582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12404D1-4737-4BA3-9565-5DFB8B055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BCD1-45B0-4B9D-90AA-950E92C9FC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183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97B14F-3D6B-46A2-ABF3-689DDE631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78086C4-B185-4309-9998-9FE40D540A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8138C1B-26A1-43BA-B0DD-C664CE0D78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5EA5DE-5FF7-460B-A16D-61961379E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1E55-DDAA-4F6A-A1F9-49CD2D3A8BA9}" type="datetimeFigureOut">
              <a:rPr kumimoji="1" lang="ja-JP" altLang="en-US" smtClean="0"/>
              <a:t>2020/4/23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C5B07BC-E667-405D-ABFE-E7318DB3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95ED19-4D5E-4943-A29C-636561967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3BCD1-45B0-4B9D-90AA-950E92C9FC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54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9C76AAE-611C-4D52-8369-64526D5CA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8362A9-9950-415B-A159-8991A4215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D08891-774B-44AB-8FF0-693C384B61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81E55-DDAA-4F6A-A1F9-49CD2D3A8BA9}" type="datetimeFigureOut">
              <a:rPr kumimoji="1" lang="ja-JP" altLang="en-US" smtClean="0"/>
              <a:t>2020/4/23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CBBC93-C2CB-4175-B165-4D16DF726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1E9461-4B33-4392-9ACE-AD3BEAB51E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3BCD1-45B0-4B9D-90AA-950E92C9FC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917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43253"/>
            <a:ext cx="9144000" cy="2387600"/>
          </a:xfrm>
        </p:spPr>
        <p:txBody>
          <a:bodyPr/>
          <a:lstStyle/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肺保護換気と筋弛緩薬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96AB7D3-85FA-4A11-9A74-2D7BE3AD65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9128" y="3826890"/>
            <a:ext cx="9144000" cy="1655762"/>
          </a:xfrm>
        </p:spPr>
        <p:txBody>
          <a:bodyPr/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10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～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10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25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3031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251" y="294676"/>
            <a:ext cx="11763496" cy="750508"/>
          </a:xfrm>
        </p:spPr>
        <p:txBody>
          <a:bodyPr>
            <a:normAutofit/>
          </a:bodyPr>
          <a:lstStyle/>
          <a:p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筋弛緩薬の中止</a:t>
            </a:r>
            <a:endParaRPr kumimoji="1" lang="ja-JP" altLang="en-US" sz="4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" name="字幕 2">
            <a:extLst>
              <a:ext uri="{FF2B5EF4-FFF2-40B4-BE49-F238E27FC236}">
                <a16:creationId xmlns:a16="http://schemas.microsoft.com/office/drawing/2014/main" id="{5A8E3499-E9EA-4578-B1FA-D70862CF6DFA}"/>
              </a:ext>
            </a:extLst>
          </p:cNvPr>
          <p:cNvSpPr txBox="1">
            <a:spLocks/>
          </p:cNvSpPr>
          <p:nvPr/>
        </p:nvSpPr>
        <p:spPr>
          <a:xfrm>
            <a:off x="800099" y="1519292"/>
            <a:ext cx="10591800" cy="75050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・筋弛緩薬投与開始から</a:t>
            </a:r>
            <a:r>
              <a:rPr lang="en-US" altLang="ja-JP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48</a:t>
            </a:r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時間で中止を試みる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努力呼吸コントロール不能症例には積極的に考慮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" name="字幕 2">
            <a:extLst>
              <a:ext uri="{FF2B5EF4-FFF2-40B4-BE49-F238E27FC236}">
                <a16:creationId xmlns:a16="http://schemas.microsoft.com/office/drawing/2014/main" id="{6B03A816-EEB0-4AD8-BF81-5CC2DF4E00FC}"/>
              </a:ext>
            </a:extLst>
          </p:cNvPr>
          <p:cNvSpPr txBox="1">
            <a:spLocks/>
          </p:cNvSpPr>
          <p:nvPr/>
        </p:nvSpPr>
        <p:spPr>
          <a:xfrm>
            <a:off x="2057399" y="2743908"/>
            <a:ext cx="8191499" cy="15591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努力呼吸の出現無し➡筋弛緩薬は終了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努力呼吸が再発➡➡➡筋弛緩薬を再開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字幕 2">
            <a:extLst>
              <a:ext uri="{FF2B5EF4-FFF2-40B4-BE49-F238E27FC236}">
                <a16:creationId xmlns:a16="http://schemas.microsoft.com/office/drawing/2014/main" id="{F21608DD-2A01-48E6-B1CF-7FAFCD9033E3}"/>
              </a:ext>
            </a:extLst>
          </p:cNvPr>
          <p:cNvSpPr txBox="1">
            <a:spLocks/>
          </p:cNvSpPr>
          <p:nvPr/>
        </p:nvSpPr>
        <p:spPr>
          <a:xfrm>
            <a:off x="1004947" y="4786068"/>
            <a:ext cx="10591800" cy="51598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COVID-19</a:t>
            </a:r>
            <a:r>
              <a:rPr lang="ja-JP" altLang="en-US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肺炎では筋弛緩薬を</a:t>
            </a:r>
            <a:r>
              <a:rPr lang="en-US" altLang="ja-JP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48</a:t>
            </a:r>
            <a:r>
              <a:rPr lang="ja-JP" altLang="en-US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時間で終了できない症例も少なくない</a:t>
            </a:r>
            <a:endParaRPr lang="en-US" altLang="ja-JP" i="1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6050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11480" y="379726"/>
            <a:ext cx="12420600" cy="750508"/>
          </a:xfrm>
        </p:spPr>
        <p:txBody>
          <a:bodyPr>
            <a:normAutofit/>
          </a:bodyPr>
          <a:lstStyle/>
          <a:p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病勢が進行した</a:t>
            </a:r>
            <a:r>
              <a:rPr kumimoji="1"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COVID-19</a:t>
            </a:r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肺炎：タイプ</a:t>
            </a:r>
            <a:r>
              <a:rPr kumimoji="1"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</a:t>
            </a:r>
            <a:endParaRPr kumimoji="1" lang="ja-JP" altLang="en-US" sz="4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96AB7D3-85FA-4A11-9A74-2D7BE3AD65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660" y="2906743"/>
            <a:ext cx="10774680" cy="2157033"/>
          </a:xfrm>
          <a:ln>
            <a:solidFill>
              <a:schemeClr val="tx1"/>
            </a:solidFill>
          </a:ln>
        </p:spPr>
        <p:txBody>
          <a:bodyPr anchor="ctr"/>
          <a:lstStyle/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High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elastance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・・・・・・・・・・・・肺水腫で含気減少、コンプライアンスも低下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High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right-to-left shunt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・・・シャント血流増加による低酸素血症</a:t>
            </a:r>
            <a:endParaRPr lang="en-US" altLang="ja-JP" b="1" u="sng" dirty="0">
              <a:solidFill>
                <a:srgbClr val="00206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High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lung weight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・・・・・・・・・・肺水腫による重症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ARDS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並みの肺重量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High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lung </a:t>
            </a: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recruitability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・・・含気の無い組織はリクルート可能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字幕 2">
            <a:extLst>
              <a:ext uri="{FF2B5EF4-FFF2-40B4-BE49-F238E27FC236}">
                <a16:creationId xmlns:a16="http://schemas.microsoft.com/office/drawing/2014/main" id="{C92653B2-DCE1-44DE-83C6-C41BAE1F0298}"/>
              </a:ext>
            </a:extLst>
          </p:cNvPr>
          <p:cNvSpPr txBox="1">
            <a:spLocks/>
          </p:cNvSpPr>
          <p:nvPr/>
        </p:nvSpPr>
        <p:spPr>
          <a:xfrm>
            <a:off x="1524000" y="1693289"/>
            <a:ext cx="9144000" cy="750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すべてが高い（</a:t>
            </a:r>
            <a:r>
              <a:rPr lang="en-US" altLang="ja-JP" sz="3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High</a:t>
            </a:r>
            <a:r>
              <a:rPr lang="ja-JP" altLang="en-US" sz="3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</a:p>
        </p:txBody>
      </p:sp>
      <p:sp>
        <p:nvSpPr>
          <p:cNvPr id="5" name="字幕 2">
            <a:extLst>
              <a:ext uri="{FF2B5EF4-FFF2-40B4-BE49-F238E27FC236}">
                <a16:creationId xmlns:a16="http://schemas.microsoft.com/office/drawing/2014/main" id="{3A210A9E-4025-4C43-B532-C82A1F48BA40}"/>
              </a:ext>
            </a:extLst>
          </p:cNvPr>
          <p:cNvSpPr txBox="1">
            <a:spLocks/>
          </p:cNvSpPr>
          <p:nvPr/>
        </p:nvSpPr>
        <p:spPr>
          <a:xfrm>
            <a:off x="1524000" y="5526722"/>
            <a:ext cx="9144000" cy="750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600" u="sng" dirty="0">
                <a:solidFill>
                  <a:srgbClr val="00206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重症</a:t>
            </a:r>
            <a:r>
              <a:rPr lang="en-US" altLang="ja-JP" sz="3600" u="sng" dirty="0">
                <a:solidFill>
                  <a:srgbClr val="00206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ARDS</a:t>
            </a:r>
            <a:endParaRPr lang="ja-JP" altLang="en-US" sz="3600" u="sng" dirty="0">
              <a:solidFill>
                <a:srgbClr val="00206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3944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字幕 8">
            <a:extLst>
              <a:ext uri="{FF2B5EF4-FFF2-40B4-BE49-F238E27FC236}">
                <a16:creationId xmlns:a16="http://schemas.microsoft.com/office/drawing/2014/main" id="{2C6C2B76-7D72-4034-B1BB-8BE2684F0C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sz="9600" dirty="0"/>
              <a:t>CT</a:t>
            </a:r>
            <a:endParaRPr lang="ja-JP" altLang="en-US" sz="9600" dirty="0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30520439-F66C-47D1-AC74-ED34444AB3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11480" y="379726"/>
            <a:ext cx="12420600" cy="750508"/>
          </a:xfrm>
        </p:spPr>
        <p:txBody>
          <a:bodyPr>
            <a:normAutofit/>
          </a:bodyPr>
          <a:lstStyle/>
          <a:p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病勢が進行した</a:t>
            </a:r>
            <a:r>
              <a:rPr kumimoji="1"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COVID-19</a:t>
            </a:r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肺炎：タイプ</a:t>
            </a:r>
            <a:r>
              <a:rPr kumimoji="1"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</a:t>
            </a:r>
            <a:endParaRPr kumimoji="1" lang="ja-JP" altLang="en-US" sz="4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2168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字幕 2">
            <a:extLst>
              <a:ext uri="{FF2B5EF4-FFF2-40B4-BE49-F238E27FC236}">
                <a16:creationId xmlns:a16="http://schemas.microsoft.com/office/drawing/2014/main" id="{3A210A9E-4025-4C43-B532-C82A1F48BA40}"/>
              </a:ext>
            </a:extLst>
          </p:cNvPr>
          <p:cNvSpPr txBox="1">
            <a:spLocks/>
          </p:cNvSpPr>
          <p:nvPr/>
        </p:nvSpPr>
        <p:spPr>
          <a:xfrm>
            <a:off x="220980" y="1124051"/>
            <a:ext cx="11750040" cy="7505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4400" dirty="0">
                <a:solidFill>
                  <a:srgbClr val="00206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「重症</a:t>
            </a:r>
            <a:r>
              <a:rPr lang="en-US" altLang="ja-JP" sz="4400" dirty="0">
                <a:solidFill>
                  <a:srgbClr val="00206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ARDS</a:t>
            </a:r>
            <a:r>
              <a:rPr lang="ja-JP" altLang="en-US" sz="4400" dirty="0">
                <a:solidFill>
                  <a:srgbClr val="00206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」</a:t>
            </a:r>
            <a:endParaRPr lang="ja-JP" altLang="en-US" sz="4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D527C281-83A8-4FC0-96B4-EDC3AD5952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562" y="125219"/>
            <a:ext cx="9895132" cy="750508"/>
          </a:xfrm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病勢が進行した</a:t>
            </a:r>
            <a:r>
              <a:rPr kumimoji="1" lang="en-US" altLang="ja-JP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COVID-19</a:t>
            </a:r>
            <a:r>
              <a:rPr kumimoji="1"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肺炎：タイプ</a:t>
            </a:r>
            <a:r>
              <a:rPr lang="en-US" altLang="ja-JP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</a:t>
            </a:r>
            <a:endParaRPr kumimoji="1"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7E67C1E-8E81-44CE-B871-C4CDF83EDDB3}"/>
              </a:ext>
            </a:extLst>
          </p:cNvPr>
          <p:cNvGrpSpPr/>
          <p:nvPr/>
        </p:nvGrpSpPr>
        <p:grpSpPr>
          <a:xfrm>
            <a:off x="599232" y="3052087"/>
            <a:ext cx="11371788" cy="1310640"/>
            <a:chOff x="820212" y="5286904"/>
            <a:chExt cx="11371788" cy="1310640"/>
          </a:xfrm>
        </p:grpSpPr>
        <p:sp>
          <p:nvSpPr>
            <p:cNvPr id="15" name="字幕 2">
              <a:extLst>
                <a:ext uri="{FF2B5EF4-FFF2-40B4-BE49-F238E27FC236}">
                  <a16:creationId xmlns:a16="http://schemas.microsoft.com/office/drawing/2014/main" id="{F575C693-62E5-4536-860A-9B0882B9C3A1}"/>
                </a:ext>
              </a:extLst>
            </p:cNvPr>
            <p:cNvSpPr txBox="1">
              <a:spLocks/>
            </p:cNvSpPr>
            <p:nvPr/>
          </p:nvSpPr>
          <p:spPr>
            <a:xfrm>
              <a:off x="4320540" y="5286904"/>
              <a:ext cx="7871460" cy="131064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ja-JP" altLang="en-US" sz="3600" i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人工呼吸器関連肺障害（</a:t>
              </a:r>
              <a:r>
                <a:rPr lang="en-US" altLang="ja-JP" sz="3600" i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VILI</a:t>
              </a:r>
              <a:r>
                <a:rPr lang="ja-JP" altLang="en-US" sz="3600" i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）の回避</a:t>
              </a:r>
              <a:endParaRPr lang="en-US" altLang="ja-JP" sz="3600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l"/>
              <a:r>
                <a:rPr lang="ja-JP" altLang="en-US" sz="3600" i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自発呼吸関連肺障害（</a:t>
              </a:r>
              <a:r>
                <a:rPr lang="en-US" altLang="ja-JP" sz="3600" i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SILI)</a:t>
              </a:r>
              <a:r>
                <a:rPr lang="ja-JP" altLang="en-US" sz="3600" i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の回避</a:t>
              </a:r>
            </a:p>
          </p:txBody>
        </p:sp>
        <p:sp>
          <p:nvSpPr>
            <p:cNvPr id="19" name="字幕 2">
              <a:extLst>
                <a:ext uri="{FF2B5EF4-FFF2-40B4-BE49-F238E27FC236}">
                  <a16:creationId xmlns:a16="http://schemas.microsoft.com/office/drawing/2014/main" id="{016B3409-F82A-4E58-ACF2-C04B44EA8984}"/>
                </a:ext>
              </a:extLst>
            </p:cNvPr>
            <p:cNvSpPr txBox="1">
              <a:spLocks/>
            </p:cNvSpPr>
            <p:nvPr/>
          </p:nvSpPr>
          <p:spPr>
            <a:xfrm>
              <a:off x="820212" y="5566970"/>
              <a:ext cx="3493239" cy="75050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ja-JP" altLang="en-US" sz="4400" i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肺保護換気</a:t>
              </a:r>
            </a:p>
          </p:txBody>
        </p:sp>
        <p:sp>
          <p:nvSpPr>
            <p:cNvPr id="21" name="左中かっこ 20">
              <a:extLst>
                <a:ext uri="{FF2B5EF4-FFF2-40B4-BE49-F238E27FC236}">
                  <a16:creationId xmlns:a16="http://schemas.microsoft.com/office/drawing/2014/main" id="{F6D2ACBE-0D88-414F-8BD3-721660D60566}"/>
                </a:ext>
              </a:extLst>
            </p:cNvPr>
            <p:cNvSpPr/>
            <p:nvPr/>
          </p:nvSpPr>
          <p:spPr>
            <a:xfrm>
              <a:off x="4046751" y="5408824"/>
              <a:ext cx="266700" cy="1066800"/>
            </a:xfrm>
            <a:prstGeom prst="leftBrac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00485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0518" y="365090"/>
            <a:ext cx="10256520" cy="750508"/>
          </a:xfrm>
        </p:spPr>
        <p:txBody>
          <a:bodyPr>
            <a:normAutofit/>
          </a:bodyPr>
          <a:lstStyle/>
          <a:p>
            <a:r>
              <a:rPr kumimoji="1" lang="ja-JP" altLang="en-US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病勢が進行した</a:t>
            </a:r>
            <a:r>
              <a:rPr kumimoji="1" lang="en-US" altLang="ja-JP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COVID-19</a:t>
            </a:r>
            <a:r>
              <a:rPr kumimoji="1" lang="ja-JP" altLang="en-US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肺炎</a:t>
            </a:r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の特徴</a:t>
            </a: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152154D1-9891-41CB-9E3D-340A3A82C6E7}"/>
              </a:ext>
            </a:extLst>
          </p:cNvPr>
          <p:cNvSpPr txBox="1">
            <a:spLocks/>
          </p:cNvSpPr>
          <p:nvPr/>
        </p:nvSpPr>
        <p:spPr>
          <a:xfrm>
            <a:off x="4861078" y="1072956"/>
            <a:ext cx="2591763" cy="5526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（タイプ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</a:p>
        </p:txBody>
      </p:sp>
      <p:sp>
        <p:nvSpPr>
          <p:cNvPr id="7" name="字幕 2">
            <a:extLst>
              <a:ext uri="{FF2B5EF4-FFF2-40B4-BE49-F238E27FC236}">
                <a16:creationId xmlns:a16="http://schemas.microsoft.com/office/drawing/2014/main" id="{7990962E-D513-451C-A2B6-40D668D4E7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6953" y="2097785"/>
            <a:ext cx="11498093" cy="4272536"/>
          </a:xfrm>
          <a:ln>
            <a:solidFill>
              <a:schemeClr val="tx1"/>
            </a:solidFill>
          </a:ln>
        </p:spPr>
        <p:txBody>
          <a:bodyPr anchor="t"/>
          <a:lstStyle/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High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elastance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・・・・・・・・・・・・肺水腫で含気減少、コンプライアンスも低下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sz="3200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                              </a:t>
            </a:r>
            <a:r>
              <a:rPr lang="ja-JP" altLang="en-US" sz="3200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➡１回換気量の確保に高い</a:t>
            </a:r>
            <a:r>
              <a:rPr lang="en-US" altLang="ja-JP" sz="3200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ΔP</a:t>
            </a:r>
            <a:r>
              <a:rPr lang="ja-JP" altLang="en-US" sz="3200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が必要</a:t>
            </a:r>
            <a:endParaRPr lang="en-US" altLang="ja-JP" sz="3200" dirty="0">
              <a:solidFill>
                <a:prstClr val="black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High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right-to-left shunt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・・・シャント血流増加による低酸素血症</a:t>
            </a:r>
            <a:endParaRPr lang="en-US" altLang="ja-JP" b="1" u="sng" dirty="0">
              <a:solidFill>
                <a:srgbClr val="00206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High 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lung weight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・・・・・・・・・・肺水腫による重症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ARDS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並みの肺重量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3200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　　　　　　　　　　➡より高い</a:t>
            </a:r>
            <a:r>
              <a:rPr lang="en-US" altLang="ja-JP" sz="3200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PEEP</a:t>
            </a:r>
            <a:r>
              <a:rPr lang="ja-JP" altLang="en-US" sz="3200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が必要</a:t>
            </a:r>
            <a:endParaRPr lang="en-US" altLang="ja-JP" sz="3200" dirty="0">
              <a:solidFill>
                <a:prstClr val="black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endParaRPr lang="en-US" altLang="ja-JP" sz="18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High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lung </a:t>
            </a: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recruitability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・・・含気の無い組織はリクルート可能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sz="3200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　　　　　　　　　　➡リクルートメント、腹臥位も考慮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8193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704" y="233716"/>
            <a:ext cx="11763496" cy="750508"/>
          </a:xfrm>
        </p:spPr>
        <p:txBody>
          <a:bodyPr>
            <a:normAutofit/>
          </a:bodyPr>
          <a:lstStyle/>
          <a:p>
            <a:r>
              <a:rPr kumimoji="1" lang="ja-JP" altLang="en-US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病勢が進行した</a:t>
            </a:r>
            <a:r>
              <a:rPr kumimoji="1" lang="en-US" altLang="ja-JP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COVID-19</a:t>
            </a:r>
            <a:r>
              <a:rPr kumimoji="1" lang="ja-JP" altLang="en-US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肺炎</a:t>
            </a:r>
            <a:r>
              <a:rPr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lang="en-US" altLang="ja-JP" sz="4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VILI</a:t>
            </a:r>
            <a:r>
              <a:rPr lang="ja-JP" altLang="en-US" sz="4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の回避</a:t>
            </a:r>
            <a:endParaRPr kumimoji="1" lang="ja-JP" altLang="en-US" sz="4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96AB7D3-85FA-4A11-9A74-2D7BE3AD65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060" y="2287343"/>
            <a:ext cx="11231880" cy="4291826"/>
          </a:xfrm>
          <a:ln>
            <a:solidFill>
              <a:schemeClr val="tx1"/>
            </a:solidFill>
          </a:ln>
        </p:spPr>
        <p:txBody>
          <a:bodyPr anchor="t"/>
          <a:lstStyle/>
          <a:p>
            <a:pPr algn="l"/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モード・・・・・・・・・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AC-PC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（アシストコントロール）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I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O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・・・・・・・・・・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PaO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55-80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ｍｍ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Hg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、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SpO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90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％以上を目安に最低限に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PEEP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・・・・・・・・・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10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ｃｍ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O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以上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吸気圧（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ΔP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）・・・１５ｃｍ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O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以下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	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回換気量が（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6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～８ｍｌ）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予測体重となるように設定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</a:p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	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吸気時間・・・・・・・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0.9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秒　（吐ききるための呼気時間が確保できるように調整）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呼吸回数・・・・・・・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20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回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/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秒　（ｐ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、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PaCO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を指標に調整）　　　　　　　　　　　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152154D1-9891-41CB-9E3D-340A3A82C6E7}"/>
              </a:ext>
            </a:extLst>
          </p:cNvPr>
          <p:cNvSpPr txBox="1">
            <a:spLocks/>
          </p:cNvSpPr>
          <p:nvPr/>
        </p:nvSpPr>
        <p:spPr>
          <a:xfrm>
            <a:off x="3889368" y="978966"/>
            <a:ext cx="2591763" cy="5526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（タイプ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D34A0C9C-5BC4-4C9E-8CE2-96E0C4F0A9DB}"/>
              </a:ext>
            </a:extLst>
          </p:cNvPr>
          <p:cNvSpPr txBox="1">
            <a:spLocks/>
          </p:cNvSpPr>
          <p:nvPr/>
        </p:nvSpPr>
        <p:spPr>
          <a:xfrm>
            <a:off x="428504" y="1669791"/>
            <a:ext cx="11763496" cy="4793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人工呼吸器設定の例</a:t>
            </a:r>
          </a:p>
        </p:txBody>
      </p:sp>
      <p:sp>
        <p:nvSpPr>
          <p:cNvPr id="8" name="字幕 2">
            <a:extLst>
              <a:ext uri="{FF2B5EF4-FFF2-40B4-BE49-F238E27FC236}">
                <a16:creationId xmlns:a16="http://schemas.microsoft.com/office/drawing/2014/main" id="{6C138DC5-A0F1-4A4D-A24B-43E2735D2B66}"/>
              </a:ext>
            </a:extLst>
          </p:cNvPr>
          <p:cNvSpPr txBox="1">
            <a:spLocks/>
          </p:cNvSpPr>
          <p:nvPr/>
        </p:nvSpPr>
        <p:spPr>
          <a:xfrm>
            <a:off x="6310252" y="1018544"/>
            <a:ext cx="6117776" cy="4914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低</a:t>
            </a:r>
            <a:r>
              <a:rPr lang="en-US" altLang="ja-JP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</a:t>
            </a:r>
            <a:r>
              <a:rPr lang="ja-JP" altLang="en-US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回換気量、プラトー圧制限、高</a:t>
            </a:r>
            <a:r>
              <a:rPr lang="en-US" altLang="ja-JP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PEEP</a:t>
            </a:r>
            <a:r>
              <a:rPr lang="ja-JP" altLang="en-US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3168083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251" y="294676"/>
            <a:ext cx="11763496" cy="750508"/>
          </a:xfrm>
        </p:spPr>
        <p:txBody>
          <a:bodyPr>
            <a:normAutofit/>
          </a:bodyPr>
          <a:lstStyle/>
          <a:p>
            <a:r>
              <a:rPr kumimoji="1"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</a:t>
            </a:r>
            <a:r>
              <a:rPr kumimoji="1" lang="en-US" altLang="ja-JP" sz="4400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I</a:t>
            </a:r>
            <a:r>
              <a:rPr kumimoji="1"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O</a:t>
            </a:r>
            <a:r>
              <a:rPr kumimoji="1" lang="en-US" altLang="ja-JP" sz="4400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と</a:t>
            </a:r>
            <a:r>
              <a:rPr kumimoji="1"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PEEP</a:t>
            </a:r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の対応表</a:t>
            </a:r>
            <a:endParaRPr kumimoji="1" lang="ja-JP" altLang="en-US" sz="4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ED73B62F-1200-4E16-9F5D-F7FFFD7A49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41667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704" y="233716"/>
            <a:ext cx="11763496" cy="750508"/>
          </a:xfrm>
        </p:spPr>
        <p:txBody>
          <a:bodyPr>
            <a:normAutofit/>
          </a:bodyPr>
          <a:lstStyle/>
          <a:p>
            <a:r>
              <a:rPr kumimoji="1" lang="ja-JP" altLang="en-US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病勢が進行した</a:t>
            </a:r>
            <a:r>
              <a:rPr kumimoji="1" lang="en-US" altLang="ja-JP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COVID-19</a:t>
            </a:r>
            <a:r>
              <a:rPr kumimoji="1" lang="ja-JP" altLang="en-US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肺炎</a:t>
            </a:r>
            <a:r>
              <a:rPr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lang="en-US" altLang="ja-JP" sz="4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SILI</a:t>
            </a:r>
            <a:r>
              <a:rPr lang="ja-JP" altLang="en-US" sz="4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の回避</a:t>
            </a:r>
            <a:endParaRPr kumimoji="1" lang="ja-JP" altLang="en-US" sz="4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152154D1-9891-41CB-9E3D-340A3A82C6E7}"/>
              </a:ext>
            </a:extLst>
          </p:cNvPr>
          <p:cNvSpPr txBox="1">
            <a:spLocks/>
          </p:cNvSpPr>
          <p:nvPr/>
        </p:nvSpPr>
        <p:spPr>
          <a:xfrm>
            <a:off x="4074020" y="966499"/>
            <a:ext cx="2591763" cy="5526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（タイプ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</a:p>
        </p:txBody>
      </p:sp>
      <p:sp>
        <p:nvSpPr>
          <p:cNvPr id="12" name="字幕 2">
            <a:extLst>
              <a:ext uri="{FF2B5EF4-FFF2-40B4-BE49-F238E27FC236}">
                <a16:creationId xmlns:a16="http://schemas.microsoft.com/office/drawing/2014/main" id="{9B5B43F3-2BCB-4EAF-A38B-CE92A17A584D}"/>
              </a:ext>
            </a:extLst>
          </p:cNvPr>
          <p:cNvSpPr txBox="1">
            <a:spLocks/>
          </p:cNvSpPr>
          <p:nvPr/>
        </p:nvSpPr>
        <p:spPr>
          <a:xfrm>
            <a:off x="137160" y="1808979"/>
            <a:ext cx="11750040" cy="7505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4400" dirty="0">
                <a:solidFill>
                  <a:srgbClr val="00206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「筋弛緩薬の使用」</a:t>
            </a:r>
          </a:p>
        </p:txBody>
      </p:sp>
      <p:sp>
        <p:nvSpPr>
          <p:cNvPr id="13" name="字幕 2">
            <a:extLst>
              <a:ext uri="{FF2B5EF4-FFF2-40B4-BE49-F238E27FC236}">
                <a16:creationId xmlns:a16="http://schemas.microsoft.com/office/drawing/2014/main" id="{09D72B11-2F93-4B49-8ECD-42F4A9337E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42160" y="3543152"/>
            <a:ext cx="9387840" cy="1968970"/>
          </a:xfrm>
          <a:ln>
            <a:noFill/>
          </a:ln>
        </p:spPr>
        <p:txBody>
          <a:bodyPr anchor="t"/>
          <a:lstStyle/>
          <a:p>
            <a:pPr algn="l"/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筋弛緩薬を使用する例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・あえぐような呼吸パターン、著しい呼吸補助筋の使用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・一回換気量制限が困難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・人工呼吸器との同調が困難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6" name="字幕 2">
            <a:extLst>
              <a:ext uri="{FF2B5EF4-FFF2-40B4-BE49-F238E27FC236}">
                <a16:creationId xmlns:a16="http://schemas.microsoft.com/office/drawing/2014/main" id="{C023930F-8D93-48E5-A59B-EF607449AC35}"/>
              </a:ext>
            </a:extLst>
          </p:cNvPr>
          <p:cNvSpPr txBox="1">
            <a:spLocks/>
          </p:cNvSpPr>
          <p:nvPr/>
        </p:nvSpPr>
        <p:spPr>
          <a:xfrm>
            <a:off x="1440180" y="2723251"/>
            <a:ext cx="10591800" cy="51598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努力呼吸コントロール不能症例には積極的に考慮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" name="字幕 2">
            <a:extLst>
              <a:ext uri="{FF2B5EF4-FFF2-40B4-BE49-F238E27FC236}">
                <a16:creationId xmlns:a16="http://schemas.microsoft.com/office/drawing/2014/main" id="{6C3CB0AB-03E7-4A20-B31B-36464E74A637}"/>
              </a:ext>
            </a:extLst>
          </p:cNvPr>
          <p:cNvSpPr txBox="1">
            <a:spLocks/>
          </p:cNvSpPr>
          <p:nvPr/>
        </p:nvSpPr>
        <p:spPr>
          <a:xfrm rot="21150933">
            <a:off x="3746644" y="5633806"/>
            <a:ext cx="5123491" cy="7505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4400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腹臥位療法にも！</a:t>
            </a:r>
          </a:p>
        </p:txBody>
      </p:sp>
    </p:spTree>
    <p:extLst>
      <p:ext uri="{BB962C8B-B14F-4D97-AF65-F5344CB8AC3E}">
        <p14:creationId xmlns:p14="http://schemas.microsoft.com/office/powerpoint/2010/main" val="116402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251" y="294676"/>
            <a:ext cx="11763496" cy="750508"/>
          </a:xfrm>
        </p:spPr>
        <p:txBody>
          <a:bodyPr>
            <a:normAutofit/>
          </a:bodyPr>
          <a:lstStyle/>
          <a:p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使用する筋弛緩薬</a:t>
            </a:r>
            <a:endParaRPr kumimoji="1" lang="ja-JP" altLang="en-US" sz="4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333FAF20-43ED-4D0E-A4A1-8965CF962865}"/>
              </a:ext>
            </a:extLst>
          </p:cNvPr>
          <p:cNvGraphicFramePr>
            <a:graphicFrameLocks noGrp="1"/>
          </p:cNvGraphicFramePr>
          <p:nvPr/>
        </p:nvGraphicFramePr>
        <p:xfrm>
          <a:off x="518161" y="1481666"/>
          <a:ext cx="11186160" cy="42485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8720">
                  <a:extLst>
                    <a:ext uri="{9D8B030D-6E8A-4147-A177-3AD203B41FA5}">
                      <a16:colId xmlns:a16="http://schemas.microsoft.com/office/drawing/2014/main" val="1106832747"/>
                    </a:ext>
                  </a:extLst>
                </a:gridCol>
                <a:gridCol w="3007359">
                  <a:extLst>
                    <a:ext uri="{9D8B030D-6E8A-4147-A177-3AD203B41FA5}">
                      <a16:colId xmlns:a16="http://schemas.microsoft.com/office/drawing/2014/main" val="72470665"/>
                    </a:ext>
                  </a:extLst>
                </a:gridCol>
                <a:gridCol w="4450081">
                  <a:extLst>
                    <a:ext uri="{9D8B030D-6E8A-4147-A177-3AD203B41FA5}">
                      <a16:colId xmlns:a16="http://schemas.microsoft.com/office/drawing/2014/main" val="3950386741"/>
                    </a:ext>
                  </a:extLst>
                </a:gridCol>
              </a:tblGrid>
              <a:tr h="14161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薬剤名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希釈例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標準的な</a:t>
                      </a:r>
                      <a:endParaRPr kumimoji="1" lang="en-US" altLang="ja-JP" sz="3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持続静注開始量</a:t>
                      </a:r>
                      <a:r>
                        <a:rPr kumimoji="1" lang="en-US" altLang="ja-JP" sz="3600" baseline="300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※</a:t>
                      </a:r>
                      <a:endParaRPr kumimoji="1" lang="ja-JP" altLang="en-US" sz="3600" baseline="300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1115394"/>
                  </a:ext>
                </a:extLst>
              </a:tr>
              <a:tr h="14161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ロクロニウム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原液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７</a:t>
                      </a:r>
                      <a:r>
                        <a:rPr kumimoji="1" lang="en-US" altLang="ja-JP" sz="3600" dirty="0" err="1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μg</a:t>
                      </a:r>
                      <a:r>
                        <a:rPr kumimoji="1" lang="en-US" altLang="ja-JP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/kg/min</a:t>
                      </a:r>
                      <a:endParaRPr kumimoji="1" lang="ja-JP" altLang="en-US" sz="3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0100665"/>
                  </a:ext>
                </a:extLst>
              </a:tr>
              <a:tr h="14161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ベクロニウム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原液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1μ</a:t>
                      </a:r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ｇ</a:t>
                      </a:r>
                      <a:r>
                        <a:rPr kumimoji="1" lang="en-US" altLang="ja-JP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/kg/min</a:t>
                      </a:r>
                      <a:endParaRPr kumimoji="1" lang="ja-JP" altLang="en-US" sz="3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7466131"/>
                  </a:ext>
                </a:extLst>
              </a:tr>
            </a:tbl>
          </a:graphicData>
        </a:graphic>
      </p:graphicFrame>
      <p:sp>
        <p:nvSpPr>
          <p:cNvPr id="14" name="字幕 2">
            <a:extLst>
              <a:ext uri="{FF2B5EF4-FFF2-40B4-BE49-F238E27FC236}">
                <a16:creationId xmlns:a16="http://schemas.microsoft.com/office/drawing/2014/main" id="{104E658C-793C-4F21-B712-1592025C7A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94120" y="5948590"/>
            <a:ext cx="5410201" cy="436262"/>
          </a:xfrm>
          <a:ln>
            <a:noFill/>
          </a:ln>
        </p:spPr>
        <p:txBody>
          <a:bodyPr anchor="t"/>
          <a:lstStyle/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持続投与の前にボーラス投与が必要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54864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251" y="294676"/>
            <a:ext cx="11763496" cy="750508"/>
          </a:xfrm>
        </p:spPr>
        <p:txBody>
          <a:bodyPr>
            <a:normAutofit/>
          </a:bodyPr>
          <a:lstStyle/>
          <a:p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筋弛緩薬の中止</a:t>
            </a:r>
            <a:endParaRPr kumimoji="1" lang="ja-JP" altLang="en-US" sz="4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" name="字幕 2">
            <a:extLst>
              <a:ext uri="{FF2B5EF4-FFF2-40B4-BE49-F238E27FC236}">
                <a16:creationId xmlns:a16="http://schemas.microsoft.com/office/drawing/2014/main" id="{5A8E3499-E9EA-4578-B1FA-D70862CF6DFA}"/>
              </a:ext>
            </a:extLst>
          </p:cNvPr>
          <p:cNvSpPr txBox="1">
            <a:spLocks/>
          </p:cNvSpPr>
          <p:nvPr/>
        </p:nvSpPr>
        <p:spPr>
          <a:xfrm>
            <a:off x="800099" y="1519292"/>
            <a:ext cx="10591800" cy="75050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・筋弛緩薬投与開始から</a:t>
            </a:r>
            <a:r>
              <a:rPr lang="en-US" altLang="ja-JP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48</a:t>
            </a:r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時間で中止を試みる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努力呼吸コントロール不能症例には積極的に考慮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" name="字幕 2">
            <a:extLst>
              <a:ext uri="{FF2B5EF4-FFF2-40B4-BE49-F238E27FC236}">
                <a16:creationId xmlns:a16="http://schemas.microsoft.com/office/drawing/2014/main" id="{6B03A816-EEB0-4AD8-BF81-5CC2DF4E00FC}"/>
              </a:ext>
            </a:extLst>
          </p:cNvPr>
          <p:cNvSpPr txBox="1">
            <a:spLocks/>
          </p:cNvSpPr>
          <p:nvPr/>
        </p:nvSpPr>
        <p:spPr>
          <a:xfrm>
            <a:off x="2057399" y="2743908"/>
            <a:ext cx="8191499" cy="15591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努力呼吸の出現無し➡筋弛緩薬は終了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努力呼吸が再発➡➡➡筋弛緩薬を再開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字幕 2">
            <a:extLst>
              <a:ext uri="{FF2B5EF4-FFF2-40B4-BE49-F238E27FC236}">
                <a16:creationId xmlns:a16="http://schemas.microsoft.com/office/drawing/2014/main" id="{F21608DD-2A01-48E6-B1CF-7FAFCD9033E3}"/>
              </a:ext>
            </a:extLst>
          </p:cNvPr>
          <p:cNvSpPr txBox="1">
            <a:spLocks/>
          </p:cNvSpPr>
          <p:nvPr/>
        </p:nvSpPr>
        <p:spPr>
          <a:xfrm>
            <a:off x="1004947" y="4786068"/>
            <a:ext cx="10591800" cy="51598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COVID-19</a:t>
            </a:r>
            <a:r>
              <a:rPr lang="ja-JP" altLang="en-US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肺炎では筋弛緩薬を</a:t>
            </a:r>
            <a:r>
              <a:rPr lang="en-US" altLang="ja-JP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48</a:t>
            </a:r>
            <a:r>
              <a:rPr lang="ja-JP" altLang="en-US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時間で終了できない症例も少なくない</a:t>
            </a:r>
            <a:endParaRPr lang="en-US" altLang="ja-JP" i="1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2635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8434" y="445259"/>
            <a:ext cx="9895132" cy="750508"/>
          </a:xfrm>
        </p:spPr>
        <p:txBody>
          <a:bodyPr>
            <a:normAutofit/>
          </a:bodyPr>
          <a:lstStyle/>
          <a:p>
            <a:r>
              <a:rPr kumimoji="1"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COVID-19</a:t>
            </a:r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肺炎の臨床経過</a:t>
            </a:r>
          </a:p>
        </p:txBody>
      </p:sp>
      <p:sp>
        <p:nvSpPr>
          <p:cNvPr id="3" name="字幕 8">
            <a:extLst>
              <a:ext uri="{FF2B5EF4-FFF2-40B4-BE49-F238E27FC236}">
                <a16:creationId xmlns:a16="http://schemas.microsoft.com/office/drawing/2014/main" id="{37BF73C6-3041-400E-BEFD-7F0A199FF6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ja-JP" sz="9600" dirty="0"/>
              <a:t>CT</a:t>
            </a:r>
            <a:endParaRPr lang="ja-JP" altLang="en-US" sz="9600" dirty="0"/>
          </a:p>
        </p:txBody>
      </p:sp>
    </p:spTree>
    <p:extLst>
      <p:ext uri="{BB962C8B-B14F-4D97-AF65-F5344CB8AC3E}">
        <p14:creationId xmlns:p14="http://schemas.microsoft.com/office/powerpoint/2010/main" val="2302520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251" y="294676"/>
            <a:ext cx="11763496" cy="750508"/>
          </a:xfrm>
        </p:spPr>
        <p:txBody>
          <a:bodyPr>
            <a:normAutofit/>
          </a:bodyPr>
          <a:lstStyle/>
          <a:p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人工呼吸管理抵抗症例</a:t>
            </a:r>
            <a:endParaRPr kumimoji="1" lang="ja-JP" altLang="en-US" sz="4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" name="字幕 2">
            <a:extLst>
              <a:ext uri="{FF2B5EF4-FFF2-40B4-BE49-F238E27FC236}">
                <a16:creationId xmlns:a16="http://schemas.microsoft.com/office/drawing/2014/main" id="{5A8E3499-E9EA-4578-B1FA-D70862CF6DFA}"/>
              </a:ext>
            </a:extLst>
          </p:cNvPr>
          <p:cNvSpPr txBox="1">
            <a:spLocks/>
          </p:cNvSpPr>
          <p:nvPr/>
        </p:nvSpPr>
        <p:spPr>
          <a:xfrm>
            <a:off x="1399726" y="1377016"/>
            <a:ext cx="9802237" cy="75050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肺保護換気を実践しても下記のいずれかの場合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" name="字幕 2">
            <a:extLst>
              <a:ext uri="{FF2B5EF4-FFF2-40B4-BE49-F238E27FC236}">
                <a16:creationId xmlns:a16="http://schemas.microsoft.com/office/drawing/2014/main" id="{6B03A816-EEB0-4AD8-BF81-5CC2DF4E00FC}"/>
              </a:ext>
            </a:extLst>
          </p:cNvPr>
          <p:cNvSpPr txBox="1">
            <a:spLocks/>
          </p:cNvSpPr>
          <p:nvPr/>
        </p:nvSpPr>
        <p:spPr>
          <a:xfrm>
            <a:off x="2952748" y="2490917"/>
            <a:ext cx="6286501" cy="187616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</a:t>
            </a:r>
            <a:r>
              <a:rPr lang="en-US" altLang="ja-JP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P/F &gt;150</a:t>
            </a:r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を維持できない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・ｐ</a:t>
            </a:r>
            <a:r>
              <a:rPr lang="en-US" altLang="ja-JP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</a:t>
            </a:r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＞７．２５を維持できない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字幕 2">
            <a:extLst>
              <a:ext uri="{FF2B5EF4-FFF2-40B4-BE49-F238E27FC236}">
                <a16:creationId xmlns:a16="http://schemas.microsoft.com/office/drawing/2014/main" id="{F21608DD-2A01-48E6-B1CF-7FAFCD9033E3}"/>
              </a:ext>
            </a:extLst>
          </p:cNvPr>
          <p:cNvSpPr txBox="1">
            <a:spLocks/>
          </p:cNvSpPr>
          <p:nvPr/>
        </p:nvSpPr>
        <p:spPr>
          <a:xfrm>
            <a:off x="837304" y="5480984"/>
            <a:ext cx="10927080" cy="51598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3600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リクルートメントや腹臥位療法、</a:t>
            </a:r>
            <a:r>
              <a:rPr lang="en-US" altLang="ja-JP" sz="3600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ECMO</a:t>
            </a:r>
            <a:r>
              <a:rPr lang="ja-JP" altLang="en-US" sz="3600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について検討</a:t>
            </a:r>
            <a:endParaRPr lang="en-US" altLang="ja-JP" sz="3600" i="1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750250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251" y="294676"/>
            <a:ext cx="11763496" cy="750508"/>
          </a:xfrm>
        </p:spPr>
        <p:txBody>
          <a:bodyPr>
            <a:normAutofit/>
          </a:bodyPr>
          <a:lstStyle/>
          <a:p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まとめ</a:t>
            </a:r>
            <a:endParaRPr kumimoji="1" lang="ja-JP" altLang="en-US" sz="4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" name="字幕 2">
            <a:extLst>
              <a:ext uri="{FF2B5EF4-FFF2-40B4-BE49-F238E27FC236}">
                <a16:creationId xmlns:a16="http://schemas.microsoft.com/office/drawing/2014/main" id="{5A8E3499-E9EA-4578-B1FA-D70862CF6DFA}"/>
              </a:ext>
            </a:extLst>
          </p:cNvPr>
          <p:cNvSpPr txBox="1">
            <a:spLocks/>
          </p:cNvSpPr>
          <p:nvPr/>
        </p:nvSpPr>
        <p:spPr>
          <a:xfrm>
            <a:off x="632459" y="1514176"/>
            <a:ext cx="10927080" cy="75050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COVID-19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肺炎では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VILI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と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SILI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の回避を念頭に置き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肺保護換気を実践する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VILI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の回避のため低１回換気量、プラトー圧制限、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PEEP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設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定を意識する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・努力呼吸コントロール不能症例では、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SILI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のリスクが高く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積極的に筋弛緩薬を使用する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4327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9128" y="506219"/>
            <a:ext cx="9895132" cy="750508"/>
          </a:xfrm>
        </p:spPr>
        <p:txBody>
          <a:bodyPr>
            <a:normAutofit/>
          </a:bodyPr>
          <a:lstStyle/>
          <a:p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初期の</a:t>
            </a:r>
            <a:r>
              <a:rPr kumimoji="1"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COVID-19</a:t>
            </a:r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肺炎：タイプ</a:t>
            </a:r>
            <a:r>
              <a:rPr kumimoji="1"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</a:t>
            </a:r>
            <a:endParaRPr kumimoji="1" lang="ja-JP" altLang="en-US" sz="4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96AB7D3-85FA-4A11-9A74-2D7BE3AD65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8434" y="2819399"/>
            <a:ext cx="10256520" cy="2157033"/>
          </a:xfrm>
          <a:ln>
            <a:solidFill>
              <a:schemeClr val="tx1"/>
            </a:solidFill>
          </a:ln>
        </p:spPr>
        <p:txBody>
          <a:bodyPr anchor="ctr"/>
          <a:lstStyle/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Low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elastance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・・・・・・・・・・・・肺内含気は正常、コンプライアンスも正常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Low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V/Q ratio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・・・・・・・・・・・・肺循環障害のために</a:t>
            </a:r>
            <a:r>
              <a:rPr lang="ja-JP" altLang="en-US" b="1" u="sng" dirty="0">
                <a:solidFill>
                  <a:srgbClr val="00206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低酸素血症</a:t>
            </a:r>
            <a:endParaRPr lang="en-US" altLang="ja-JP" b="1" u="sng" dirty="0">
              <a:solidFill>
                <a:srgbClr val="00206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Low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lung weight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・・・・・・・・・・肺水腫が生じていない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Low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lung </a:t>
            </a: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recruitability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・・・リクルートする無気肺なし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字幕 2">
            <a:extLst>
              <a:ext uri="{FF2B5EF4-FFF2-40B4-BE49-F238E27FC236}">
                <a16:creationId xmlns:a16="http://schemas.microsoft.com/office/drawing/2014/main" id="{C92653B2-DCE1-44DE-83C6-C41BAE1F0298}"/>
              </a:ext>
            </a:extLst>
          </p:cNvPr>
          <p:cNvSpPr txBox="1">
            <a:spLocks/>
          </p:cNvSpPr>
          <p:nvPr/>
        </p:nvSpPr>
        <p:spPr>
          <a:xfrm>
            <a:off x="1524000" y="1693289"/>
            <a:ext cx="9144000" cy="750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すべてが低い（</a:t>
            </a:r>
            <a:r>
              <a:rPr lang="en-US" altLang="ja-JP" sz="3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Low</a:t>
            </a:r>
            <a:r>
              <a:rPr lang="ja-JP" altLang="en-US" sz="3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</a:p>
        </p:txBody>
      </p:sp>
      <p:sp>
        <p:nvSpPr>
          <p:cNvPr id="5" name="字幕 2">
            <a:extLst>
              <a:ext uri="{FF2B5EF4-FFF2-40B4-BE49-F238E27FC236}">
                <a16:creationId xmlns:a16="http://schemas.microsoft.com/office/drawing/2014/main" id="{3A210A9E-4025-4C43-B532-C82A1F48BA40}"/>
              </a:ext>
            </a:extLst>
          </p:cNvPr>
          <p:cNvSpPr txBox="1">
            <a:spLocks/>
          </p:cNvSpPr>
          <p:nvPr/>
        </p:nvSpPr>
        <p:spPr>
          <a:xfrm>
            <a:off x="1704694" y="5496242"/>
            <a:ext cx="9144000" cy="750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600" u="sng" dirty="0">
                <a:solidFill>
                  <a:srgbClr val="00206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低酸素換気応答→過換気、努力呼吸</a:t>
            </a:r>
          </a:p>
        </p:txBody>
      </p:sp>
    </p:spTree>
    <p:extLst>
      <p:ext uri="{BB962C8B-B14F-4D97-AF65-F5344CB8AC3E}">
        <p14:creationId xmlns:p14="http://schemas.microsoft.com/office/powerpoint/2010/main" val="1833071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字幕 8">
            <a:extLst>
              <a:ext uri="{FF2B5EF4-FFF2-40B4-BE49-F238E27FC236}">
                <a16:creationId xmlns:a16="http://schemas.microsoft.com/office/drawing/2014/main" id="{2C6C2B76-7D72-4034-B1BB-8BE2684F0C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sz="9600" dirty="0"/>
              <a:t>CT</a:t>
            </a:r>
            <a:endParaRPr lang="ja-JP" altLang="en-US" sz="9600" dirty="0"/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2FFD8106-7425-491C-841D-86DF8F0B1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9128" y="506219"/>
            <a:ext cx="9895132" cy="750508"/>
          </a:xfrm>
        </p:spPr>
        <p:txBody>
          <a:bodyPr>
            <a:normAutofit/>
          </a:bodyPr>
          <a:lstStyle/>
          <a:p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初期の</a:t>
            </a:r>
            <a:r>
              <a:rPr kumimoji="1"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COVID-19</a:t>
            </a:r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肺炎：タイプ</a:t>
            </a:r>
            <a:r>
              <a:rPr kumimoji="1"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</a:t>
            </a:r>
            <a:endParaRPr kumimoji="1" lang="ja-JP" altLang="en-US" sz="4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015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字幕 2">
            <a:extLst>
              <a:ext uri="{FF2B5EF4-FFF2-40B4-BE49-F238E27FC236}">
                <a16:creationId xmlns:a16="http://schemas.microsoft.com/office/drawing/2014/main" id="{3A210A9E-4025-4C43-B532-C82A1F48BA40}"/>
              </a:ext>
            </a:extLst>
          </p:cNvPr>
          <p:cNvSpPr txBox="1">
            <a:spLocks/>
          </p:cNvSpPr>
          <p:nvPr/>
        </p:nvSpPr>
        <p:spPr>
          <a:xfrm>
            <a:off x="220980" y="1124051"/>
            <a:ext cx="11750040" cy="7505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4400" dirty="0">
                <a:solidFill>
                  <a:srgbClr val="00206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「低酸素換気応答→過換気、努力呼吸」</a:t>
            </a:r>
            <a:endParaRPr lang="ja-JP" altLang="en-US" sz="4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D527C281-83A8-4FC0-96B4-EDC3AD5952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562" y="125219"/>
            <a:ext cx="9895132" cy="750508"/>
          </a:xfrm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初期の</a:t>
            </a:r>
            <a:r>
              <a:rPr kumimoji="1" lang="en-US" altLang="ja-JP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COVID-19</a:t>
            </a:r>
            <a:r>
              <a:rPr kumimoji="1"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肺炎：タイプ</a:t>
            </a:r>
            <a:r>
              <a:rPr kumimoji="1" lang="en-US" altLang="ja-JP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</a:t>
            </a:r>
            <a:endParaRPr kumimoji="1" lang="ja-JP" altLang="en-US" sz="2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4" name="字幕 2">
            <a:extLst>
              <a:ext uri="{FF2B5EF4-FFF2-40B4-BE49-F238E27FC236}">
                <a16:creationId xmlns:a16="http://schemas.microsoft.com/office/drawing/2014/main" id="{F979ED55-F1A1-4C1B-9E77-590F8D1E98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8720" y="2184125"/>
            <a:ext cx="10445958" cy="2157033"/>
          </a:xfrm>
          <a:ln>
            <a:noFill/>
          </a:ln>
        </p:spPr>
        <p:txBody>
          <a:bodyPr anchor="ctr">
            <a:normAutofit/>
          </a:bodyPr>
          <a:lstStyle/>
          <a:p>
            <a:pPr algn="l"/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・低酸素・・・・・・・・吸入酸素濃度</a:t>
            </a:r>
            <a:r>
              <a:rPr lang="en-US" altLang="ja-JP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UP</a:t>
            </a:r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で対応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kumimoji="1"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</a:t>
            </a:r>
            <a:r>
              <a:rPr kumimoji="1"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努力呼吸・・・・・・気管挿管、人工呼吸管理で対応</a:t>
            </a: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B436FFBE-41F4-4B0C-AA3F-AAF66D225158}"/>
              </a:ext>
            </a:extLst>
          </p:cNvPr>
          <p:cNvSpPr/>
          <p:nvPr/>
        </p:nvSpPr>
        <p:spPr>
          <a:xfrm>
            <a:off x="1071141" y="3281046"/>
            <a:ext cx="10049718" cy="1310640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7E67C1E-8E81-44CE-B871-C4CDF83EDDB3}"/>
              </a:ext>
            </a:extLst>
          </p:cNvPr>
          <p:cNvGrpSpPr/>
          <p:nvPr/>
        </p:nvGrpSpPr>
        <p:grpSpPr>
          <a:xfrm>
            <a:off x="599232" y="5033287"/>
            <a:ext cx="11371788" cy="1310640"/>
            <a:chOff x="820212" y="5286904"/>
            <a:chExt cx="11371788" cy="1310640"/>
          </a:xfrm>
        </p:grpSpPr>
        <p:sp>
          <p:nvSpPr>
            <p:cNvPr id="15" name="字幕 2">
              <a:extLst>
                <a:ext uri="{FF2B5EF4-FFF2-40B4-BE49-F238E27FC236}">
                  <a16:creationId xmlns:a16="http://schemas.microsoft.com/office/drawing/2014/main" id="{F575C693-62E5-4536-860A-9B0882B9C3A1}"/>
                </a:ext>
              </a:extLst>
            </p:cNvPr>
            <p:cNvSpPr txBox="1">
              <a:spLocks/>
            </p:cNvSpPr>
            <p:nvPr/>
          </p:nvSpPr>
          <p:spPr>
            <a:xfrm>
              <a:off x="4320540" y="5286904"/>
              <a:ext cx="7871460" cy="131064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ja-JP" altLang="en-US" sz="3600" i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人工呼吸器関連肺障害（</a:t>
              </a:r>
              <a:r>
                <a:rPr lang="en-US" altLang="ja-JP" sz="3600" i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VILI</a:t>
              </a:r>
              <a:r>
                <a:rPr lang="ja-JP" altLang="en-US" sz="3600" i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）の回避</a:t>
              </a:r>
              <a:endParaRPr lang="en-US" altLang="ja-JP" sz="3600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  <a:p>
              <a:pPr algn="l"/>
              <a:r>
                <a:rPr lang="ja-JP" altLang="en-US" sz="3600" i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自発呼吸関連肺障害（</a:t>
              </a:r>
              <a:r>
                <a:rPr lang="en-US" altLang="ja-JP" sz="3600" i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SILI)</a:t>
              </a:r>
              <a:r>
                <a:rPr lang="ja-JP" altLang="en-US" sz="3600" i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の回避</a:t>
              </a:r>
            </a:p>
          </p:txBody>
        </p:sp>
        <p:sp>
          <p:nvSpPr>
            <p:cNvPr id="19" name="字幕 2">
              <a:extLst>
                <a:ext uri="{FF2B5EF4-FFF2-40B4-BE49-F238E27FC236}">
                  <a16:creationId xmlns:a16="http://schemas.microsoft.com/office/drawing/2014/main" id="{016B3409-F82A-4E58-ACF2-C04B44EA8984}"/>
                </a:ext>
              </a:extLst>
            </p:cNvPr>
            <p:cNvSpPr txBox="1">
              <a:spLocks/>
            </p:cNvSpPr>
            <p:nvPr/>
          </p:nvSpPr>
          <p:spPr>
            <a:xfrm>
              <a:off x="820212" y="5566970"/>
              <a:ext cx="3493239" cy="75050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kumimoji="1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ja-JP" altLang="en-US" sz="4400" i="1" dirty="0">
                  <a:solidFill>
                    <a:srgbClr val="FF00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肺保護換気</a:t>
              </a:r>
            </a:p>
          </p:txBody>
        </p:sp>
        <p:sp>
          <p:nvSpPr>
            <p:cNvPr id="21" name="左中かっこ 20">
              <a:extLst>
                <a:ext uri="{FF2B5EF4-FFF2-40B4-BE49-F238E27FC236}">
                  <a16:creationId xmlns:a16="http://schemas.microsoft.com/office/drawing/2014/main" id="{F6D2ACBE-0D88-414F-8BD3-721660D60566}"/>
                </a:ext>
              </a:extLst>
            </p:cNvPr>
            <p:cNvSpPr/>
            <p:nvPr/>
          </p:nvSpPr>
          <p:spPr>
            <a:xfrm>
              <a:off x="4046751" y="5408824"/>
              <a:ext cx="266700" cy="1066800"/>
            </a:xfrm>
            <a:prstGeom prst="leftBrac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09091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0518" y="365090"/>
            <a:ext cx="10256520" cy="750508"/>
          </a:xfrm>
        </p:spPr>
        <p:txBody>
          <a:bodyPr>
            <a:normAutofit/>
          </a:bodyPr>
          <a:lstStyle/>
          <a:p>
            <a:r>
              <a:rPr kumimoji="1" lang="ja-JP" altLang="en-US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初期の</a:t>
            </a:r>
            <a:r>
              <a:rPr kumimoji="1" lang="en-US" altLang="ja-JP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COVID-19</a:t>
            </a:r>
            <a:r>
              <a:rPr kumimoji="1" lang="ja-JP" altLang="en-US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肺炎</a:t>
            </a:r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の特徴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96AB7D3-85FA-4A11-9A74-2D7BE3AD65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" y="1805682"/>
            <a:ext cx="11704320" cy="4687228"/>
          </a:xfrm>
          <a:ln>
            <a:solidFill>
              <a:schemeClr val="tx1"/>
            </a:solidFill>
          </a:ln>
        </p:spPr>
        <p:txBody>
          <a:bodyPr anchor="t"/>
          <a:lstStyle/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Low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elastance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・・・・・・・・・・・・肺内含気は正常、コンプライアンスも正常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	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　　　　　　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➡低い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ΔP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でも一回換気量は確保可能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sz="3200" i="1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Low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V/Q ratio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・・・・・・・・・・・・肺循環障害のために</a:t>
            </a:r>
            <a:r>
              <a:rPr lang="ja-JP" altLang="en-US" b="1" u="sng" dirty="0">
                <a:solidFill>
                  <a:srgbClr val="00206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低酸素血症</a:t>
            </a:r>
            <a:endParaRPr lang="en-US" altLang="ja-JP" b="1" u="sng" dirty="0">
              <a:solidFill>
                <a:srgbClr val="00206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Low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lung weight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・・・・・・・・・・肺水腫が生じていない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			</a:t>
            </a:r>
            <a:r>
              <a:rPr lang="ja-JP" altLang="en-US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➡高すぎる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PEEP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は有効でない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Low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lung </a:t>
            </a:r>
            <a:r>
              <a:rPr lang="en-US" altLang="ja-JP" dirty="0" err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recruitability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・・・リクルートする無気肺なし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			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➡リクルートメント、腹臥位には消極的</a:t>
            </a:r>
            <a:endParaRPr kumimoji="1" lang="ja-JP" altLang="en-US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152154D1-9891-41CB-9E3D-340A3A82C6E7}"/>
              </a:ext>
            </a:extLst>
          </p:cNvPr>
          <p:cNvSpPr txBox="1">
            <a:spLocks/>
          </p:cNvSpPr>
          <p:nvPr/>
        </p:nvSpPr>
        <p:spPr>
          <a:xfrm>
            <a:off x="3833099" y="1118676"/>
            <a:ext cx="2591763" cy="5526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（タイプ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94571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704" y="233716"/>
            <a:ext cx="11763496" cy="750508"/>
          </a:xfrm>
        </p:spPr>
        <p:txBody>
          <a:bodyPr>
            <a:normAutofit/>
          </a:bodyPr>
          <a:lstStyle/>
          <a:p>
            <a:r>
              <a:rPr kumimoji="1" lang="ja-JP" altLang="en-US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初期の</a:t>
            </a:r>
            <a:r>
              <a:rPr kumimoji="1" lang="en-US" altLang="ja-JP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COVID-19</a:t>
            </a:r>
            <a:r>
              <a:rPr kumimoji="1" lang="ja-JP" altLang="en-US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肺炎</a:t>
            </a:r>
            <a:r>
              <a:rPr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lang="en-US" altLang="ja-JP" sz="4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VILI</a:t>
            </a:r>
            <a:r>
              <a:rPr lang="ja-JP" altLang="en-US" sz="4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の回避</a:t>
            </a:r>
            <a:endParaRPr kumimoji="1" lang="ja-JP" altLang="en-US" sz="4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96AB7D3-85FA-4A11-9A74-2D7BE3AD65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060" y="2287343"/>
            <a:ext cx="11231880" cy="4291826"/>
          </a:xfrm>
          <a:ln>
            <a:solidFill>
              <a:schemeClr val="tx1"/>
            </a:solidFill>
          </a:ln>
        </p:spPr>
        <p:txBody>
          <a:bodyPr anchor="t"/>
          <a:lstStyle/>
          <a:p>
            <a:pPr algn="l"/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モード・・・・・・・・・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AC-PC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（アシストコントロール）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I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O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・・・・・・・・・・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PaO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55-80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ｍｍ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Hg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、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SpO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90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％以上を目安に最低限に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PEEP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・・・・・・・・・５～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10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ｃｍ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O</a:t>
            </a:r>
          </a:p>
          <a:p>
            <a:pPr algn="l"/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吸気圧（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ΔP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）・・・１５ｃｍ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O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以下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	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回換気量が（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6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～８ｍｌ）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予測体重となるように設定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</a:p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	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吸気時間・・・・・・・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0.9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秒　（吐ききるための呼気時間が確保できるように調整）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呼吸回数・・・・・・・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20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回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/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秒　（ｐ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、</a:t>
            </a:r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PaCO</a:t>
            </a:r>
            <a:r>
              <a:rPr lang="en-US" altLang="ja-JP" baseline="-25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を指標に調整）　　　　　　　　　　　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152154D1-9891-41CB-9E3D-340A3A82C6E7}"/>
              </a:ext>
            </a:extLst>
          </p:cNvPr>
          <p:cNvSpPr txBox="1">
            <a:spLocks/>
          </p:cNvSpPr>
          <p:nvPr/>
        </p:nvSpPr>
        <p:spPr>
          <a:xfrm>
            <a:off x="1775699" y="984224"/>
            <a:ext cx="2591763" cy="5526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（タイプ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D34A0C9C-5BC4-4C9E-8CE2-96E0C4F0A9DB}"/>
              </a:ext>
            </a:extLst>
          </p:cNvPr>
          <p:cNvSpPr txBox="1">
            <a:spLocks/>
          </p:cNvSpPr>
          <p:nvPr/>
        </p:nvSpPr>
        <p:spPr>
          <a:xfrm>
            <a:off x="428504" y="1669791"/>
            <a:ext cx="11763496" cy="4793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人工呼吸器設定の例</a:t>
            </a:r>
          </a:p>
        </p:txBody>
      </p:sp>
      <p:sp>
        <p:nvSpPr>
          <p:cNvPr id="8" name="字幕 2">
            <a:extLst>
              <a:ext uri="{FF2B5EF4-FFF2-40B4-BE49-F238E27FC236}">
                <a16:creationId xmlns:a16="http://schemas.microsoft.com/office/drawing/2014/main" id="{95FE8CF1-930F-43F2-8B57-2F31959BFB10}"/>
              </a:ext>
            </a:extLst>
          </p:cNvPr>
          <p:cNvSpPr txBox="1">
            <a:spLocks/>
          </p:cNvSpPr>
          <p:nvPr/>
        </p:nvSpPr>
        <p:spPr>
          <a:xfrm>
            <a:off x="7152800" y="1085405"/>
            <a:ext cx="4559140" cy="4832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低</a:t>
            </a:r>
            <a:r>
              <a:rPr lang="en-US" altLang="ja-JP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</a:t>
            </a:r>
            <a:r>
              <a:rPr lang="ja-JP" altLang="en-US" i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回換気量、プラトー圧制限！</a:t>
            </a:r>
          </a:p>
        </p:txBody>
      </p:sp>
    </p:spTree>
    <p:extLst>
      <p:ext uri="{BB962C8B-B14F-4D97-AF65-F5344CB8AC3E}">
        <p14:creationId xmlns:p14="http://schemas.microsoft.com/office/powerpoint/2010/main" val="935377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704" y="233716"/>
            <a:ext cx="11763496" cy="750508"/>
          </a:xfrm>
        </p:spPr>
        <p:txBody>
          <a:bodyPr>
            <a:normAutofit/>
          </a:bodyPr>
          <a:lstStyle/>
          <a:p>
            <a:r>
              <a:rPr kumimoji="1" lang="ja-JP" altLang="en-US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初期の</a:t>
            </a:r>
            <a:r>
              <a:rPr kumimoji="1" lang="en-US" altLang="ja-JP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COVID-19</a:t>
            </a:r>
            <a:r>
              <a:rPr kumimoji="1" lang="ja-JP" altLang="en-US" sz="44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肺炎</a:t>
            </a:r>
            <a:r>
              <a:rPr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lang="en-US" altLang="ja-JP" sz="4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SILI</a:t>
            </a:r>
            <a:r>
              <a:rPr lang="ja-JP" altLang="en-US" sz="4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の回避</a:t>
            </a:r>
            <a:endParaRPr kumimoji="1" lang="ja-JP" altLang="en-US" sz="4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152154D1-9891-41CB-9E3D-340A3A82C6E7}"/>
              </a:ext>
            </a:extLst>
          </p:cNvPr>
          <p:cNvSpPr txBox="1">
            <a:spLocks/>
          </p:cNvSpPr>
          <p:nvPr/>
        </p:nvSpPr>
        <p:spPr>
          <a:xfrm>
            <a:off x="2293859" y="984224"/>
            <a:ext cx="2591763" cy="5526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（タイプ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</a:p>
        </p:txBody>
      </p:sp>
      <p:sp>
        <p:nvSpPr>
          <p:cNvPr id="12" name="字幕 2">
            <a:extLst>
              <a:ext uri="{FF2B5EF4-FFF2-40B4-BE49-F238E27FC236}">
                <a16:creationId xmlns:a16="http://schemas.microsoft.com/office/drawing/2014/main" id="{9B5B43F3-2BCB-4EAF-A38B-CE92A17A584D}"/>
              </a:ext>
            </a:extLst>
          </p:cNvPr>
          <p:cNvSpPr txBox="1">
            <a:spLocks/>
          </p:cNvSpPr>
          <p:nvPr/>
        </p:nvSpPr>
        <p:spPr>
          <a:xfrm>
            <a:off x="137160" y="1808979"/>
            <a:ext cx="11750040" cy="7505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4400" dirty="0">
                <a:solidFill>
                  <a:srgbClr val="00206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「筋弛緩薬の使用」</a:t>
            </a:r>
          </a:p>
        </p:txBody>
      </p:sp>
      <p:sp>
        <p:nvSpPr>
          <p:cNvPr id="13" name="字幕 2">
            <a:extLst>
              <a:ext uri="{FF2B5EF4-FFF2-40B4-BE49-F238E27FC236}">
                <a16:creationId xmlns:a16="http://schemas.microsoft.com/office/drawing/2014/main" id="{09D72B11-2F93-4B49-8ECD-42F4A9337E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42160" y="4148646"/>
            <a:ext cx="9387840" cy="1968970"/>
          </a:xfrm>
          <a:ln>
            <a:noFill/>
          </a:ln>
        </p:spPr>
        <p:txBody>
          <a:bodyPr anchor="t"/>
          <a:lstStyle/>
          <a:p>
            <a:pPr algn="l"/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筋弛緩薬を使用する例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・あえぐような呼吸パターン、著しい呼吸補助筋の使用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・一回換気量制限が困難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・人工呼吸器との同調が困難など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6" name="字幕 2">
            <a:extLst>
              <a:ext uri="{FF2B5EF4-FFF2-40B4-BE49-F238E27FC236}">
                <a16:creationId xmlns:a16="http://schemas.microsoft.com/office/drawing/2014/main" id="{C023930F-8D93-48E5-A59B-EF607449AC35}"/>
              </a:ext>
            </a:extLst>
          </p:cNvPr>
          <p:cNvSpPr txBox="1">
            <a:spLocks/>
          </p:cNvSpPr>
          <p:nvPr/>
        </p:nvSpPr>
        <p:spPr>
          <a:xfrm>
            <a:off x="1440180" y="2723251"/>
            <a:ext cx="10591800" cy="51598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努力呼吸コントロール不能症例には積極的に考慮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6165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C27EB-80D4-4FE7-B1E5-861722D78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251" y="294676"/>
            <a:ext cx="11763496" cy="750508"/>
          </a:xfrm>
        </p:spPr>
        <p:txBody>
          <a:bodyPr>
            <a:normAutofit/>
          </a:bodyPr>
          <a:lstStyle/>
          <a:p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使用する筋弛緩薬</a:t>
            </a:r>
            <a:endParaRPr kumimoji="1" lang="ja-JP" altLang="en-US" sz="4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333FAF20-43ED-4D0E-A4A1-8965CF9628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779266"/>
              </p:ext>
            </p:extLst>
          </p:nvPr>
        </p:nvGraphicFramePr>
        <p:xfrm>
          <a:off x="518161" y="1481666"/>
          <a:ext cx="11186160" cy="42485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8720">
                  <a:extLst>
                    <a:ext uri="{9D8B030D-6E8A-4147-A177-3AD203B41FA5}">
                      <a16:colId xmlns:a16="http://schemas.microsoft.com/office/drawing/2014/main" val="1106832747"/>
                    </a:ext>
                  </a:extLst>
                </a:gridCol>
                <a:gridCol w="3007359">
                  <a:extLst>
                    <a:ext uri="{9D8B030D-6E8A-4147-A177-3AD203B41FA5}">
                      <a16:colId xmlns:a16="http://schemas.microsoft.com/office/drawing/2014/main" val="72470665"/>
                    </a:ext>
                  </a:extLst>
                </a:gridCol>
                <a:gridCol w="4450081">
                  <a:extLst>
                    <a:ext uri="{9D8B030D-6E8A-4147-A177-3AD203B41FA5}">
                      <a16:colId xmlns:a16="http://schemas.microsoft.com/office/drawing/2014/main" val="3950386741"/>
                    </a:ext>
                  </a:extLst>
                </a:gridCol>
              </a:tblGrid>
              <a:tr h="14161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薬剤名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希釈例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標準的な</a:t>
                      </a:r>
                      <a:endParaRPr kumimoji="1" lang="en-US" altLang="ja-JP" sz="3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持続静注開始量</a:t>
                      </a:r>
                      <a:r>
                        <a:rPr kumimoji="1" lang="en-US" altLang="ja-JP" sz="3600" baseline="300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※</a:t>
                      </a:r>
                      <a:endParaRPr kumimoji="1" lang="ja-JP" altLang="en-US" sz="3600" baseline="300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1115394"/>
                  </a:ext>
                </a:extLst>
              </a:tr>
              <a:tr h="14161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ロクロニウム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原液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７</a:t>
                      </a:r>
                      <a:r>
                        <a:rPr kumimoji="1" lang="en-US" altLang="ja-JP" sz="3600" dirty="0" err="1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μg</a:t>
                      </a:r>
                      <a:r>
                        <a:rPr kumimoji="1" lang="en-US" altLang="ja-JP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/kg/min</a:t>
                      </a:r>
                      <a:endParaRPr kumimoji="1" lang="ja-JP" altLang="en-US" sz="3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0100665"/>
                  </a:ext>
                </a:extLst>
              </a:tr>
              <a:tr h="14161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ベクロニウム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原液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1μ</a:t>
                      </a:r>
                      <a:r>
                        <a:rPr kumimoji="1" lang="ja-JP" altLang="en-US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ｇ</a:t>
                      </a:r>
                      <a:r>
                        <a:rPr kumimoji="1" lang="en-US" altLang="ja-JP" sz="36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/kg/min</a:t>
                      </a:r>
                      <a:endParaRPr kumimoji="1" lang="ja-JP" altLang="en-US" sz="36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7466131"/>
                  </a:ext>
                </a:extLst>
              </a:tr>
            </a:tbl>
          </a:graphicData>
        </a:graphic>
      </p:graphicFrame>
      <p:sp>
        <p:nvSpPr>
          <p:cNvPr id="14" name="字幕 2">
            <a:extLst>
              <a:ext uri="{FF2B5EF4-FFF2-40B4-BE49-F238E27FC236}">
                <a16:creationId xmlns:a16="http://schemas.microsoft.com/office/drawing/2014/main" id="{104E658C-793C-4F21-B712-1592025C7A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94120" y="5948590"/>
            <a:ext cx="5410201" cy="436262"/>
          </a:xfrm>
          <a:ln>
            <a:noFill/>
          </a:ln>
        </p:spPr>
        <p:txBody>
          <a:bodyPr anchor="t"/>
          <a:lstStyle/>
          <a:p>
            <a:pPr algn="l"/>
            <a:r>
              <a:rPr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持続投与の前にボーラス投与が必要</a:t>
            </a:r>
            <a:endParaRPr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5323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1416</Words>
  <Application>Microsoft Office PowerPoint</Application>
  <PresentationFormat>ワイド画面</PresentationFormat>
  <Paragraphs>180</Paragraphs>
  <Slides>21</Slides>
  <Notes>13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6" baseType="lpstr">
      <vt:lpstr>BIZ UDPゴシック</vt:lpstr>
      <vt:lpstr>游ゴシック</vt:lpstr>
      <vt:lpstr>游ゴシック Light</vt:lpstr>
      <vt:lpstr>Arial</vt:lpstr>
      <vt:lpstr>Office テーマ</vt:lpstr>
      <vt:lpstr>肺保護換気と筋弛緩薬</vt:lpstr>
      <vt:lpstr>COVID-19肺炎の臨床経過</vt:lpstr>
      <vt:lpstr>初期のCOVID-19肺炎：タイプL</vt:lpstr>
      <vt:lpstr>初期のCOVID-19肺炎：タイプL</vt:lpstr>
      <vt:lpstr>初期のCOVID-19肺炎：タイプL</vt:lpstr>
      <vt:lpstr>初期のCOVID-19肺炎の特徴</vt:lpstr>
      <vt:lpstr>初期のCOVID-19肺炎：VILIの回避</vt:lpstr>
      <vt:lpstr>初期のCOVID-19肺炎：SILIの回避</vt:lpstr>
      <vt:lpstr>使用する筋弛緩薬</vt:lpstr>
      <vt:lpstr>筋弛緩薬の中止</vt:lpstr>
      <vt:lpstr>病勢が進行したCOVID-19肺炎：タイプH</vt:lpstr>
      <vt:lpstr>病勢が進行したCOVID-19肺炎：タイプH</vt:lpstr>
      <vt:lpstr>病勢が進行したCOVID-19肺炎：タイプH</vt:lpstr>
      <vt:lpstr>病勢が進行したCOVID-19肺炎の特徴</vt:lpstr>
      <vt:lpstr>病勢が進行したCOVID-19肺炎：VILIの回避</vt:lpstr>
      <vt:lpstr>FIO2とPEEPの対応表</vt:lpstr>
      <vt:lpstr>病勢が進行したCOVID-19肺炎：SILIの回避</vt:lpstr>
      <vt:lpstr>使用する筋弛緩薬</vt:lpstr>
      <vt:lpstr>筋弛緩薬の中止</vt:lpstr>
      <vt:lpstr>人工呼吸管理抵抗症例</vt:lpstr>
      <vt:lpstr>まとめ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肺保護換気と筋弛緩薬</dc:title>
  <dc:creator>鈴木 裕之</dc:creator>
  <cp:lastModifiedBy>鈴木 裕之</cp:lastModifiedBy>
  <cp:revision>36</cp:revision>
  <dcterms:created xsi:type="dcterms:W3CDTF">2020-04-22T14:45:25Z</dcterms:created>
  <dcterms:modified xsi:type="dcterms:W3CDTF">2020-04-22T20:52:52Z</dcterms:modified>
</cp:coreProperties>
</file>