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8.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3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8"/>
  </p:notesMasterIdLst>
  <p:sldIdLst>
    <p:sldId id="256" r:id="rId2"/>
    <p:sldId id="257" r:id="rId3"/>
    <p:sldId id="379" r:id="rId4"/>
    <p:sldId id="259" r:id="rId5"/>
    <p:sldId id="380" r:id="rId6"/>
    <p:sldId id="381" r:id="rId7"/>
    <p:sldId id="1069" r:id="rId8"/>
    <p:sldId id="353" r:id="rId9"/>
    <p:sldId id="1067" r:id="rId10"/>
    <p:sldId id="382" r:id="rId11"/>
    <p:sldId id="553" r:id="rId12"/>
    <p:sldId id="1070" r:id="rId13"/>
    <p:sldId id="398" r:id="rId14"/>
    <p:sldId id="406" r:id="rId15"/>
    <p:sldId id="413" r:id="rId16"/>
    <p:sldId id="407" r:id="rId17"/>
    <p:sldId id="375" r:id="rId18"/>
    <p:sldId id="1071" r:id="rId19"/>
    <p:sldId id="408" r:id="rId20"/>
    <p:sldId id="866" r:id="rId21"/>
    <p:sldId id="856" r:id="rId22"/>
    <p:sldId id="420" r:id="rId23"/>
    <p:sldId id="1059" r:id="rId24"/>
    <p:sldId id="1098" r:id="rId25"/>
    <p:sldId id="1100" r:id="rId26"/>
    <p:sldId id="1125" r:id="rId27"/>
    <p:sldId id="1432" r:id="rId28"/>
    <p:sldId id="260" r:id="rId29"/>
    <p:sldId id="1443" r:id="rId30"/>
    <p:sldId id="266" r:id="rId31"/>
    <p:sldId id="269" r:id="rId32"/>
    <p:sldId id="268" r:id="rId33"/>
    <p:sldId id="409" r:id="rId34"/>
    <p:sldId id="410" r:id="rId35"/>
    <p:sldId id="1066" r:id="rId36"/>
    <p:sldId id="1449" r:id="rId37"/>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EC20E35-A176-4012-BC5E-935CFFF8708E}" styleName="スタイル (中間)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67"/>
    <p:restoredTop sz="79898"/>
  </p:normalViewPr>
  <p:slideViewPr>
    <p:cSldViewPr snapToGrid="0" snapToObjects="1">
      <p:cViewPr varScale="1">
        <p:scale>
          <a:sx n="66" d="100"/>
          <a:sy n="66" d="100"/>
        </p:scale>
        <p:origin x="44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BC0A46E-940B-41F9-9049-C04B06BEF205}" type="doc">
      <dgm:prSet loTypeId="urn:microsoft.com/office/officeart/2005/8/layout/lProcess1" loCatId="process" qsTypeId="urn:microsoft.com/office/officeart/2005/8/quickstyle/simple1" qsCatId="simple" csTypeId="urn:microsoft.com/office/officeart/2005/8/colors/accent6_1" csCatId="accent6" phldr="1"/>
      <dgm:spPr/>
      <dgm:t>
        <a:bodyPr/>
        <a:lstStyle/>
        <a:p>
          <a:endParaRPr kumimoji="1" lang="ja-JP" altLang="en-US"/>
        </a:p>
      </dgm:t>
    </dgm:pt>
    <dgm:pt modelId="{FC7BCEF5-EDBD-47B4-B1EB-791C8B40E4BC}">
      <dgm:prSet phldrT="[テキスト]" custT="1"/>
      <dgm:spPr/>
      <dgm:t>
        <a:bodyPr/>
        <a:lstStyle/>
        <a:p>
          <a:r>
            <a:rPr kumimoji="1" lang="ja-JP" altLang="en-US" sz="2800" b="1" dirty="0">
              <a:latin typeface="メイリオ" panose="020B0604030504040204" pitchFamily="50" charset="-128"/>
              <a:ea typeface="メイリオ" panose="020B0604030504040204" pitchFamily="50" charset="-128"/>
            </a:rPr>
            <a:t>導入前</a:t>
          </a:r>
        </a:p>
      </dgm:t>
    </dgm:pt>
    <dgm:pt modelId="{79B8EF2D-07C2-4CB6-B50F-DB08B975D916}" type="parTrans" cxnId="{26016584-4C92-4F23-9C3F-10990175DE9A}">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99F64910-485A-443A-BE31-9DA447DA2D32}" type="sibTrans" cxnId="{26016584-4C92-4F23-9C3F-10990175DE9A}">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45712B86-8864-42E7-A4DC-9C76C910FF6D}">
      <dgm:prSet phldrT="[テキスト]"/>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維持</a:t>
          </a:r>
        </a:p>
      </dgm:t>
    </dgm:pt>
    <dgm:pt modelId="{E310A984-0986-411A-960C-9F780A09EB35}" type="parTrans" cxnId="{D2ABAF9D-E4EF-4792-AE39-343185F6FF65}">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B6B12C5-0075-4B8F-8684-AFE8B8338C25}" type="sibTrans" cxnId="{D2ABAF9D-E4EF-4792-AE39-343185F6FF65}">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D10BD875-AE25-4C83-9535-B12786DCB692}">
      <dgm:prSet phldrT="[テキスト]"/>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離脱前</a:t>
          </a:r>
        </a:p>
      </dgm:t>
    </dgm:pt>
    <dgm:pt modelId="{027493A2-2CC5-4318-B159-9BCD54C901CF}" type="parTrans" cxnId="{6B758D98-8DC9-448F-963B-65C12A20200E}">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CB5863B5-54ED-49BF-8617-A2CE64B4FC0D}" type="sibTrans" cxnId="{6B758D98-8DC9-448F-963B-65C12A20200E}">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977F0E44-9CA6-498C-8AF6-8DB8D0549835}">
      <dgm:prSet/>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導入時</a:t>
          </a:r>
        </a:p>
      </dgm:t>
    </dgm:pt>
    <dgm:pt modelId="{A7D6BF00-3E58-47A7-8805-1072E1937CC9}" type="parTrans" cxnId="{7059ABAE-4D80-4419-BF39-BBBDF0CC868D}">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55D3F67-4AF7-48D2-8B78-16CE108170EA}" type="sibTrans" cxnId="{7059ABAE-4D80-4419-BF39-BBBDF0CC868D}">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0E17435-ABAA-4133-AA69-B1A955C607B4}">
      <dgm:prSet/>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離脱後</a:t>
          </a:r>
        </a:p>
      </dgm:t>
    </dgm:pt>
    <dgm:pt modelId="{6F7DB4DE-3706-4219-81B8-42AFC6105D3A}" type="parTrans" cxnId="{509ED04C-0594-4BD5-B8E6-D78D7C6B799B}">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E316E036-4C71-4B3C-A0FD-77ED5DB5ACD9}" type="sibTrans" cxnId="{509ED04C-0594-4BD5-B8E6-D78D7C6B799B}">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E326831B-94BC-496E-8072-96861FB696CD}" type="pres">
      <dgm:prSet presAssocID="{3BC0A46E-940B-41F9-9049-C04B06BEF205}" presName="Name0" presStyleCnt="0">
        <dgm:presLayoutVars>
          <dgm:dir/>
          <dgm:animLvl val="lvl"/>
          <dgm:resizeHandles val="exact"/>
        </dgm:presLayoutVars>
      </dgm:prSet>
      <dgm:spPr/>
      <dgm:t>
        <a:bodyPr/>
        <a:lstStyle/>
        <a:p>
          <a:endParaRPr kumimoji="1" lang="ja-JP" altLang="en-US"/>
        </a:p>
      </dgm:t>
    </dgm:pt>
    <dgm:pt modelId="{69B76931-CB56-42E2-BB08-E4A614E7D1F4}" type="pres">
      <dgm:prSet presAssocID="{FC7BCEF5-EDBD-47B4-B1EB-791C8B40E4BC}" presName="vertFlow" presStyleCnt="0"/>
      <dgm:spPr/>
    </dgm:pt>
    <dgm:pt modelId="{EB5317B3-35DA-4C52-BE6E-9C62160946E8}" type="pres">
      <dgm:prSet presAssocID="{FC7BCEF5-EDBD-47B4-B1EB-791C8B40E4BC}" presName="header" presStyleLbl="node1" presStyleIdx="0" presStyleCnt="1"/>
      <dgm:spPr/>
      <dgm:t>
        <a:bodyPr/>
        <a:lstStyle/>
        <a:p>
          <a:endParaRPr kumimoji="1" lang="ja-JP" altLang="en-US"/>
        </a:p>
      </dgm:t>
    </dgm:pt>
    <dgm:pt modelId="{8CDEE21D-AE20-40B0-A6D0-793E97551D78}" type="pres">
      <dgm:prSet presAssocID="{A7D6BF00-3E58-47A7-8805-1072E1937CC9}" presName="parTrans" presStyleLbl="sibTrans2D1" presStyleIdx="0" presStyleCnt="4"/>
      <dgm:spPr/>
      <dgm:t>
        <a:bodyPr/>
        <a:lstStyle/>
        <a:p>
          <a:endParaRPr kumimoji="1" lang="ja-JP" altLang="en-US"/>
        </a:p>
      </dgm:t>
    </dgm:pt>
    <dgm:pt modelId="{54300B7E-7903-492F-9A4A-759C1D6A3BD0}" type="pres">
      <dgm:prSet presAssocID="{977F0E44-9CA6-498C-8AF6-8DB8D0549835}" presName="child" presStyleLbl="alignAccFollowNode1" presStyleIdx="0" presStyleCnt="4">
        <dgm:presLayoutVars>
          <dgm:chMax val="0"/>
          <dgm:bulletEnabled val="1"/>
        </dgm:presLayoutVars>
      </dgm:prSet>
      <dgm:spPr/>
      <dgm:t>
        <a:bodyPr/>
        <a:lstStyle/>
        <a:p>
          <a:endParaRPr kumimoji="1" lang="ja-JP" altLang="en-US"/>
        </a:p>
      </dgm:t>
    </dgm:pt>
    <dgm:pt modelId="{58C2AAED-8B60-41EC-9C11-7ED4AEC9A6C2}" type="pres">
      <dgm:prSet presAssocID="{355D3F67-4AF7-48D2-8B78-16CE108170EA}" presName="sibTrans" presStyleLbl="sibTrans2D1" presStyleIdx="1" presStyleCnt="4"/>
      <dgm:spPr/>
      <dgm:t>
        <a:bodyPr/>
        <a:lstStyle/>
        <a:p>
          <a:endParaRPr kumimoji="1" lang="ja-JP" altLang="en-US"/>
        </a:p>
      </dgm:t>
    </dgm:pt>
    <dgm:pt modelId="{8AE1BAF1-DADF-47F8-B91F-8E2BB7397B09}" type="pres">
      <dgm:prSet presAssocID="{45712B86-8864-42E7-A4DC-9C76C910FF6D}" presName="child" presStyleLbl="alignAccFollowNode1" presStyleIdx="1" presStyleCnt="4">
        <dgm:presLayoutVars>
          <dgm:chMax val="0"/>
          <dgm:bulletEnabled val="1"/>
        </dgm:presLayoutVars>
      </dgm:prSet>
      <dgm:spPr/>
      <dgm:t>
        <a:bodyPr/>
        <a:lstStyle/>
        <a:p>
          <a:endParaRPr kumimoji="1" lang="ja-JP" altLang="en-US"/>
        </a:p>
      </dgm:t>
    </dgm:pt>
    <dgm:pt modelId="{E5C6E101-5FCB-47B5-925E-744FEC404417}" type="pres">
      <dgm:prSet presAssocID="{3B6B12C5-0075-4B8F-8684-AFE8B8338C25}" presName="sibTrans" presStyleLbl="sibTrans2D1" presStyleIdx="2" presStyleCnt="4"/>
      <dgm:spPr/>
      <dgm:t>
        <a:bodyPr/>
        <a:lstStyle/>
        <a:p>
          <a:endParaRPr kumimoji="1" lang="ja-JP" altLang="en-US"/>
        </a:p>
      </dgm:t>
    </dgm:pt>
    <dgm:pt modelId="{8ED46F37-8726-443E-8E0B-ADA47C7DD141}" type="pres">
      <dgm:prSet presAssocID="{D10BD875-AE25-4C83-9535-B12786DCB692}" presName="child" presStyleLbl="alignAccFollowNode1" presStyleIdx="2" presStyleCnt="4">
        <dgm:presLayoutVars>
          <dgm:chMax val="0"/>
          <dgm:bulletEnabled val="1"/>
        </dgm:presLayoutVars>
      </dgm:prSet>
      <dgm:spPr/>
      <dgm:t>
        <a:bodyPr/>
        <a:lstStyle/>
        <a:p>
          <a:endParaRPr kumimoji="1" lang="ja-JP" altLang="en-US"/>
        </a:p>
      </dgm:t>
    </dgm:pt>
    <dgm:pt modelId="{8F48A56E-BE72-4B53-9EF2-95F498DF7628}" type="pres">
      <dgm:prSet presAssocID="{CB5863B5-54ED-49BF-8617-A2CE64B4FC0D}" presName="sibTrans" presStyleLbl="sibTrans2D1" presStyleIdx="3" presStyleCnt="4"/>
      <dgm:spPr/>
      <dgm:t>
        <a:bodyPr/>
        <a:lstStyle/>
        <a:p>
          <a:endParaRPr kumimoji="1" lang="ja-JP" altLang="en-US"/>
        </a:p>
      </dgm:t>
    </dgm:pt>
    <dgm:pt modelId="{8DA3845F-4D1B-4418-BEF6-6A65D78726EA}" type="pres">
      <dgm:prSet presAssocID="{30E17435-ABAA-4133-AA69-B1A955C607B4}" presName="child" presStyleLbl="alignAccFollowNode1" presStyleIdx="3" presStyleCnt="4">
        <dgm:presLayoutVars>
          <dgm:chMax val="0"/>
          <dgm:bulletEnabled val="1"/>
        </dgm:presLayoutVars>
      </dgm:prSet>
      <dgm:spPr/>
      <dgm:t>
        <a:bodyPr/>
        <a:lstStyle/>
        <a:p>
          <a:endParaRPr kumimoji="1" lang="ja-JP" altLang="en-US"/>
        </a:p>
      </dgm:t>
    </dgm:pt>
  </dgm:ptLst>
  <dgm:cxnLst>
    <dgm:cxn modelId="{8EC307F2-4684-4AFB-B6ED-EB5A48E74155}" type="presOf" srcId="{45712B86-8864-42E7-A4DC-9C76C910FF6D}" destId="{8AE1BAF1-DADF-47F8-B91F-8E2BB7397B09}" srcOrd="0" destOrd="0" presId="urn:microsoft.com/office/officeart/2005/8/layout/lProcess1"/>
    <dgm:cxn modelId="{2DA3C412-8AA7-4338-B23D-7C60104392BE}" type="presOf" srcId="{3BC0A46E-940B-41F9-9049-C04B06BEF205}" destId="{E326831B-94BC-496E-8072-96861FB696CD}" srcOrd="0" destOrd="0" presId="urn:microsoft.com/office/officeart/2005/8/layout/lProcess1"/>
    <dgm:cxn modelId="{8EC349FF-FA85-46BF-9FBE-EFDBF1A19BDE}" type="presOf" srcId="{3B6B12C5-0075-4B8F-8684-AFE8B8338C25}" destId="{E5C6E101-5FCB-47B5-925E-744FEC404417}" srcOrd="0" destOrd="0" presId="urn:microsoft.com/office/officeart/2005/8/layout/lProcess1"/>
    <dgm:cxn modelId="{0EEAE4A0-D018-4A43-8927-FBDAA0CEBD6E}" type="presOf" srcId="{30E17435-ABAA-4133-AA69-B1A955C607B4}" destId="{8DA3845F-4D1B-4418-BEF6-6A65D78726EA}" srcOrd="0" destOrd="0" presId="urn:microsoft.com/office/officeart/2005/8/layout/lProcess1"/>
    <dgm:cxn modelId="{D2ABAF9D-E4EF-4792-AE39-343185F6FF65}" srcId="{FC7BCEF5-EDBD-47B4-B1EB-791C8B40E4BC}" destId="{45712B86-8864-42E7-A4DC-9C76C910FF6D}" srcOrd="1" destOrd="0" parTransId="{E310A984-0986-411A-960C-9F780A09EB35}" sibTransId="{3B6B12C5-0075-4B8F-8684-AFE8B8338C25}"/>
    <dgm:cxn modelId="{26016584-4C92-4F23-9C3F-10990175DE9A}" srcId="{3BC0A46E-940B-41F9-9049-C04B06BEF205}" destId="{FC7BCEF5-EDBD-47B4-B1EB-791C8B40E4BC}" srcOrd="0" destOrd="0" parTransId="{79B8EF2D-07C2-4CB6-B50F-DB08B975D916}" sibTransId="{99F64910-485A-443A-BE31-9DA447DA2D32}"/>
    <dgm:cxn modelId="{3DAB0A3A-B44B-415E-AF60-CEA2A8CD55E7}" type="presOf" srcId="{355D3F67-4AF7-48D2-8B78-16CE108170EA}" destId="{58C2AAED-8B60-41EC-9C11-7ED4AEC9A6C2}" srcOrd="0" destOrd="0" presId="urn:microsoft.com/office/officeart/2005/8/layout/lProcess1"/>
    <dgm:cxn modelId="{8C5A2550-E99B-407F-9984-FC58240E8647}" type="presOf" srcId="{A7D6BF00-3E58-47A7-8805-1072E1937CC9}" destId="{8CDEE21D-AE20-40B0-A6D0-793E97551D78}" srcOrd="0" destOrd="0" presId="urn:microsoft.com/office/officeart/2005/8/layout/lProcess1"/>
    <dgm:cxn modelId="{7059ABAE-4D80-4419-BF39-BBBDF0CC868D}" srcId="{FC7BCEF5-EDBD-47B4-B1EB-791C8B40E4BC}" destId="{977F0E44-9CA6-498C-8AF6-8DB8D0549835}" srcOrd="0" destOrd="0" parTransId="{A7D6BF00-3E58-47A7-8805-1072E1937CC9}" sibTransId="{355D3F67-4AF7-48D2-8B78-16CE108170EA}"/>
    <dgm:cxn modelId="{0BC5BF06-DE1E-45F6-9049-D9818DC6F1F7}" type="presOf" srcId="{FC7BCEF5-EDBD-47B4-B1EB-791C8B40E4BC}" destId="{EB5317B3-35DA-4C52-BE6E-9C62160946E8}" srcOrd="0" destOrd="0" presId="urn:microsoft.com/office/officeart/2005/8/layout/lProcess1"/>
    <dgm:cxn modelId="{CC3B54AB-1574-4CEB-8C99-15FDDE3A7B51}" type="presOf" srcId="{977F0E44-9CA6-498C-8AF6-8DB8D0549835}" destId="{54300B7E-7903-492F-9A4A-759C1D6A3BD0}" srcOrd="0" destOrd="0" presId="urn:microsoft.com/office/officeart/2005/8/layout/lProcess1"/>
    <dgm:cxn modelId="{4391F55B-8D4C-4D10-B64F-1C7CFC1446DB}" type="presOf" srcId="{CB5863B5-54ED-49BF-8617-A2CE64B4FC0D}" destId="{8F48A56E-BE72-4B53-9EF2-95F498DF7628}" srcOrd="0" destOrd="0" presId="urn:microsoft.com/office/officeart/2005/8/layout/lProcess1"/>
    <dgm:cxn modelId="{509ED04C-0594-4BD5-B8E6-D78D7C6B799B}" srcId="{FC7BCEF5-EDBD-47B4-B1EB-791C8B40E4BC}" destId="{30E17435-ABAA-4133-AA69-B1A955C607B4}" srcOrd="3" destOrd="0" parTransId="{6F7DB4DE-3706-4219-81B8-42AFC6105D3A}" sibTransId="{E316E036-4C71-4B3C-A0FD-77ED5DB5ACD9}"/>
    <dgm:cxn modelId="{DB4FD0D6-8B53-44F1-B5FE-6D05022D5683}" type="presOf" srcId="{D10BD875-AE25-4C83-9535-B12786DCB692}" destId="{8ED46F37-8726-443E-8E0B-ADA47C7DD141}" srcOrd="0" destOrd="0" presId="urn:microsoft.com/office/officeart/2005/8/layout/lProcess1"/>
    <dgm:cxn modelId="{6B758D98-8DC9-448F-963B-65C12A20200E}" srcId="{FC7BCEF5-EDBD-47B4-B1EB-791C8B40E4BC}" destId="{D10BD875-AE25-4C83-9535-B12786DCB692}" srcOrd="2" destOrd="0" parTransId="{027493A2-2CC5-4318-B159-9BCD54C901CF}" sibTransId="{CB5863B5-54ED-49BF-8617-A2CE64B4FC0D}"/>
    <dgm:cxn modelId="{E0017319-83D8-4AC1-8B73-FDD6287BC323}" type="presParOf" srcId="{E326831B-94BC-496E-8072-96861FB696CD}" destId="{69B76931-CB56-42E2-BB08-E4A614E7D1F4}" srcOrd="0" destOrd="0" presId="urn:microsoft.com/office/officeart/2005/8/layout/lProcess1"/>
    <dgm:cxn modelId="{FDF10125-EAE0-45F0-9CD0-7093D72FF0CE}" type="presParOf" srcId="{69B76931-CB56-42E2-BB08-E4A614E7D1F4}" destId="{EB5317B3-35DA-4C52-BE6E-9C62160946E8}" srcOrd="0" destOrd="0" presId="urn:microsoft.com/office/officeart/2005/8/layout/lProcess1"/>
    <dgm:cxn modelId="{799CF78A-29C5-4F30-BDEC-5EDE81CC81CA}" type="presParOf" srcId="{69B76931-CB56-42E2-BB08-E4A614E7D1F4}" destId="{8CDEE21D-AE20-40B0-A6D0-793E97551D78}" srcOrd="1" destOrd="0" presId="urn:microsoft.com/office/officeart/2005/8/layout/lProcess1"/>
    <dgm:cxn modelId="{E3E82956-A8BF-459A-88B5-68FAD0D3C4AC}" type="presParOf" srcId="{69B76931-CB56-42E2-BB08-E4A614E7D1F4}" destId="{54300B7E-7903-492F-9A4A-759C1D6A3BD0}" srcOrd="2" destOrd="0" presId="urn:microsoft.com/office/officeart/2005/8/layout/lProcess1"/>
    <dgm:cxn modelId="{84821805-F3AC-4973-BA01-46DB497A0E33}" type="presParOf" srcId="{69B76931-CB56-42E2-BB08-E4A614E7D1F4}" destId="{58C2AAED-8B60-41EC-9C11-7ED4AEC9A6C2}" srcOrd="3" destOrd="0" presId="urn:microsoft.com/office/officeart/2005/8/layout/lProcess1"/>
    <dgm:cxn modelId="{0AA32C39-2C30-4FC4-8744-469060E6323D}" type="presParOf" srcId="{69B76931-CB56-42E2-BB08-E4A614E7D1F4}" destId="{8AE1BAF1-DADF-47F8-B91F-8E2BB7397B09}" srcOrd="4" destOrd="0" presId="urn:microsoft.com/office/officeart/2005/8/layout/lProcess1"/>
    <dgm:cxn modelId="{A4997F6A-0B88-4B01-B341-C31D1E09F6BA}" type="presParOf" srcId="{69B76931-CB56-42E2-BB08-E4A614E7D1F4}" destId="{E5C6E101-5FCB-47B5-925E-744FEC404417}" srcOrd="5" destOrd="0" presId="urn:microsoft.com/office/officeart/2005/8/layout/lProcess1"/>
    <dgm:cxn modelId="{1A6BD5FF-18B4-4613-97B2-F5DEACD98564}" type="presParOf" srcId="{69B76931-CB56-42E2-BB08-E4A614E7D1F4}" destId="{8ED46F37-8726-443E-8E0B-ADA47C7DD141}" srcOrd="6" destOrd="0" presId="urn:microsoft.com/office/officeart/2005/8/layout/lProcess1"/>
    <dgm:cxn modelId="{08770CBC-862A-4DFD-94B1-81CD65688321}" type="presParOf" srcId="{69B76931-CB56-42E2-BB08-E4A614E7D1F4}" destId="{8F48A56E-BE72-4B53-9EF2-95F498DF7628}" srcOrd="7" destOrd="0" presId="urn:microsoft.com/office/officeart/2005/8/layout/lProcess1"/>
    <dgm:cxn modelId="{02B393CD-9520-46DF-A894-426603BACAF6}" type="presParOf" srcId="{69B76931-CB56-42E2-BB08-E4A614E7D1F4}" destId="{8DA3845F-4D1B-4418-BEF6-6A65D78726EA}" srcOrd="8"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BC0A46E-940B-41F9-9049-C04B06BEF205}" type="doc">
      <dgm:prSet loTypeId="urn:microsoft.com/office/officeart/2005/8/layout/lProcess1" loCatId="process" qsTypeId="urn:microsoft.com/office/officeart/2005/8/quickstyle/simple1" qsCatId="simple" csTypeId="urn:microsoft.com/office/officeart/2005/8/colors/accent6_1" csCatId="accent6" phldr="1"/>
      <dgm:spPr/>
      <dgm:t>
        <a:bodyPr/>
        <a:lstStyle/>
        <a:p>
          <a:endParaRPr kumimoji="1" lang="ja-JP" altLang="en-US"/>
        </a:p>
      </dgm:t>
    </dgm:pt>
    <dgm:pt modelId="{FC7BCEF5-EDBD-47B4-B1EB-791C8B40E4BC}">
      <dgm:prSet phldrT="[テキスト]"/>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導入前</a:t>
          </a:r>
        </a:p>
      </dgm:t>
    </dgm:pt>
    <dgm:pt modelId="{79B8EF2D-07C2-4CB6-B50F-DB08B975D916}" type="parTrans" cxnId="{26016584-4C92-4F23-9C3F-10990175DE9A}">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99F64910-485A-443A-BE31-9DA447DA2D32}" type="sibTrans" cxnId="{26016584-4C92-4F23-9C3F-10990175DE9A}">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45712B86-8864-42E7-A4DC-9C76C910FF6D}">
      <dgm:prSet phldrT="[テキスト]"/>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維持</a:t>
          </a:r>
        </a:p>
      </dgm:t>
    </dgm:pt>
    <dgm:pt modelId="{E310A984-0986-411A-960C-9F780A09EB35}" type="parTrans" cxnId="{D2ABAF9D-E4EF-4792-AE39-343185F6FF65}">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B6B12C5-0075-4B8F-8684-AFE8B8338C25}" type="sibTrans" cxnId="{D2ABAF9D-E4EF-4792-AE39-343185F6FF65}">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D10BD875-AE25-4C83-9535-B12786DCB692}">
      <dgm:prSet phldrT="[テキスト]"/>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離脱前</a:t>
          </a:r>
        </a:p>
      </dgm:t>
    </dgm:pt>
    <dgm:pt modelId="{027493A2-2CC5-4318-B159-9BCD54C901CF}" type="parTrans" cxnId="{6B758D98-8DC9-448F-963B-65C12A20200E}">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CB5863B5-54ED-49BF-8617-A2CE64B4FC0D}" type="sibTrans" cxnId="{6B758D98-8DC9-448F-963B-65C12A20200E}">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977F0E44-9CA6-498C-8AF6-8DB8D0549835}">
      <dgm:prSet custT="1"/>
      <dgm:spPr/>
      <dgm:t>
        <a:bodyPr/>
        <a:lstStyle/>
        <a:p>
          <a:r>
            <a:rPr kumimoji="1" lang="ja-JP" altLang="en-US" sz="2800" b="1" dirty="0">
              <a:latin typeface="メイリオ" panose="020B0604030504040204" pitchFamily="50" charset="-128"/>
              <a:ea typeface="メイリオ" panose="020B0604030504040204" pitchFamily="50" charset="-128"/>
            </a:rPr>
            <a:t>導入時</a:t>
          </a:r>
        </a:p>
      </dgm:t>
    </dgm:pt>
    <dgm:pt modelId="{A7D6BF00-3E58-47A7-8805-1072E1937CC9}" type="parTrans" cxnId="{7059ABAE-4D80-4419-BF39-BBBDF0CC868D}">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55D3F67-4AF7-48D2-8B78-16CE108170EA}" type="sibTrans" cxnId="{7059ABAE-4D80-4419-BF39-BBBDF0CC868D}">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0E17435-ABAA-4133-AA69-B1A955C607B4}">
      <dgm:prSet/>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離脱後</a:t>
          </a:r>
        </a:p>
      </dgm:t>
    </dgm:pt>
    <dgm:pt modelId="{6F7DB4DE-3706-4219-81B8-42AFC6105D3A}" type="parTrans" cxnId="{509ED04C-0594-4BD5-B8E6-D78D7C6B799B}">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E316E036-4C71-4B3C-A0FD-77ED5DB5ACD9}" type="sibTrans" cxnId="{509ED04C-0594-4BD5-B8E6-D78D7C6B799B}">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E326831B-94BC-496E-8072-96861FB696CD}" type="pres">
      <dgm:prSet presAssocID="{3BC0A46E-940B-41F9-9049-C04B06BEF205}" presName="Name0" presStyleCnt="0">
        <dgm:presLayoutVars>
          <dgm:dir/>
          <dgm:animLvl val="lvl"/>
          <dgm:resizeHandles val="exact"/>
        </dgm:presLayoutVars>
      </dgm:prSet>
      <dgm:spPr/>
      <dgm:t>
        <a:bodyPr/>
        <a:lstStyle/>
        <a:p>
          <a:endParaRPr kumimoji="1" lang="ja-JP" altLang="en-US"/>
        </a:p>
      </dgm:t>
    </dgm:pt>
    <dgm:pt modelId="{69B76931-CB56-42E2-BB08-E4A614E7D1F4}" type="pres">
      <dgm:prSet presAssocID="{FC7BCEF5-EDBD-47B4-B1EB-791C8B40E4BC}" presName="vertFlow" presStyleCnt="0"/>
      <dgm:spPr/>
    </dgm:pt>
    <dgm:pt modelId="{EB5317B3-35DA-4C52-BE6E-9C62160946E8}" type="pres">
      <dgm:prSet presAssocID="{FC7BCEF5-EDBD-47B4-B1EB-791C8B40E4BC}" presName="header" presStyleLbl="node1" presStyleIdx="0" presStyleCnt="1"/>
      <dgm:spPr/>
      <dgm:t>
        <a:bodyPr/>
        <a:lstStyle/>
        <a:p>
          <a:endParaRPr kumimoji="1" lang="ja-JP" altLang="en-US"/>
        </a:p>
      </dgm:t>
    </dgm:pt>
    <dgm:pt modelId="{8CDEE21D-AE20-40B0-A6D0-793E97551D78}" type="pres">
      <dgm:prSet presAssocID="{A7D6BF00-3E58-47A7-8805-1072E1937CC9}" presName="parTrans" presStyleLbl="sibTrans2D1" presStyleIdx="0" presStyleCnt="4"/>
      <dgm:spPr/>
      <dgm:t>
        <a:bodyPr/>
        <a:lstStyle/>
        <a:p>
          <a:endParaRPr kumimoji="1" lang="ja-JP" altLang="en-US"/>
        </a:p>
      </dgm:t>
    </dgm:pt>
    <dgm:pt modelId="{54300B7E-7903-492F-9A4A-759C1D6A3BD0}" type="pres">
      <dgm:prSet presAssocID="{977F0E44-9CA6-498C-8AF6-8DB8D0549835}" presName="child" presStyleLbl="alignAccFollowNode1" presStyleIdx="0" presStyleCnt="4">
        <dgm:presLayoutVars>
          <dgm:chMax val="0"/>
          <dgm:bulletEnabled val="1"/>
        </dgm:presLayoutVars>
      </dgm:prSet>
      <dgm:spPr/>
      <dgm:t>
        <a:bodyPr/>
        <a:lstStyle/>
        <a:p>
          <a:endParaRPr kumimoji="1" lang="ja-JP" altLang="en-US"/>
        </a:p>
      </dgm:t>
    </dgm:pt>
    <dgm:pt modelId="{58C2AAED-8B60-41EC-9C11-7ED4AEC9A6C2}" type="pres">
      <dgm:prSet presAssocID="{355D3F67-4AF7-48D2-8B78-16CE108170EA}" presName="sibTrans" presStyleLbl="sibTrans2D1" presStyleIdx="1" presStyleCnt="4"/>
      <dgm:spPr/>
      <dgm:t>
        <a:bodyPr/>
        <a:lstStyle/>
        <a:p>
          <a:endParaRPr kumimoji="1" lang="ja-JP" altLang="en-US"/>
        </a:p>
      </dgm:t>
    </dgm:pt>
    <dgm:pt modelId="{8AE1BAF1-DADF-47F8-B91F-8E2BB7397B09}" type="pres">
      <dgm:prSet presAssocID="{45712B86-8864-42E7-A4DC-9C76C910FF6D}" presName="child" presStyleLbl="alignAccFollowNode1" presStyleIdx="1" presStyleCnt="4">
        <dgm:presLayoutVars>
          <dgm:chMax val="0"/>
          <dgm:bulletEnabled val="1"/>
        </dgm:presLayoutVars>
      </dgm:prSet>
      <dgm:spPr/>
      <dgm:t>
        <a:bodyPr/>
        <a:lstStyle/>
        <a:p>
          <a:endParaRPr kumimoji="1" lang="ja-JP" altLang="en-US"/>
        </a:p>
      </dgm:t>
    </dgm:pt>
    <dgm:pt modelId="{E5C6E101-5FCB-47B5-925E-744FEC404417}" type="pres">
      <dgm:prSet presAssocID="{3B6B12C5-0075-4B8F-8684-AFE8B8338C25}" presName="sibTrans" presStyleLbl="sibTrans2D1" presStyleIdx="2" presStyleCnt="4"/>
      <dgm:spPr/>
      <dgm:t>
        <a:bodyPr/>
        <a:lstStyle/>
        <a:p>
          <a:endParaRPr kumimoji="1" lang="ja-JP" altLang="en-US"/>
        </a:p>
      </dgm:t>
    </dgm:pt>
    <dgm:pt modelId="{8ED46F37-8726-443E-8E0B-ADA47C7DD141}" type="pres">
      <dgm:prSet presAssocID="{D10BD875-AE25-4C83-9535-B12786DCB692}" presName="child" presStyleLbl="alignAccFollowNode1" presStyleIdx="2" presStyleCnt="4">
        <dgm:presLayoutVars>
          <dgm:chMax val="0"/>
          <dgm:bulletEnabled val="1"/>
        </dgm:presLayoutVars>
      </dgm:prSet>
      <dgm:spPr/>
      <dgm:t>
        <a:bodyPr/>
        <a:lstStyle/>
        <a:p>
          <a:endParaRPr kumimoji="1" lang="ja-JP" altLang="en-US"/>
        </a:p>
      </dgm:t>
    </dgm:pt>
    <dgm:pt modelId="{8F48A56E-BE72-4B53-9EF2-95F498DF7628}" type="pres">
      <dgm:prSet presAssocID="{CB5863B5-54ED-49BF-8617-A2CE64B4FC0D}" presName="sibTrans" presStyleLbl="sibTrans2D1" presStyleIdx="3" presStyleCnt="4"/>
      <dgm:spPr/>
      <dgm:t>
        <a:bodyPr/>
        <a:lstStyle/>
        <a:p>
          <a:endParaRPr kumimoji="1" lang="ja-JP" altLang="en-US"/>
        </a:p>
      </dgm:t>
    </dgm:pt>
    <dgm:pt modelId="{8DA3845F-4D1B-4418-BEF6-6A65D78726EA}" type="pres">
      <dgm:prSet presAssocID="{30E17435-ABAA-4133-AA69-B1A955C607B4}" presName="child" presStyleLbl="alignAccFollowNode1" presStyleIdx="3" presStyleCnt="4">
        <dgm:presLayoutVars>
          <dgm:chMax val="0"/>
          <dgm:bulletEnabled val="1"/>
        </dgm:presLayoutVars>
      </dgm:prSet>
      <dgm:spPr/>
      <dgm:t>
        <a:bodyPr/>
        <a:lstStyle/>
        <a:p>
          <a:endParaRPr kumimoji="1" lang="ja-JP" altLang="en-US"/>
        </a:p>
      </dgm:t>
    </dgm:pt>
  </dgm:ptLst>
  <dgm:cxnLst>
    <dgm:cxn modelId="{8EC307F2-4684-4AFB-B6ED-EB5A48E74155}" type="presOf" srcId="{45712B86-8864-42E7-A4DC-9C76C910FF6D}" destId="{8AE1BAF1-DADF-47F8-B91F-8E2BB7397B09}" srcOrd="0" destOrd="0" presId="urn:microsoft.com/office/officeart/2005/8/layout/lProcess1"/>
    <dgm:cxn modelId="{2DA3C412-8AA7-4338-B23D-7C60104392BE}" type="presOf" srcId="{3BC0A46E-940B-41F9-9049-C04B06BEF205}" destId="{E326831B-94BC-496E-8072-96861FB696CD}" srcOrd="0" destOrd="0" presId="urn:microsoft.com/office/officeart/2005/8/layout/lProcess1"/>
    <dgm:cxn modelId="{8EC349FF-FA85-46BF-9FBE-EFDBF1A19BDE}" type="presOf" srcId="{3B6B12C5-0075-4B8F-8684-AFE8B8338C25}" destId="{E5C6E101-5FCB-47B5-925E-744FEC404417}" srcOrd="0" destOrd="0" presId="urn:microsoft.com/office/officeart/2005/8/layout/lProcess1"/>
    <dgm:cxn modelId="{0EEAE4A0-D018-4A43-8927-FBDAA0CEBD6E}" type="presOf" srcId="{30E17435-ABAA-4133-AA69-B1A955C607B4}" destId="{8DA3845F-4D1B-4418-BEF6-6A65D78726EA}" srcOrd="0" destOrd="0" presId="urn:microsoft.com/office/officeart/2005/8/layout/lProcess1"/>
    <dgm:cxn modelId="{D2ABAF9D-E4EF-4792-AE39-343185F6FF65}" srcId="{FC7BCEF5-EDBD-47B4-B1EB-791C8B40E4BC}" destId="{45712B86-8864-42E7-A4DC-9C76C910FF6D}" srcOrd="1" destOrd="0" parTransId="{E310A984-0986-411A-960C-9F780A09EB35}" sibTransId="{3B6B12C5-0075-4B8F-8684-AFE8B8338C25}"/>
    <dgm:cxn modelId="{26016584-4C92-4F23-9C3F-10990175DE9A}" srcId="{3BC0A46E-940B-41F9-9049-C04B06BEF205}" destId="{FC7BCEF5-EDBD-47B4-B1EB-791C8B40E4BC}" srcOrd="0" destOrd="0" parTransId="{79B8EF2D-07C2-4CB6-B50F-DB08B975D916}" sibTransId="{99F64910-485A-443A-BE31-9DA447DA2D32}"/>
    <dgm:cxn modelId="{3DAB0A3A-B44B-415E-AF60-CEA2A8CD55E7}" type="presOf" srcId="{355D3F67-4AF7-48D2-8B78-16CE108170EA}" destId="{58C2AAED-8B60-41EC-9C11-7ED4AEC9A6C2}" srcOrd="0" destOrd="0" presId="urn:microsoft.com/office/officeart/2005/8/layout/lProcess1"/>
    <dgm:cxn modelId="{8C5A2550-E99B-407F-9984-FC58240E8647}" type="presOf" srcId="{A7D6BF00-3E58-47A7-8805-1072E1937CC9}" destId="{8CDEE21D-AE20-40B0-A6D0-793E97551D78}" srcOrd="0" destOrd="0" presId="urn:microsoft.com/office/officeart/2005/8/layout/lProcess1"/>
    <dgm:cxn modelId="{7059ABAE-4D80-4419-BF39-BBBDF0CC868D}" srcId="{FC7BCEF5-EDBD-47B4-B1EB-791C8B40E4BC}" destId="{977F0E44-9CA6-498C-8AF6-8DB8D0549835}" srcOrd="0" destOrd="0" parTransId="{A7D6BF00-3E58-47A7-8805-1072E1937CC9}" sibTransId="{355D3F67-4AF7-48D2-8B78-16CE108170EA}"/>
    <dgm:cxn modelId="{0BC5BF06-DE1E-45F6-9049-D9818DC6F1F7}" type="presOf" srcId="{FC7BCEF5-EDBD-47B4-B1EB-791C8B40E4BC}" destId="{EB5317B3-35DA-4C52-BE6E-9C62160946E8}" srcOrd="0" destOrd="0" presId="urn:microsoft.com/office/officeart/2005/8/layout/lProcess1"/>
    <dgm:cxn modelId="{CC3B54AB-1574-4CEB-8C99-15FDDE3A7B51}" type="presOf" srcId="{977F0E44-9CA6-498C-8AF6-8DB8D0549835}" destId="{54300B7E-7903-492F-9A4A-759C1D6A3BD0}" srcOrd="0" destOrd="0" presId="urn:microsoft.com/office/officeart/2005/8/layout/lProcess1"/>
    <dgm:cxn modelId="{4391F55B-8D4C-4D10-B64F-1C7CFC1446DB}" type="presOf" srcId="{CB5863B5-54ED-49BF-8617-A2CE64B4FC0D}" destId="{8F48A56E-BE72-4B53-9EF2-95F498DF7628}" srcOrd="0" destOrd="0" presId="urn:microsoft.com/office/officeart/2005/8/layout/lProcess1"/>
    <dgm:cxn modelId="{509ED04C-0594-4BD5-B8E6-D78D7C6B799B}" srcId="{FC7BCEF5-EDBD-47B4-B1EB-791C8B40E4BC}" destId="{30E17435-ABAA-4133-AA69-B1A955C607B4}" srcOrd="3" destOrd="0" parTransId="{6F7DB4DE-3706-4219-81B8-42AFC6105D3A}" sibTransId="{E316E036-4C71-4B3C-A0FD-77ED5DB5ACD9}"/>
    <dgm:cxn modelId="{DB4FD0D6-8B53-44F1-B5FE-6D05022D5683}" type="presOf" srcId="{D10BD875-AE25-4C83-9535-B12786DCB692}" destId="{8ED46F37-8726-443E-8E0B-ADA47C7DD141}" srcOrd="0" destOrd="0" presId="urn:microsoft.com/office/officeart/2005/8/layout/lProcess1"/>
    <dgm:cxn modelId="{6B758D98-8DC9-448F-963B-65C12A20200E}" srcId="{FC7BCEF5-EDBD-47B4-B1EB-791C8B40E4BC}" destId="{D10BD875-AE25-4C83-9535-B12786DCB692}" srcOrd="2" destOrd="0" parTransId="{027493A2-2CC5-4318-B159-9BCD54C901CF}" sibTransId="{CB5863B5-54ED-49BF-8617-A2CE64B4FC0D}"/>
    <dgm:cxn modelId="{E0017319-83D8-4AC1-8B73-FDD6287BC323}" type="presParOf" srcId="{E326831B-94BC-496E-8072-96861FB696CD}" destId="{69B76931-CB56-42E2-BB08-E4A614E7D1F4}" srcOrd="0" destOrd="0" presId="urn:microsoft.com/office/officeart/2005/8/layout/lProcess1"/>
    <dgm:cxn modelId="{FDF10125-EAE0-45F0-9CD0-7093D72FF0CE}" type="presParOf" srcId="{69B76931-CB56-42E2-BB08-E4A614E7D1F4}" destId="{EB5317B3-35DA-4C52-BE6E-9C62160946E8}" srcOrd="0" destOrd="0" presId="urn:microsoft.com/office/officeart/2005/8/layout/lProcess1"/>
    <dgm:cxn modelId="{799CF78A-29C5-4F30-BDEC-5EDE81CC81CA}" type="presParOf" srcId="{69B76931-CB56-42E2-BB08-E4A614E7D1F4}" destId="{8CDEE21D-AE20-40B0-A6D0-793E97551D78}" srcOrd="1" destOrd="0" presId="urn:microsoft.com/office/officeart/2005/8/layout/lProcess1"/>
    <dgm:cxn modelId="{E3E82956-A8BF-459A-88B5-68FAD0D3C4AC}" type="presParOf" srcId="{69B76931-CB56-42E2-BB08-E4A614E7D1F4}" destId="{54300B7E-7903-492F-9A4A-759C1D6A3BD0}" srcOrd="2" destOrd="0" presId="urn:microsoft.com/office/officeart/2005/8/layout/lProcess1"/>
    <dgm:cxn modelId="{84821805-F3AC-4973-BA01-46DB497A0E33}" type="presParOf" srcId="{69B76931-CB56-42E2-BB08-E4A614E7D1F4}" destId="{58C2AAED-8B60-41EC-9C11-7ED4AEC9A6C2}" srcOrd="3" destOrd="0" presId="urn:microsoft.com/office/officeart/2005/8/layout/lProcess1"/>
    <dgm:cxn modelId="{0AA32C39-2C30-4FC4-8744-469060E6323D}" type="presParOf" srcId="{69B76931-CB56-42E2-BB08-E4A614E7D1F4}" destId="{8AE1BAF1-DADF-47F8-B91F-8E2BB7397B09}" srcOrd="4" destOrd="0" presId="urn:microsoft.com/office/officeart/2005/8/layout/lProcess1"/>
    <dgm:cxn modelId="{A4997F6A-0B88-4B01-B341-C31D1E09F6BA}" type="presParOf" srcId="{69B76931-CB56-42E2-BB08-E4A614E7D1F4}" destId="{E5C6E101-5FCB-47B5-925E-744FEC404417}" srcOrd="5" destOrd="0" presId="urn:microsoft.com/office/officeart/2005/8/layout/lProcess1"/>
    <dgm:cxn modelId="{1A6BD5FF-18B4-4613-97B2-F5DEACD98564}" type="presParOf" srcId="{69B76931-CB56-42E2-BB08-E4A614E7D1F4}" destId="{8ED46F37-8726-443E-8E0B-ADA47C7DD141}" srcOrd="6" destOrd="0" presId="urn:microsoft.com/office/officeart/2005/8/layout/lProcess1"/>
    <dgm:cxn modelId="{08770CBC-862A-4DFD-94B1-81CD65688321}" type="presParOf" srcId="{69B76931-CB56-42E2-BB08-E4A614E7D1F4}" destId="{8F48A56E-BE72-4B53-9EF2-95F498DF7628}" srcOrd="7" destOrd="0" presId="urn:microsoft.com/office/officeart/2005/8/layout/lProcess1"/>
    <dgm:cxn modelId="{02B393CD-9520-46DF-A894-426603BACAF6}" type="presParOf" srcId="{69B76931-CB56-42E2-BB08-E4A614E7D1F4}" destId="{8DA3845F-4D1B-4418-BEF6-6A65D78726EA}" srcOrd="8"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BC0A46E-940B-41F9-9049-C04B06BEF205}" type="doc">
      <dgm:prSet loTypeId="urn:microsoft.com/office/officeart/2005/8/layout/lProcess1" loCatId="process" qsTypeId="urn:microsoft.com/office/officeart/2005/8/quickstyle/simple1" qsCatId="simple" csTypeId="urn:microsoft.com/office/officeart/2005/8/colors/accent6_1" csCatId="accent6" phldr="1"/>
      <dgm:spPr/>
      <dgm:t>
        <a:bodyPr/>
        <a:lstStyle/>
        <a:p>
          <a:endParaRPr kumimoji="1" lang="ja-JP" altLang="en-US"/>
        </a:p>
      </dgm:t>
    </dgm:pt>
    <dgm:pt modelId="{FC7BCEF5-EDBD-47B4-B1EB-791C8B40E4BC}">
      <dgm:prSet phldrT="[テキスト]"/>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導入前</a:t>
          </a:r>
        </a:p>
      </dgm:t>
    </dgm:pt>
    <dgm:pt modelId="{79B8EF2D-07C2-4CB6-B50F-DB08B975D916}" type="parTrans" cxnId="{26016584-4C92-4F23-9C3F-10990175DE9A}">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99F64910-485A-443A-BE31-9DA447DA2D32}" type="sibTrans" cxnId="{26016584-4C92-4F23-9C3F-10990175DE9A}">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45712B86-8864-42E7-A4DC-9C76C910FF6D}">
      <dgm:prSet phldrT="[テキスト]"/>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維持</a:t>
          </a:r>
        </a:p>
      </dgm:t>
    </dgm:pt>
    <dgm:pt modelId="{E310A984-0986-411A-960C-9F780A09EB35}" type="parTrans" cxnId="{D2ABAF9D-E4EF-4792-AE39-343185F6FF65}">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B6B12C5-0075-4B8F-8684-AFE8B8338C25}" type="sibTrans" cxnId="{D2ABAF9D-E4EF-4792-AE39-343185F6FF65}">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D10BD875-AE25-4C83-9535-B12786DCB692}">
      <dgm:prSet phldrT="[テキスト]"/>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離脱前</a:t>
          </a:r>
        </a:p>
      </dgm:t>
    </dgm:pt>
    <dgm:pt modelId="{027493A2-2CC5-4318-B159-9BCD54C901CF}" type="parTrans" cxnId="{6B758D98-8DC9-448F-963B-65C12A20200E}">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CB5863B5-54ED-49BF-8617-A2CE64B4FC0D}" type="sibTrans" cxnId="{6B758D98-8DC9-448F-963B-65C12A20200E}">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977F0E44-9CA6-498C-8AF6-8DB8D0549835}">
      <dgm:prSet custT="1"/>
      <dgm:spPr/>
      <dgm:t>
        <a:bodyPr/>
        <a:lstStyle/>
        <a:p>
          <a:r>
            <a:rPr kumimoji="1" lang="ja-JP" altLang="en-US" sz="2800" b="1" dirty="0">
              <a:latin typeface="メイリオ" panose="020B0604030504040204" pitchFamily="50" charset="-128"/>
              <a:ea typeface="メイリオ" panose="020B0604030504040204" pitchFamily="50" charset="-128"/>
            </a:rPr>
            <a:t>導入時</a:t>
          </a:r>
        </a:p>
      </dgm:t>
    </dgm:pt>
    <dgm:pt modelId="{A7D6BF00-3E58-47A7-8805-1072E1937CC9}" type="parTrans" cxnId="{7059ABAE-4D80-4419-BF39-BBBDF0CC868D}">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55D3F67-4AF7-48D2-8B78-16CE108170EA}" type="sibTrans" cxnId="{7059ABAE-4D80-4419-BF39-BBBDF0CC868D}">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0E17435-ABAA-4133-AA69-B1A955C607B4}">
      <dgm:prSet/>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離脱後</a:t>
          </a:r>
        </a:p>
      </dgm:t>
    </dgm:pt>
    <dgm:pt modelId="{6F7DB4DE-3706-4219-81B8-42AFC6105D3A}" type="parTrans" cxnId="{509ED04C-0594-4BD5-B8E6-D78D7C6B799B}">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E316E036-4C71-4B3C-A0FD-77ED5DB5ACD9}" type="sibTrans" cxnId="{509ED04C-0594-4BD5-B8E6-D78D7C6B799B}">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E326831B-94BC-496E-8072-96861FB696CD}" type="pres">
      <dgm:prSet presAssocID="{3BC0A46E-940B-41F9-9049-C04B06BEF205}" presName="Name0" presStyleCnt="0">
        <dgm:presLayoutVars>
          <dgm:dir/>
          <dgm:animLvl val="lvl"/>
          <dgm:resizeHandles val="exact"/>
        </dgm:presLayoutVars>
      </dgm:prSet>
      <dgm:spPr/>
      <dgm:t>
        <a:bodyPr/>
        <a:lstStyle/>
        <a:p>
          <a:endParaRPr kumimoji="1" lang="ja-JP" altLang="en-US"/>
        </a:p>
      </dgm:t>
    </dgm:pt>
    <dgm:pt modelId="{69B76931-CB56-42E2-BB08-E4A614E7D1F4}" type="pres">
      <dgm:prSet presAssocID="{FC7BCEF5-EDBD-47B4-B1EB-791C8B40E4BC}" presName="vertFlow" presStyleCnt="0"/>
      <dgm:spPr/>
    </dgm:pt>
    <dgm:pt modelId="{EB5317B3-35DA-4C52-BE6E-9C62160946E8}" type="pres">
      <dgm:prSet presAssocID="{FC7BCEF5-EDBD-47B4-B1EB-791C8B40E4BC}" presName="header" presStyleLbl="node1" presStyleIdx="0" presStyleCnt="1"/>
      <dgm:spPr/>
      <dgm:t>
        <a:bodyPr/>
        <a:lstStyle/>
        <a:p>
          <a:endParaRPr kumimoji="1" lang="ja-JP" altLang="en-US"/>
        </a:p>
      </dgm:t>
    </dgm:pt>
    <dgm:pt modelId="{8CDEE21D-AE20-40B0-A6D0-793E97551D78}" type="pres">
      <dgm:prSet presAssocID="{A7D6BF00-3E58-47A7-8805-1072E1937CC9}" presName="parTrans" presStyleLbl="sibTrans2D1" presStyleIdx="0" presStyleCnt="4"/>
      <dgm:spPr/>
      <dgm:t>
        <a:bodyPr/>
        <a:lstStyle/>
        <a:p>
          <a:endParaRPr kumimoji="1" lang="ja-JP" altLang="en-US"/>
        </a:p>
      </dgm:t>
    </dgm:pt>
    <dgm:pt modelId="{54300B7E-7903-492F-9A4A-759C1D6A3BD0}" type="pres">
      <dgm:prSet presAssocID="{977F0E44-9CA6-498C-8AF6-8DB8D0549835}" presName="child" presStyleLbl="alignAccFollowNode1" presStyleIdx="0" presStyleCnt="4">
        <dgm:presLayoutVars>
          <dgm:chMax val="0"/>
          <dgm:bulletEnabled val="1"/>
        </dgm:presLayoutVars>
      </dgm:prSet>
      <dgm:spPr/>
      <dgm:t>
        <a:bodyPr/>
        <a:lstStyle/>
        <a:p>
          <a:endParaRPr kumimoji="1" lang="ja-JP" altLang="en-US"/>
        </a:p>
      </dgm:t>
    </dgm:pt>
    <dgm:pt modelId="{58C2AAED-8B60-41EC-9C11-7ED4AEC9A6C2}" type="pres">
      <dgm:prSet presAssocID="{355D3F67-4AF7-48D2-8B78-16CE108170EA}" presName="sibTrans" presStyleLbl="sibTrans2D1" presStyleIdx="1" presStyleCnt="4"/>
      <dgm:spPr/>
      <dgm:t>
        <a:bodyPr/>
        <a:lstStyle/>
        <a:p>
          <a:endParaRPr kumimoji="1" lang="ja-JP" altLang="en-US"/>
        </a:p>
      </dgm:t>
    </dgm:pt>
    <dgm:pt modelId="{8AE1BAF1-DADF-47F8-B91F-8E2BB7397B09}" type="pres">
      <dgm:prSet presAssocID="{45712B86-8864-42E7-A4DC-9C76C910FF6D}" presName="child" presStyleLbl="alignAccFollowNode1" presStyleIdx="1" presStyleCnt="4">
        <dgm:presLayoutVars>
          <dgm:chMax val="0"/>
          <dgm:bulletEnabled val="1"/>
        </dgm:presLayoutVars>
      </dgm:prSet>
      <dgm:spPr/>
      <dgm:t>
        <a:bodyPr/>
        <a:lstStyle/>
        <a:p>
          <a:endParaRPr kumimoji="1" lang="ja-JP" altLang="en-US"/>
        </a:p>
      </dgm:t>
    </dgm:pt>
    <dgm:pt modelId="{E5C6E101-5FCB-47B5-925E-744FEC404417}" type="pres">
      <dgm:prSet presAssocID="{3B6B12C5-0075-4B8F-8684-AFE8B8338C25}" presName="sibTrans" presStyleLbl="sibTrans2D1" presStyleIdx="2" presStyleCnt="4"/>
      <dgm:spPr/>
      <dgm:t>
        <a:bodyPr/>
        <a:lstStyle/>
        <a:p>
          <a:endParaRPr kumimoji="1" lang="ja-JP" altLang="en-US"/>
        </a:p>
      </dgm:t>
    </dgm:pt>
    <dgm:pt modelId="{8ED46F37-8726-443E-8E0B-ADA47C7DD141}" type="pres">
      <dgm:prSet presAssocID="{D10BD875-AE25-4C83-9535-B12786DCB692}" presName="child" presStyleLbl="alignAccFollowNode1" presStyleIdx="2" presStyleCnt="4">
        <dgm:presLayoutVars>
          <dgm:chMax val="0"/>
          <dgm:bulletEnabled val="1"/>
        </dgm:presLayoutVars>
      </dgm:prSet>
      <dgm:spPr/>
      <dgm:t>
        <a:bodyPr/>
        <a:lstStyle/>
        <a:p>
          <a:endParaRPr kumimoji="1" lang="ja-JP" altLang="en-US"/>
        </a:p>
      </dgm:t>
    </dgm:pt>
    <dgm:pt modelId="{8F48A56E-BE72-4B53-9EF2-95F498DF7628}" type="pres">
      <dgm:prSet presAssocID="{CB5863B5-54ED-49BF-8617-A2CE64B4FC0D}" presName="sibTrans" presStyleLbl="sibTrans2D1" presStyleIdx="3" presStyleCnt="4"/>
      <dgm:spPr/>
      <dgm:t>
        <a:bodyPr/>
        <a:lstStyle/>
        <a:p>
          <a:endParaRPr kumimoji="1" lang="ja-JP" altLang="en-US"/>
        </a:p>
      </dgm:t>
    </dgm:pt>
    <dgm:pt modelId="{8DA3845F-4D1B-4418-BEF6-6A65D78726EA}" type="pres">
      <dgm:prSet presAssocID="{30E17435-ABAA-4133-AA69-B1A955C607B4}" presName="child" presStyleLbl="alignAccFollowNode1" presStyleIdx="3" presStyleCnt="4">
        <dgm:presLayoutVars>
          <dgm:chMax val="0"/>
          <dgm:bulletEnabled val="1"/>
        </dgm:presLayoutVars>
      </dgm:prSet>
      <dgm:spPr/>
      <dgm:t>
        <a:bodyPr/>
        <a:lstStyle/>
        <a:p>
          <a:endParaRPr kumimoji="1" lang="ja-JP" altLang="en-US"/>
        </a:p>
      </dgm:t>
    </dgm:pt>
  </dgm:ptLst>
  <dgm:cxnLst>
    <dgm:cxn modelId="{8EC307F2-4684-4AFB-B6ED-EB5A48E74155}" type="presOf" srcId="{45712B86-8864-42E7-A4DC-9C76C910FF6D}" destId="{8AE1BAF1-DADF-47F8-B91F-8E2BB7397B09}" srcOrd="0" destOrd="0" presId="urn:microsoft.com/office/officeart/2005/8/layout/lProcess1"/>
    <dgm:cxn modelId="{2DA3C412-8AA7-4338-B23D-7C60104392BE}" type="presOf" srcId="{3BC0A46E-940B-41F9-9049-C04B06BEF205}" destId="{E326831B-94BC-496E-8072-96861FB696CD}" srcOrd="0" destOrd="0" presId="urn:microsoft.com/office/officeart/2005/8/layout/lProcess1"/>
    <dgm:cxn modelId="{8EC349FF-FA85-46BF-9FBE-EFDBF1A19BDE}" type="presOf" srcId="{3B6B12C5-0075-4B8F-8684-AFE8B8338C25}" destId="{E5C6E101-5FCB-47B5-925E-744FEC404417}" srcOrd="0" destOrd="0" presId="urn:microsoft.com/office/officeart/2005/8/layout/lProcess1"/>
    <dgm:cxn modelId="{0EEAE4A0-D018-4A43-8927-FBDAA0CEBD6E}" type="presOf" srcId="{30E17435-ABAA-4133-AA69-B1A955C607B4}" destId="{8DA3845F-4D1B-4418-BEF6-6A65D78726EA}" srcOrd="0" destOrd="0" presId="urn:microsoft.com/office/officeart/2005/8/layout/lProcess1"/>
    <dgm:cxn modelId="{D2ABAF9D-E4EF-4792-AE39-343185F6FF65}" srcId="{FC7BCEF5-EDBD-47B4-B1EB-791C8B40E4BC}" destId="{45712B86-8864-42E7-A4DC-9C76C910FF6D}" srcOrd="1" destOrd="0" parTransId="{E310A984-0986-411A-960C-9F780A09EB35}" sibTransId="{3B6B12C5-0075-4B8F-8684-AFE8B8338C25}"/>
    <dgm:cxn modelId="{26016584-4C92-4F23-9C3F-10990175DE9A}" srcId="{3BC0A46E-940B-41F9-9049-C04B06BEF205}" destId="{FC7BCEF5-EDBD-47B4-B1EB-791C8B40E4BC}" srcOrd="0" destOrd="0" parTransId="{79B8EF2D-07C2-4CB6-B50F-DB08B975D916}" sibTransId="{99F64910-485A-443A-BE31-9DA447DA2D32}"/>
    <dgm:cxn modelId="{3DAB0A3A-B44B-415E-AF60-CEA2A8CD55E7}" type="presOf" srcId="{355D3F67-4AF7-48D2-8B78-16CE108170EA}" destId="{58C2AAED-8B60-41EC-9C11-7ED4AEC9A6C2}" srcOrd="0" destOrd="0" presId="urn:microsoft.com/office/officeart/2005/8/layout/lProcess1"/>
    <dgm:cxn modelId="{8C5A2550-E99B-407F-9984-FC58240E8647}" type="presOf" srcId="{A7D6BF00-3E58-47A7-8805-1072E1937CC9}" destId="{8CDEE21D-AE20-40B0-A6D0-793E97551D78}" srcOrd="0" destOrd="0" presId="urn:microsoft.com/office/officeart/2005/8/layout/lProcess1"/>
    <dgm:cxn modelId="{7059ABAE-4D80-4419-BF39-BBBDF0CC868D}" srcId="{FC7BCEF5-EDBD-47B4-B1EB-791C8B40E4BC}" destId="{977F0E44-9CA6-498C-8AF6-8DB8D0549835}" srcOrd="0" destOrd="0" parTransId="{A7D6BF00-3E58-47A7-8805-1072E1937CC9}" sibTransId="{355D3F67-4AF7-48D2-8B78-16CE108170EA}"/>
    <dgm:cxn modelId="{0BC5BF06-DE1E-45F6-9049-D9818DC6F1F7}" type="presOf" srcId="{FC7BCEF5-EDBD-47B4-B1EB-791C8B40E4BC}" destId="{EB5317B3-35DA-4C52-BE6E-9C62160946E8}" srcOrd="0" destOrd="0" presId="urn:microsoft.com/office/officeart/2005/8/layout/lProcess1"/>
    <dgm:cxn modelId="{CC3B54AB-1574-4CEB-8C99-15FDDE3A7B51}" type="presOf" srcId="{977F0E44-9CA6-498C-8AF6-8DB8D0549835}" destId="{54300B7E-7903-492F-9A4A-759C1D6A3BD0}" srcOrd="0" destOrd="0" presId="urn:microsoft.com/office/officeart/2005/8/layout/lProcess1"/>
    <dgm:cxn modelId="{4391F55B-8D4C-4D10-B64F-1C7CFC1446DB}" type="presOf" srcId="{CB5863B5-54ED-49BF-8617-A2CE64B4FC0D}" destId="{8F48A56E-BE72-4B53-9EF2-95F498DF7628}" srcOrd="0" destOrd="0" presId="urn:microsoft.com/office/officeart/2005/8/layout/lProcess1"/>
    <dgm:cxn modelId="{509ED04C-0594-4BD5-B8E6-D78D7C6B799B}" srcId="{FC7BCEF5-EDBD-47B4-B1EB-791C8B40E4BC}" destId="{30E17435-ABAA-4133-AA69-B1A955C607B4}" srcOrd="3" destOrd="0" parTransId="{6F7DB4DE-3706-4219-81B8-42AFC6105D3A}" sibTransId="{E316E036-4C71-4B3C-A0FD-77ED5DB5ACD9}"/>
    <dgm:cxn modelId="{DB4FD0D6-8B53-44F1-B5FE-6D05022D5683}" type="presOf" srcId="{D10BD875-AE25-4C83-9535-B12786DCB692}" destId="{8ED46F37-8726-443E-8E0B-ADA47C7DD141}" srcOrd="0" destOrd="0" presId="urn:microsoft.com/office/officeart/2005/8/layout/lProcess1"/>
    <dgm:cxn modelId="{6B758D98-8DC9-448F-963B-65C12A20200E}" srcId="{FC7BCEF5-EDBD-47B4-B1EB-791C8B40E4BC}" destId="{D10BD875-AE25-4C83-9535-B12786DCB692}" srcOrd="2" destOrd="0" parTransId="{027493A2-2CC5-4318-B159-9BCD54C901CF}" sibTransId="{CB5863B5-54ED-49BF-8617-A2CE64B4FC0D}"/>
    <dgm:cxn modelId="{E0017319-83D8-4AC1-8B73-FDD6287BC323}" type="presParOf" srcId="{E326831B-94BC-496E-8072-96861FB696CD}" destId="{69B76931-CB56-42E2-BB08-E4A614E7D1F4}" srcOrd="0" destOrd="0" presId="urn:microsoft.com/office/officeart/2005/8/layout/lProcess1"/>
    <dgm:cxn modelId="{FDF10125-EAE0-45F0-9CD0-7093D72FF0CE}" type="presParOf" srcId="{69B76931-CB56-42E2-BB08-E4A614E7D1F4}" destId="{EB5317B3-35DA-4C52-BE6E-9C62160946E8}" srcOrd="0" destOrd="0" presId="urn:microsoft.com/office/officeart/2005/8/layout/lProcess1"/>
    <dgm:cxn modelId="{799CF78A-29C5-4F30-BDEC-5EDE81CC81CA}" type="presParOf" srcId="{69B76931-CB56-42E2-BB08-E4A614E7D1F4}" destId="{8CDEE21D-AE20-40B0-A6D0-793E97551D78}" srcOrd="1" destOrd="0" presId="urn:microsoft.com/office/officeart/2005/8/layout/lProcess1"/>
    <dgm:cxn modelId="{E3E82956-A8BF-459A-88B5-68FAD0D3C4AC}" type="presParOf" srcId="{69B76931-CB56-42E2-BB08-E4A614E7D1F4}" destId="{54300B7E-7903-492F-9A4A-759C1D6A3BD0}" srcOrd="2" destOrd="0" presId="urn:microsoft.com/office/officeart/2005/8/layout/lProcess1"/>
    <dgm:cxn modelId="{84821805-F3AC-4973-BA01-46DB497A0E33}" type="presParOf" srcId="{69B76931-CB56-42E2-BB08-E4A614E7D1F4}" destId="{58C2AAED-8B60-41EC-9C11-7ED4AEC9A6C2}" srcOrd="3" destOrd="0" presId="urn:microsoft.com/office/officeart/2005/8/layout/lProcess1"/>
    <dgm:cxn modelId="{0AA32C39-2C30-4FC4-8744-469060E6323D}" type="presParOf" srcId="{69B76931-CB56-42E2-BB08-E4A614E7D1F4}" destId="{8AE1BAF1-DADF-47F8-B91F-8E2BB7397B09}" srcOrd="4" destOrd="0" presId="urn:microsoft.com/office/officeart/2005/8/layout/lProcess1"/>
    <dgm:cxn modelId="{A4997F6A-0B88-4B01-B341-C31D1E09F6BA}" type="presParOf" srcId="{69B76931-CB56-42E2-BB08-E4A614E7D1F4}" destId="{E5C6E101-5FCB-47B5-925E-744FEC404417}" srcOrd="5" destOrd="0" presId="urn:microsoft.com/office/officeart/2005/8/layout/lProcess1"/>
    <dgm:cxn modelId="{1A6BD5FF-18B4-4613-97B2-F5DEACD98564}" type="presParOf" srcId="{69B76931-CB56-42E2-BB08-E4A614E7D1F4}" destId="{8ED46F37-8726-443E-8E0B-ADA47C7DD141}" srcOrd="6" destOrd="0" presId="urn:microsoft.com/office/officeart/2005/8/layout/lProcess1"/>
    <dgm:cxn modelId="{08770CBC-862A-4DFD-94B1-81CD65688321}" type="presParOf" srcId="{69B76931-CB56-42E2-BB08-E4A614E7D1F4}" destId="{8F48A56E-BE72-4B53-9EF2-95F498DF7628}" srcOrd="7" destOrd="0" presId="urn:microsoft.com/office/officeart/2005/8/layout/lProcess1"/>
    <dgm:cxn modelId="{02B393CD-9520-46DF-A894-426603BACAF6}" type="presParOf" srcId="{69B76931-CB56-42E2-BB08-E4A614E7D1F4}" destId="{8DA3845F-4D1B-4418-BEF6-6A65D78726EA}" srcOrd="8"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BC0A46E-940B-41F9-9049-C04B06BEF205}" type="doc">
      <dgm:prSet loTypeId="urn:microsoft.com/office/officeart/2005/8/layout/lProcess1" loCatId="process" qsTypeId="urn:microsoft.com/office/officeart/2005/8/quickstyle/simple1" qsCatId="simple" csTypeId="urn:microsoft.com/office/officeart/2005/8/colors/accent6_1" csCatId="accent6" phldr="1"/>
      <dgm:spPr/>
      <dgm:t>
        <a:bodyPr/>
        <a:lstStyle/>
        <a:p>
          <a:endParaRPr kumimoji="1" lang="ja-JP" altLang="en-US"/>
        </a:p>
      </dgm:t>
    </dgm:pt>
    <dgm:pt modelId="{FC7BCEF5-EDBD-47B4-B1EB-791C8B40E4BC}">
      <dgm:prSet phldrT="[テキスト]"/>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導入前</a:t>
          </a:r>
        </a:p>
      </dgm:t>
    </dgm:pt>
    <dgm:pt modelId="{79B8EF2D-07C2-4CB6-B50F-DB08B975D916}" type="parTrans" cxnId="{26016584-4C92-4F23-9C3F-10990175DE9A}">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99F64910-485A-443A-BE31-9DA447DA2D32}" type="sibTrans" cxnId="{26016584-4C92-4F23-9C3F-10990175DE9A}">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45712B86-8864-42E7-A4DC-9C76C910FF6D}">
      <dgm:prSet phldrT="[テキスト]" custT="1"/>
      <dgm:spPr/>
      <dgm:t>
        <a:bodyPr/>
        <a:lstStyle/>
        <a:p>
          <a:r>
            <a:rPr kumimoji="1" lang="ja-JP" altLang="en-US" sz="2800" b="1" dirty="0">
              <a:latin typeface="メイリオ" panose="020B0604030504040204" pitchFamily="50" charset="-128"/>
              <a:ea typeface="メイリオ" panose="020B0604030504040204" pitchFamily="50" charset="-128"/>
            </a:rPr>
            <a:t>維持</a:t>
          </a:r>
        </a:p>
      </dgm:t>
    </dgm:pt>
    <dgm:pt modelId="{E310A984-0986-411A-960C-9F780A09EB35}" type="parTrans" cxnId="{D2ABAF9D-E4EF-4792-AE39-343185F6FF65}">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B6B12C5-0075-4B8F-8684-AFE8B8338C25}" type="sibTrans" cxnId="{D2ABAF9D-E4EF-4792-AE39-343185F6FF65}">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D10BD875-AE25-4C83-9535-B12786DCB692}">
      <dgm:prSet phldrT="[テキスト]"/>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離脱前</a:t>
          </a:r>
        </a:p>
      </dgm:t>
    </dgm:pt>
    <dgm:pt modelId="{027493A2-2CC5-4318-B159-9BCD54C901CF}" type="parTrans" cxnId="{6B758D98-8DC9-448F-963B-65C12A20200E}">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CB5863B5-54ED-49BF-8617-A2CE64B4FC0D}" type="sibTrans" cxnId="{6B758D98-8DC9-448F-963B-65C12A20200E}">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977F0E44-9CA6-498C-8AF6-8DB8D0549835}">
      <dgm:prSet/>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導入時</a:t>
          </a:r>
        </a:p>
      </dgm:t>
    </dgm:pt>
    <dgm:pt modelId="{A7D6BF00-3E58-47A7-8805-1072E1937CC9}" type="parTrans" cxnId="{7059ABAE-4D80-4419-BF39-BBBDF0CC868D}">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55D3F67-4AF7-48D2-8B78-16CE108170EA}" type="sibTrans" cxnId="{7059ABAE-4D80-4419-BF39-BBBDF0CC868D}">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0E17435-ABAA-4133-AA69-B1A955C607B4}">
      <dgm:prSet/>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離脱後</a:t>
          </a:r>
        </a:p>
      </dgm:t>
    </dgm:pt>
    <dgm:pt modelId="{6F7DB4DE-3706-4219-81B8-42AFC6105D3A}" type="parTrans" cxnId="{509ED04C-0594-4BD5-B8E6-D78D7C6B799B}">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E316E036-4C71-4B3C-A0FD-77ED5DB5ACD9}" type="sibTrans" cxnId="{509ED04C-0594-4BD5-B8E6-D78D7C6B799B}">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E326831B-94BC-496E-8072-96861FB696CD}" type="pres">
      <dgm:prSet presAssocID="{3BC0A46E-940B-41F9-9049-C04B06BEF205}" presName="Name0" presStyleCnt="0">
        <dgm:presLayoutVars>
          <dgm:dir/>
          <dgm:animLvl val="lvl"/>
          <dgm:resizeHandles val="exact"/>
        </dgm:presLayoutVars>
      </dgm:prSet>
      <dgm:spPr/>
      <dgm:t>
        <a:bodyPr/>
        <a:lstStyle/>
        <a:p>
          <a:endParaRPr kumimoji="1" lang="ja-JP" altLang="en-US"/>
        </a:p>
      </dgm:t>
    </dgm:pt>
    <dgm:pt modelId="{69B76931-CB56-42E2-BB08-E4A614E7D1F4}" type="pres">
      <dgm:prSet presAssocID="{FC7BCEF5-EDBD-47B4-B1EB-791C8B40E4BC}" presName="vertFlow" presStyleCnt="0"/>
      <dgm:spPr/>
    </dgm:pt>
    <dgm:pt modelId="{EB5317B3-35DA-4C52-BE6E-9C62160946E8}" type="pres">
      <dgm:prSet presAssocID="{FC7BCEF5-EDBD-47B4-B1EB-791C8B40E4BC}" presName="header" presStyleLbl="node1" presStyleIdx="0" presStyleCnt="1"/>
      <dgm:spPr/>
      <dgm:t>
        <a:bodyPr/>
        <a:lstStyle/>
        <a:p>
          <a:endParaRPr kumimoji="1" lang="ja-JP" altLang="en-US"/>
        </a:p>
      </dgm:t>
    </dgm:pt>
    <dgm:pt modelId="{8CDEE21D-AE20-40B0-A6D0-793E97551D78}" type="pres">
      <dgm:prSet presAssocID="{A7D6BF00-3E58-47A7-8805-1072E1937CC9}" presName="parTrans" presStyleLbl="sibTrans2D1" presStyleIdx="0" presStyleCnt="4"/>
      <dgm:spPr/>
      <dgm:t>
        <a:bodyPr/>
        <a:lstStyle/>
        <a:p>
          <a:endParaRPr kumimoji="1" lang="ja-JP" altLang="en-US"/>
        </a:p>
      </dgm:t>
    </dgm:pt>
    <dgm:pt modelId="{54300B7E-7903-492F-9A4A-759C1D6A3BD0}" type="pres">
      <dgm:prSet presAssocID="{977F0E44-9CA6-498C-8AF6-8DB8D0549835}" presName="child" presStyleLbl="alignAccFollowNode1" presStyleIdx="0" presStyleCnt="4">
        <dgm:presLayoutVars>
          <dgm:chMax val="0"/>
          <dgm:bulletEnabled val="1"/>
        </dgm:presLayoutVars>
      </dgm:prSet>
      <dgm:spPr/>
      <dgm:t>
        <a:bodyPr/>
        <a:lstStyle/>
        <a:p>
          <a:endParaRPr kumimoji="1" lang="ja-JP" altLang="en-US"/>
        </a:p>
      </dgm:t>
    </dgm:pt>
    <dgm:pt modelId="{58C2AAED-8B60-41EC-9C11-7ED4AEC9A6C2}" type="pres">
      <dgm:prSet presAssocID="{355D3F67-4AF7-48D2-8B78-16CE108170EA}" presName="sibTrans" presStyleLbl="sibTrans2D1" presStyleIdx="1" presStyleCnt="4"/>
      <dgm:spPr/>
      <dgm:t>
        <a:bodyPr/>
        <a:lstStyle/>
        <a:p>
          <a:endParaRPr kumimoji="1" lang="ja-JP" altLang="en-US"/>
        </a:p>
      </dgm:t>
    </dgm:pt>
    <dgm:pt modelId="{8AE1BAF1-DADF-47F8-B91F-8E2BB7397B09}" type="pres">
      <dgm:prSet presAssocID="{45712B86-8864-42E7-A4DC-9C76C910FF6D}" presName="child" presStyleLbl="alignAccFollowNode1" presStyleIdx="1" presStyleCnt="4">
        <dgm:presLayoutVars>
          <dgm:chMax val="0"/>
          <dgm:bulletEnabled val="1"/>
        </dgm:presLayoutVars>
      </dgm:prSet>
      <dgm:spPr/>
      <dgm:t>
        <a:bodyPr/>
        <a:lstStyle/>
        <a:p>
          <a:endParaRPr kumimoji="1" lang="ja-JP" altLang="en-US"/>
        </a:p>
      </dgm:t>
    </dgm:pt>
    <dgm:pt modelId="{E5C6E101-5FCB-47B5-925E-744FEC404417}" type="pres">
      <dgm:prSet presAssocID="{3B6B12C5-0075-4B8F-8684-AFE8B8338C25}" presName="sibTrans" presStyleLbl="sibTrans2D1" presStyleIdx="2" presStyleCnt="4"/>
      <dgm:spPr/>
      <dgm:t>
        <a:bodyPr/>
        <a:lstStyle/>
        <a:p>
          <a:endParaRPr kumimoji="1" lang="ja-JP" altLang="en-US"/>
        </a:p>
      </dgm:t>
    </dgm:pt>
    <dgm:pt modelId="{8ED46F37-8726-443E-8E0B-ADA47C7DD141}" type="pres">
      <dgm:prSet presAssocID="{D10BD875-AE25-4C83-9535-B12786DCB692}" presName="child" presStyleLbl="alignAccFollowNode1" presStyleIdx="2" presStyleCnt="4">
        <dgm:presLayoutVars>
          <dgm:chMax val="0"/>
          <dgm:bulletEnabled val="1"/>
        </dgm:presLayoutVars>
      </dgm:prSet>
      <dgm:spPr/>
      <dgm:t>
        <a:bodyPr/>
        <a:lstStyle/>
        <a:p>
          <a:endParaRPr kumimoji="1" lang="ja-JP" altLang="en-US"/>
        </a:p>
      </dgm:t>
    </dgm:pt>
    <dgm:pt modelId="{8F48A56E-BE72-4B53-9EF2-95F498DF7628}" type="pres">
      <dgm:prSet presAssocID="{CB5863B5-54ED-49BF-8617-A2CE64B4FC0D}" presName="sibTrans" presStyleLbl="sibTrans2D1" presStyleIdx="3" presStyleCnt="4"/>
      <dgm:spPr/>
      <dgm:t>
        <a:bodyPr/>
        <a:lstStyle/>
        <a:p>
          <a:endParaRPr kumimoji="1" lang="ja-JP" altLang="en-US"/>
        </a:p>
      </dgm:t>
    </dgm:pt>
    <dgm:pt modelId="{8DA3845F-4D1B-4418-BEF6-6A65D78726EA}" type="pres">
      <dgm:prSet presAssocID="{30E17435-ABAA-4133-AA69-B1A955C607B4}" presName="child" presStyleLbl="alignAccFollowNode1" presStyleIdx="3" presStyleCnt="4">
        <dgm:presLayoutVars>
          <dgm:chMax val="0"/>
          <dgm:bulletEnabled val="1"/>
        </dgm:presLayoutVars>
      </dgm:prSet>
      <dgm:spPr/>
      <dgm:t>
        <a:bodyPr/>
        <a:lstStyle/>
        <a:p>
          <a:endParaRPr kumimoji="1" lang="ja-JP" altLang="en-US"/>
        </a:p>
      </dgm:t>
    </dgm:pt>
  </dgm:ptLst>
  <dgm:cxnLst>
    <dgm:cxn modelId="{8EC307F2-4684-4AFB-B6ED-EB5A48E74155}" type="presOf" srcId="{45712B86-8864-42E7-A4DC-9C76C910FF6D}" destId="{8AE1BAF1-DADF-47F8-B91F-8E2BB7397B09}" srcOrd="0" destOrd="0" presId="urn:microsoft.com/office/officeart/2005/8/layout/lProcess1"/>
    <dgm:cxn modelId="{2DA3C412-8AA7-4338-B23D-7C60104392BE}" type="presOf" srcId="{3BC0A46E-940B-41F9-9049-C04B06BEF205}" destId="{E326831B-94BC-496E-8072-96861FB696CD}" srcOrd="0" destOrd="0" presId="urn:microsoft.com/office/officeart/2005/8/layout/lProcess1"/>
    <dgm:cxn modelId="{8EC349FF-FA85-46BF-9FBE-EFDBF1A19BDE}" type="presOf" srcId="{3B6B12C5-0075-4B8F-8684-AFE8B8338C25}" destId="{E5C6E101-5FCB-47B5-925E-744FEC404417}" srcOrd="0" destOrd="0" presId="urn:microsoft.com/office/officeart/2005/8/layout/lProcess1"/>
    <dgm:cxn modelId="{0EEAE4A0-D018-4A43-8927-FBDAA0CEBD6E}" type="presOf" srcId="{30E17435-ABAA-4133-AA69-B1A955C607B4}" destId="{8DA3845F-4D1B-4418-BEF6-6A65D78726EA}" srcOrd="0" destOrd="0" presId="urn:microsoft.com/office/officeart/2005/8/layout/lProcess1"/>
    <dgm:cxn modelId="{D2ABAF9D-E4EF-4792-AE39-343185F6FF65}" srcId="{FC7BCEF5-EDBD-47B4-B1EB-791C8B40E4BC}" destId="{45712B86-8864-42E7-A4DC-9C76C910FF6D}" srcOrd="1" destOrd="0" parTransId="{E310A984-0986-411A-960C-9F780A09EB35}" sibTransId="{3B6B12C5-0075-4B8F-8684-AFE8B8338C25}"/>
    <dgm:cxn modelId="{26016584-4C92-4F23-9C3F-10990175DE9A}" srcId="{3BC0A46E-940B-41F9-9049-C04B06BEF205}" destId="{FC7BCEF5-EDBD-47B4-B1EB-791C8B40E4BC}" srcOrd="0" destOrd="0" parTransId="{79B8EF2D-07C2-4CB6-B50F-DB08B975D916}" sibTransId="{99F64910-485A-443A-BE31-9DA447DA2D32}"/>
    <dgm:cxn modelId="{3DAB0A3A-B44B-415E-AF60-CEA2A8CD55E7}" type="presOf" srcId="{355D3F67-4AF7-48D2-8B78-16CE108170EA}" destId="{58C2AAED-8B60-41EC-9C11-7ED4AEC9A6C2}" srcOrd="0" destOrd="0" presId="urn:microsoft.com/office/officeart/2005/8/layout/lProcess1"/>
    <dgm:cxn modelId="{8C5A2550-E99B-407F-9984-FC58240E8647}" type="presOf" srcId="{A7D6BF00-3E58-47A7-8805-1072E1937CC9}" destId="{8CDEE21D-AE20-40B0-A6D0-793E97551D78}" srcOrd="0" destOrd="0" presId="urn:microsoft.com/office/officeart/2005/8/layout/lProcess1"/>
    <dgm:cxn modelId="{7059ABAE-4D80-4419-BF39-BBBDF0CC868D}" srcId="{FC7BCEF5-EDBD-47B4-B1EB-791C8B40E4BC}" destId="{977F0E44-9CA6-498C-8AF6-8DB8D0549835}" srcOrd="0" destOrd="0" parTransId="{A7D6BF00-3E58-47A7-8805-1072E1937CC9}" sibTransId="{355D3F67-4AF7-48D2-8B78-16CE108170EA}"/>
    <dgm:cxn modelId="{0BC5BF06-DE1E-45F6-9049-D9818DC6F1F7}" type="presOf" srcId="{FC7BCEF5-EDBD-47B4-B1EB-791C8B40E4BC}" destId="{EB5317B3-35DA-4C52-BE6E-9C62160946E8}" srcOrd="0" destOrd="0" presId="urn:microsoft.com/office/officeart/2005/8/layout/lProcess1"/>
    <dgm:cxn modelId="{CC3B54AB-1574-4CEB-8C99-15FDDE3A7B51}" type="presOf" srcId="{977F0E44-9CA6-498C-8AF6-8DB8D0549835}" destId="{54300B7E-7903-492F-9A4A-759C1D6A3BD0}" srcOrd="0" destOrd="0" presId="urn:microsoft.com/office/officeart/2005/8/layout/lProcess1"/>
    <dgm:cxn modelId="{4391F55B-8D4C-4D10-B64F-1C7CFC1446DB}" type="presOf" srcId="{CB5863B5-54ED-49BF-8617-A2CE64B4FC0D}" destId="{8F48A56E-BE72-4B53-9EF2-95F498DF7628}" srcOrd="0" destOrd="0" presId="urn:microsoft.com/office/officeart/2005/8/layout/lProcess1"/>
    <dgm:cxn modelId="{509ED04C-0594-4BD5-B8E6-D78D7C6B799B}" srcId="{FC7BCEF5-EDBD-47B4-B1EB-791C8B40E4BC}" destId="{30E17435-ABAA-4133-AA69-B1A955C607B4}" srcOrd="3" destOrd="0" parTransId="{6F7DB4DE-3706-4219-81B8-42AFC6105D3A}" sibTransId="{E316E036-4C71-4B3C-A0FD-77ED5DB5ACD9}"/>
    <dgm:cxn modelId="{DB4FD0D6-8B53-44F1-B5FE-6D05022D5683}" type="presOf" srcId="{D10BD875-AE25-4C83-9535-B12786DCB692}" destId="{8ED46F37-8726-443E-8E0B-ADA47C7DD141}" srcOrd="0" destOrd="0" presId="urn:microsoft.com/office/officeart/2005/8/layout/lProcess1"/>
    <dgm:cxn modelId="{6B758D98-8DC9-448F-963B-65C12A20200E}" srcId="{FC7BCEF5-EDBD-47B4-B1EB-791C8B40E4BC}" destId="{D10BD875-AE25-4C83-9535-B12786DCB692}" srcOrd="2" destOrd="0" parTransId="{027493A2-2CC5-4318-B159-9BCD54C901CF}" sibTransId="{CB5863B5-54ED-49BF-8617-A2CE64B4FC0D}"/>
    <dgm:cxn modelId="{E0017319-83D8-4AC1-8B73-FDD6287BC323}" type="presParOf" srcId="{E326831B-94BC-496E-8072-96861FB696CD}" destId="{69B76931-CB56-42E2-BB08-E4A614E7D1F4}" srcOrd="0" destOrd="0" presId="urn:microsoft.com/office/officeart/2005/8/layout/lProcess1"/>
    <dgm:cxn modelId="{FDF10125-EAE0-45F0-9CD0-7093D72FF0CE}" type="presParOf" srcId="{69B76931-CB56-42E2-BB08-E4A614E7D1F4}" destId="{EB5317B3-35DA-4C52-BE6E-9C62160946E8}" srcOrd="0" destOrd="0" presId="urn:microsoft.com/office/officeart/2005/8/layout/lProcess1"/>
    <dgm:cxn modelId="{799CF78A-29C5-4F30-BDEC-5EDE81CC81CA}" type="presParOf" srcId="{69B76931-CB56-42E2-BB08-E4A614E7D1F4}" destId="{8CDEE21D-AE20-40B0-A6D0-793E97551D78}" srcOrd="1" destOrd="0" presId="urn:microsoft.com/office/officeart/2005/8/layout/lProcess1"/>
    <dgm:cxn modelId="{E3E82956-A8BF-459A-88B5-68FAD0D3C4AC}" type="presParOf" srcId="{69B76931-CB56-42E2-BB08-E4A614E7D1F4}" destId="{54300B7E-7903-492F-9A4A-759C1D6A3BD0}" srcOrd="2" destOrd="0" presId="urn:microsoft.com/office/officeart/2005/8/layout/lProcess1"/>
    <dgm:cxn modelId="{84821805-F3AC-4973-BA01-46DB497A0E33}" type="presParOf" srcId="{69B76931-CB56-42E2-BB08-E4A614E7D1F4}" destId="{58C2AAED-8B60-41EC-9C11-7ED4AEC9A6C2}" srcOrd="3" destOrd="0" presId="urn:microsoft.com/office/officeart/2005/8/layout/lProcess1"/>
    <dgm:cxn modelId="{0AA32C39-2C30-4FC4-8744-469060E6323D}" type="presParOf" srcId="{69B76931-CB56-42E2-BB08-E4A614E7D1F4}" destId="{8AE1BAF1-DADF-47F8-B91F-8E2BB7397B09}" srcOrd="4" destOrd="0" presId="urn:microsoft.com/office/officeart/2005/8/layout/lProcess1"/>
    <dgm:cxn modelId="{A4997F6A-0B88-4B01-B341-C31D1E09F6BA}" type="presParOf" srcId="{69B76931-CB56-42E2-BB08-E4A614E7D1F4}" destId="{E5C6E101-5FCB-47B5-925E-744FEC404417}" srcOrd="5" destOrd="0" presId="urn:microsoft.com/office/officeart/2005/8/layout/lProcess1"/>
    <dgm:cxn modelId="{1A6BD5FF-18B4-4613-97B2-F5DEACD98564}" type="presParOf" srcId="{69B76931-CB56-42E2-BB08-E4A614E7D1F4}" destId="{8ED46F37-8726-443E-8E0B-ADA47C7DD141}" srcOrd="6" destOrd="0" presId="urn:microsoft.com/office/officeart/2005/8/layout/lProcess1"/>
    <dgm:cxn modelId="{08770CBC-862A-4DFD-94B1-81CD65688321}" type="presParOf" srcId="{69B76931-CB56-42E2-BB08-E4A614E7D1F4}" destId="{8F48A56E-BE72-4B53-9EF2-95F498DF7628}" srcOrd="7" destOrd="0" presId="urn:microsoft.com/office/officeart/2005/8/layout/lProcess1"/>
    <dgm:cxn modelId="{02B393CD-9520-46DF-A894-426603BACAF6}" type="presParOf" srcId="{69B76931-CB56-42E2-BB08-E4A614E7D1F4}" destId="{8DA3845F-4D1B-4418-BEF6-6A65D78726EA}" srcOrd="8"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BC0A46E-940B-41F9-9049-C04B06BEF205}" type="doc">
      <dgm:prSet loTypeId="urn:microsoft.com/office/officeart/2005/8/layout/lProcess1" loCatId="process" qsTypeId="urn:microsoft.com/office/officeart/2005/8/quickstyle/simple1" qsCatId="simple" csTypeId="urn:microsoft.com/office/officeart/2005/8/colors/accent6_1" csCatId="accent6" phldr="1"/>
      <dgm:spPr/>
      <dgm:t>
        <a:bodyPr/>
        <a:lstStyle/>
        <a:p>
          <a:endParaRPr kumimoji="1" lang="ja-JP" altLang="en-US"/>
        </a:p>
      </dgm:t>
    </dgm:pt>
    <dgm:pt modelId="{FC7BCEF5-EDBD-47B4-B1EB-791C8B40E4BC}">
      <dgm:prSet phldrT="[テキスト]"/>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導入前</a:t>
          </a:r>
        </a:p>
      </dgm:t>
    </dgm:pt>
    <dgm:pt modelId="{79B8EF2D-07C2-4CB6-B50F-DB08B975D916}" type="parTrans" cxnId="{26016584-4C92-4F23-9C3F-10990175DE9A}">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99F64910-485A-443A-BE31-9DA447DA2D32}" type="sibTrans" cxnId="{26016584-4C92-4F23-9C3F-10990175DE9A}">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45712B86-8864-42E7-A4DC-9C76C910FF6D}">
      <dgm:prSet phldrT="[テキスト]" custT="1"/>
      <dgm:spPr/>
      <dgm:t>
        <a:bodyPr/>
        <a:lstStyle/>
        <a:p>
          <a:r>
            <a:rPr kumimoji="1" lang="ja-JP" altLang="en-US" sz="2800" b="1" dirty="0">
              <a:latin typeface="メイリオ" panose="020B0604030504040204" pitchFamily="50" charset="-128"/>
              <a:ea typeface="メイリオ" panose="020B0604030504040204" pitchFamily="50" charset="-128"/>
            </a:rPr>
            <a:t>維持</a:t>
          </a:r>
        </a:p>
      </dgm:t>
    </dgm:pt>
    <dgm:pt modelId="{E310A984-0986-411A-960C-9F780A09EB35}" type="parTrans" cxnId="{D2ABAF9D-E4EF-4792-AE39-343185F6FF65}">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B6B12C5-0075-4B8F-8684-AFE8B8338C25}" type="sibTrans" cxnId="{D2ABAF9D-E4EF-4792-AE39-343185F6FF65}">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D10BD875-AE25-4C83-9535-B12786DCB692}">
      <dgm:prSet phldrT="[テキスト]"/>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離脱前</a:t>
          </a:r>
        </a:p>
      </dgm:t>
    </dgm:pt>
    <dgm:pt modelId="{027493A2-2CC5-4318-B159-9BCD54C901CF}" type="parTrans" cxnId="{6B758D98-8DC9-448F-963B-65C12A20200E}">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CB5863B5-54ED-49BF-8617-A2CE64B4FC0D}" type="sibTrans" cxnId="{6B758D98-8DC9-448F-963B-65C12A20200E}">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977F0E44-9CA6-498C-8AF6-8DB8D0549835}">
      <dgm:prSet/>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導入時</a:t>
          </a:r>
        </a:p>
      </dgm:t>
    </dgm:pt>
    <dgm:pt modelId="{A7D6BF00-3E58-47A7-8805-1072E1937CC9}" type="parTrans" cxnId="{7059ABAE-4D80-4419-BF39-BBBDF0CC868D}">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55D3F67-4AF7-48D2-8B78-16CE108170EA}" type="sibTrans" cxnId="{7059ABAE-4D80-4419-BF39-BBBDF0CC868D}">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0E17435-ABAA-4133-AA69-B1A955C607B4}">
      <dgm:prSet/>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離脱後</a:t>
          </a:r>
        </a:p>
      </dgm:t>
    </dgm:pt>
    <dgm:pt modelId="{6F7DB4DE-3706-4219-81B8-42AFC6105D3A}" type="parTrans" cxnId="{509ED04C-0594-4BD5-B8E6-D78D7C6B799B}">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E316E036-4C71-4B3C-A0FD-77ED5DB5ACD9}" type="sibTrans" cxnId="{509ED04C-0594-4BD5-B8E6-D78D7C6B799B}">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E326831B-94BC-496E-8072-96861FB696CD}" type="pres">
      <dgm:prSet presAssocID="{3BC0A46E-940B-41F9-9049-C04B06BEF205}" presName="Name0" presStyleCnt="0">
        <dgm:presLayoutVars>
          <dgm:dir/>
          <dgm:animLvl val="lvl"/>
          <dgm:resizeHandles val="exact"/>
        </dgm:presLayoutVars>
      </dgm:prSet>
      <dgm:spPr/>
      <dgm:t>
        <a:bodyPr/>
        <a:lstStyle/>
        <a:p>
          <a:endParaRPr kumimoji="1" lang="ja-JP" altLang="en-US"/>
        </a:p>
      </dgm:t>
    </dgm:pt>
    <dgm:pt modelId="{69B76931-CB56-42E2-BB08-E4A614E7D1F4}" type="pres">
      <dgm:prSet presAssocID="{FC7BCEF5-EDBD-47B4-B1EB-791C8B40E4BC}" presName="vertFlow" presStyleCnt="0"/>
      <dgm:spPr/>
    </dgm:pt>
    <dgm:pt modelId="{EB5317B3-35DA-4C52-BE6E-9C62160946E8}" type="pres">
      <dgm:prSet presAssocID="{FC7BCEF5-EDBD-47B4-B1EB-791C8B40E4BC}" presName="header" presStyleLbl="node1" presStyleIdx="0" presStyleCnt="1"/>
      <dgm:spPr/>
      <dgm:t>
        <a:bodyPr/>
        <a:lstStyle/>
        <a:p>
          <a:endParaRPr kumimoji="1" lang="ja-JP" altLang="en-US"/>
        </a:p>
      </dgm:t>
    </dgm:pt>
    <dgm:pt modelId="{8CDEE21D-AE20-40B0-A6D0-793E97551D78}" type="pres">
      <dgm:prSet presAssocID="{A7D6BF00-3E58-47A7-8805-1072E1937CC9}" presName="parTrans" presStyleLbl="sibTrans2D1" presStyleIdx="0" presStyleCnt="4"/>
      <dgm:spPr/>
      <dgm:t>
        <a:bodyPr/>
        <a:lstStyle/>
        <a:p>
          <a:endParaRPr kumimoji="1" lang="ja-JP" altLang="en-US"/>
        </a:p>
      </dgm:t>
    </dgm:pt>
    <dgm:pt modelId="{54300B7E-7903-492F-9A4A-759C1D6A3BD0}" type="pres">
      <dgm:prSet presAssocID="{977F0E44-9CA6-498C-8AF6-8DB8D0549835}" presName="child" presStyleLbl="alignAccFollowNode1" presStyleIdx="0" presStyleCnt="4">
        <dgm:presLayoutVars>
          <dgm:chMax val="0"/>
          <dgm:bulletEnabled val="1"/>
        </dgm:presLayoutVars>
      </dgm:prSet>
      <dgm:spPr/>
      <dgm:t>
        <a:bodyPr/>
        <a:lstStyle/>
        <a:p>
          <a:endParaRPr kumimoji="1" lang="ja-JP" altLang="en-US"/>
        </a:p>
      </dgm:t>
    </dgm:pt>
    <dgm:pt modelId="{58C2AAED-8B60-41EC-9C11-7ED4AEC9A6C2}" type="pres">
      <dgm:prSet presAssocID="{355D3F67-4AF7-48D2-8B78-16CE108170EA}" presName="sibTrans" presStyleLbl="sibTrans2D1" presStyleIdx="1" presStyleCnt="4"/>
      <dgm:spPr/>
      <dgm:t>
        <a:bodyPr/>
        <a:lstStyle/>
        <a:p>
          <a:endParaRPr kumimoji="1" lang="ja-JP" altLang="en-US"/>
        </a:p>
      </dgm:t>
    </dgm:pt>
    <dgm:pt modelId="{8AE1BAF1-DADF-47F8-B91F-8E2BB7397B09}" type="pres">
      <dgm:prSet presAssocID="{45712B86-8864-42E7-A4DC-9C76C910FF6D}" presName="child" presStyleLbl="alignAccFollowNode1" presStyleIdx="1" presStyleCnt="4">
        <dgm:presLayoutVars>
          <dgm:chMax val="0"/>
          <dgm:bulletEnabled val="1"/>
        </dgm:presLayoutVars>
      </dgm:prSet>
      <dgm:spPr/>
      <dgm:t>
        <a:bodyPr/>
        <a:lstStyle/>
        <a:p>
          <a:endParaRPr kumimoji="1" lang="ja-JP" altLang="en-US"/>
        </a:p>
      </dgm:t>
    </dgm:pt>
    <dgm:pt modelId="{E5C6E101-5FCB-47B5-925E-744FEC404417}" type="pres">
      <dgm:prSet presAssocID="{3B6B12C5-0075-4B8F-8684-AFE8B8338C25}" presName="sibTrans" presStyleLbl="sibTrans2D1" presStyleIdx="2" presStyleCnt="4"/>
      <dgm:spPr/>
      <dgm:t>
        <a:bodyPr/>
        <a:lstStyle/>
        <a:p>
          <a:endParaRPr kumimoji="1" lang="ja-JP" altLang="en-US"/>
        </a:p>
      </dgm:t>
    </dgm:pt>
    <dgm:pt modelId="{8ED46F37-8726-443E-8E0B-ADA47C7DD141}" type="pres">
      <dgm:prSet presAssocID="{D10BD875-AE25-4C83-9535-B12786DCB692}" presName="child" presStyleLbl="alignAccFollowNode1" presStyleIdx="2" presStyleCnt="4">
        <dgm:presLayoutVars>
          <dgm:chMax val="0"/>
          <dgm:bulletEnabled val="1"/>
        </dgm:presLayoutVars>
      </dgm:prSet>
      <dgm:spPr/>
      <dgm:t>
        <a:bodyPr/>
        <a:lstStyle/>
        <a:p>
          <a:endParaRPr kumimoji="1" lang="ja-JP" altLang="en-US"/>
        </a:p>
      </dgm:t>
    </dgm:pt>
    <dgm:pt modelId="{8F48A56E-BE72-4B53-9EF2-95F498DF7628}" type="pres">
      <dgm:prSet presAssocID="{CB5863B5-54ED-49BF-8617-A2CE64B4FC0D}" presName="sibTrans" presStyleLbl="sibTrans2D1" presStyleIdx="3" presStyleCnt="4"/>
      <dgm:spPr/>
      <dgm:t>
        <a:bodyPr/>
        <a:lstStyle/>
        <a:p>
          <a:endParaRPr kumimoji="1" lang="ja-JP" altLang="en-US"/>
        </a:p>
      </dgm:t>
    </dgm:pt>
    <dgm:pt modelId="{8DA3845F-4D1B-4418-BEF6-6A65D78726EA}" type="pres">
      <dgm:prSet presAssocID="{30E17435-ABAA-4133-AA69-B1A955C607B4}" presName="child" presStyleLbl="alignAccFollowNode1" presStyleIdx="3" presStyleCnt="4">
        <dgm:presLayoutVars>
          <dgm:chMax val="0"/>
          <dgm:bulletEnabled val="1"/>
        </dgm:presLayoutVars>
      </dgm:prSet>
      <dgm:spPr/>
      <dgm:t>
        <a:bodyPr/>
        <a:lstStyle/>
        <a:p>
          <a:endParaRPr kumimoji="1" lang="ja-JP" altLang="en-US"/>
        </a:p>
      </dgm:t>
    </dgm:pt>
  </dgm:ptLst>
  <dgm:cxnLst>
    <dgm:cxn modelId="{8EC307F2-4684-4AFB-B6ED-EB5A48E74155}" type="presOf" srcId="{45712B86-8864-42E7-A4DC-9C76C910FF6D}" destId="{8AE1BAF1-DADF-47F8-B91F-8E2BB7397B09}" srcOrd="0" destOrd="0" presId="urn:microsoft.com/office/officeart/2005/8/layout/lProcess1"/>
    <dgm:cxn modelId="{2DA3C412-8AA7-4338-B23D-7C60104392BE}" type="presOf" srcId="{3BC0A46E-940B-41F9-9049-C04B06BEF205}" destId="{E326831B-94BC-496E-8072-96861FB696CD}" srcOrd="0" destOrd="0" presId="urn:microsoft.com/office/officeart/2005/8/layout/lProcess1"/>
    <dgm:cxn modelId="{8EC349FF-FA85-46BF-9FBE-EFDBF1A19BDE}" type="presOf" srcId="{3B6B12C5-0075-4B8F-8684-AFE8B8338C25}" destId="{E5C6E101-5FCB-47B5-925E-744FEC404417}" srcOrd="0" destOrd="0" presId="urn:microsoft.com/office/officeart/2005/8/layout/lProcess1"/>
    <dgm:cxn modelId="{0EEAE4A0-D018-4A43-8927-FBDAA0CEBD6E}" type="presOf" srcId="{30E17435-ABAA-4133-AA69-B1A955C607B4}" destId="{8DA3845F-4D1B-4418-BEF6-6A65D78726EA}" srcOrd="0" destOrd="0" presId="urn:microsoft.com/office/officeart/2005/8/layout/lProcess1"/>
    <dgm:cxn modelId="{D2ABAF9D-E4EF-4792-AE39-343185F6FF65}" srcId="{FC7BCEF5-EDBD-47B4-B1EB-791C8B40E4BC}" destId="{45712B86-8864-42E7-A4DC-9C76C910FF6D}" srcOrd="1" destOrd="0" parTransId="{E310A984-0986-411A-960C-9F780A09EB35}" sibTransId="{3B6B12C5-0075-4B8F-8684-AFE8B8338C25}"/>
    <dgm:cxn modelId="{26016584-4C92-4F23-9C3F-10990175DE9A}" srcId="{3BC0A46E-940B-41F9-9049-C04B06BEF205}" destId="{FC7BCEF5-EDBD-47B4-B1EB-791C8B40E4BC}" srcOrd="0" destOrd="0" parTransId="{79B8EF2D-07C2-4CB6-B50F-DB08B975D916}" sibTransId="{99F64910-485A-443A-BE31-9DA447DA2D32}"/>
    <dgm:cxn modelId="{3DAB0A3A-B44B-415E-AF60-CEA2A8CD55E7}" type="presOf" srcId="{355D3F67-4AF7-48D2-8B78-16CE108170EA}" destId="{58C2AAED-8B60-41EC-9C11-7ED4AEC9A6C2}" srcOrd="0" destOrd="0" presId="urn:microsoft.com/office/officeart/2005/8/layout/lProcess1"/>
    <dgm:cxn modelId="{8C5A2550-E99B-407F-9984-FC58240E8647}" type="presOf" srcId="{A7D6BF00-3E58-47A7-8805-1072E1937CC9}" destId="{8CDEE21D-AE20-40B0-A6D0-793E97551D78}" srcOrd="0" destOrd="0" presId="urn:microsoft.com/office/officeart/2005/8/layout/lProcess1"/>
    <dgm:cxn modelId="{7059ABAE-4D80-4419-BF39-BBBDF0CC868D}" srcId="{FC7BCEF5-EDBD-47B4-B1EB-791C8B40E4BC}" destId="{977F0E44-9CA6-498C-8AF6-8DB8D0549835}" srcOrd="0" destOrd="0" parTransId="{A7D6BF00-3E58-47A7-8805-1072E1937CC9}" sibTransId="{355D3F67-4AF7-48D2-8B78-16CE108170EA}"/>
    <dgm:cxn modelId="{0BC5BF06-DE1E-45F6-9049-D9818DC6F1F7}" type="presOf" srcId="{FC7BCEF5-EDBD-47B4-B1EB-791C8B40E4BC}" destId="{EB5317B3-35DA-4C52-BE6E-9C62160946E8}" srcOrd="0" destOrd="0" presId="urn:microsoft.com/office/officeart/2005/8/layout/lProcess1"/>
    <dgm:cxn modelId="{CC3B54AB-1574-4CEB-8C99-15FDDE3A7B51}" type="presOf" srcId="{977F0E44-9CA6-498C-8AF6-8DB8D0549835}" destId="{54300B7E-7903-492F-9A4A-759C1D6A3BD0}" srcOrd="0" destOrd="0" presId="urn:microsoft.com/office/officeart/2005/8/layout/lProcess1"/>
    <dgm:cxn modelId="{4391F55B-8D4C-4D10-B64F-1C7CFC1446DB}" type="presOf" srcId="{CB5863B5-54ED-49BF-8617-A2CE64B4FC0D}" destId="{8F48A56E-BE72-4B53-9EF2-95F498DF7628}" srcOrd="0" destOrd="0" presId="urn:microsoft.com/office/officeart/2005/8/layout/lProcess1"/>
    <dgm:cxn modelId="{509ED04C-0594-4BD5-B8E6-D78D7C6B799B}" srcId="{FC7BCEF5-EDBD-47B4-B1EB-791C8B40E4BC}" destId="{30E17435-ABAA-4133-AA69-B1A955C607B4}" srcOrd="3" destOrd="0" parTransId="{6F7DB4DE-3706-4219-81B8-42AFC6105D3A}" sibTransId="{E316E036-4C71-4B3C-A0FD-77ED5DB5ACD9}"/>
    <dgm:cxn modelId="{DB4FD0D6-8B53-44F1-B5FE-6D05022D5683}" type="presOf" srcId="{D10BD875-AE25-4C83-9535-B12786DCB692}" destId="{8ED46F37-8726-443E-8E0B-ADA47C7DD141}" srcOrd="0" destOrd="0" presId="urn:microsoft.com/office/officeart/2005/8/layout/lProcess1"/>
    <dgm:cxn modelId="{6B758D98-8DC9-448F-963B-65C12A20200E}" srcId="{FC7BCEF5-EDBD-47B4-B1EB-791C8B40E4BC}" destId="{D10BD875-AE25-4C83-9535-B12786DCB692}" srcOrd="2" destOrd="0" parTransId="{027493A2-2CC5-4318-B159-9BCD54C901CF}" sibTransId="{CB5863B5-54ED-49BF-8617-A2CE64B4FC0D}"/>
    <dgm:cxn modelId="{E0017319-83D8-4AC1-8B73-FDD6287BC323}" type="presParOf" srcId="{E326831B-94BC-496E-8072-96861FB696CD}" destId="{69B76931-CB56-42E2-BB08-E4A614E7D1F4}" srcOrd="0" destOrd="0" presId="urn:microsoft.com/office/officeart/2005/8/layout/lProcess1"/>
    <dgm:cxn modelId="{FDF10125-EAE0-45F0-9CD0-7093D72FF0CE}" type="presParOf" srcId="{69B76931-CB56-42E2-BB08-E4A614E7D1F4}" destId="{EB5317B3-35DA-4C52-BE6E-9C62160946E8}" srcOrd="0" destOrd="0" presId="urn:microsoft.com/office/officeart/2005/8/layout/lProcess1"/>
    <dgm:cxn modelId="{799CF78A-29C5-4F30-BDEC-5EDE81CC81CA}" type="presParOf" srcId="{69B76931-CB56-42E2-BB08-E4A614E7D1F4}" destId="{8CDEE21D-AE20-40B0-A6D0-793E97551D78}" srcOrd="1" destOrd="0" presId="urn:microsoft.com/office/officeart/2005/8/layout/lProcess1"/>
    <dgm:cxn modelId="{E3E82956-A8BF-459A-88B5-68FAD0D3C4AC}" type="presParOf" srcId="{69B76931-CB56-42E2-BB08-E4A614E7D1F4}" destId="{54300B7E-7903-492F-9A4A-759C1D6A3BD0}" srcOrd="2" destOrd="0" presId="urn:microsoft.com/office/officeart/2005/8/layout/lProcess1"/>
    <dgm:cxn modelId="{84821805-F3AC-4973-BA01-46DB497A0E33}" type="presParOf" srcId="{69B76931-CB56-42E2-BB08-E4A614E7D1F4}" destId="{58C2AAED-8B60-41EC-9C11-7ED4AEC9A6C2}" srcOrd="3" destOrd="0" presId="urn:microsoft.com/office/officeart/2005/8/layout/lProcess1"/>
    <dgm:cxn modelId="{0AA32C39-2C30-4FC4-8744-469060E6323D}" type="presParOf" srcId="{69B76931-CB56-42E2-BB08-E4A614E7D1F4}" destId="{8AE1BAF1-DADF-47F8-B91F-8E2BB7397B09}" srcOrd="4" destOrd="0" presId="urn:microsoft.com/office/officeart/2005/8/layout/lProcess1"/>
    <dgm:cxn modelId="{A4997F6A-0B88-4B01-B341-C31D1E09F6BA}" type="presParOf" srcId="{69B76931-CB56-42E2-BB08-E4A614E7D1F4}" destId="{E5C6E101-5FCB-47B5-925E-744FEC404417}" srcOrd="5" destOrd="0" presId="urn:microsoft.com/office/officeart/2005/8/layout/lProcess1"/>
    <dgm:cxn modelId="{1A6BD5FF-18B4-4613-97B2-F5DEACD98564}" type="presParOf" srcId="{69B76931-CB56-42E2-BB08-E4A614E7D1F4}" destId="{8ED46F37-8726-443E-8E0B-ADA47C7DD141}" srcOrd="6" destOrd="0" presId="urn:microsoft.com/office/officeart/2005/8/layout/lProcess1"/>
    <dgm:cxn modelId="{08770CBC-862A-4DFD-94B1-81CD65688321}" type="presParOf" srcId="{69B76931-CB56-42E2-BB08-E4A614E7D1F4}" destId="{8F48A56E-BE72-4B53-9EF2-95F498DF7628}" srcOrd="7" destOrd="0" presId="urn:microsoft.com/office/officeart/2005/8/layout/lProcess1"/>
    <dgm:cxn modelId="{02B393CD-9520-46DF-A894-426603BACAF6}" type="presParOf" srcId="{69B76931-CB56-42E2-BB08-E4A614E7D1F4}" destId="{8DA3845F-4D1B-4418-BEF6-6A65D78726EA}" srcOrd="8"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BC0A46E-940B-41F9-9049-C04B06BEF205}" type="doc">
      <dgm:prSet loTypeId="urn:microsoft.com/office/officeart/2005/8/layout/lProcess1" loCatId="process" qsTypeId="urn:microsoft.com/office/officeart/2005/8/quickstyle/simple1" qsCatId="simple" csTypeId="urn:microsoft.com/office/officeart/2005/8/colors/accent6_1" csCatId="accent6" phldr="1"/>
      <dgm:spPr/>
      <dgm:t>
        <a:bodyPr/>
        <a:lstStyle/>
        <a:p>
          <a:endParaRPr kumimoji="1" lang="ja-JP" altLang="en-US"/>
        </a:p>
      </dgm:t>
    </dgm:pt>
    <dgm:pt modelId="{FC7BCEF5-EDBD-47B4-B1EB-791C8B40E4BC}">
      <dgm:prSet phldrT="[テキスト]"/>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導入前</a:t>
          </a:r>
        </a:p>
      </dgm:t>
    </dgm:pt>
    <dgm:pt modelId="{79B8EF2D-07C2-4CB6-B50F-DB08B975D916}" type="parTrans" cxnId="{26016584-4C92-4F23-9C3F-10990175DE9A}">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99F64910-485A-443A-BE31-9DA447DA2D32}" type="sibTrans" cxnId="{26016584-4C92-4F23-9C3F-10990175DE9A}">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45712B86-8864-42E7-A4DC-9C76C910FF6D}">
      <dgm:prSet phldrT="[テキスト]" custT="1"/>
      <dgm:spPr/>
      <dgm:t>
        <a:bodyPr/>
        <a:lstStyle/>
        <a:p>
          <a:r>
            <a:rPr kumimoji="1" lang="ja-JP" altLang="en-US" sz="2800" b="1" dirty="0">
              <a:latin typeface="メイリオ" panose="020B0604030504040204" pitchFamily="50" charset="-128"/>
              <a:ea typeface="メイリオ" panose="020B0604030504040204" pitchFamily="50" charset="-128"/>
            </a:rPr>
            <a:t>維持</a:t>
          </a:r>
        </a:p>
      </dgm:t>
    </dgm:pt>
    <dgm:pt modelId="{E310A984-0986-411A-960C-9F780A09EB35}" type="parTrans" cxnId="{D2ABAF9D-E4EF-4792-AE39-343185F6FF65}">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B6B12C5-0075-4B8F-8684-AFE8B8338C25}" type="sibTrans" cxnId="{D2ABAF9D-E4EF-4792-AE39-343185F6FF65}">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D10BD875-AE25-4C83-9535-B12786DCB692}">
      <dgm:prSet phldrT="[テキスト]"/>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離脱前</a:t>
          </a:r>
        </a:p>
      </dgm:t>
    </dgm:pt>
    <dgm:pt modelId="{027493A2-2CC5-4318-B159-9BCD54C901CF}" type="parTrans" cxnId="{6B758D98-8DC9-448F-963B-65C12A20200E}">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CB5863B5-54ED-49BF-8617-A2CE64B4FC0D}" type="sibTrans" cxnId="{6B758D98-8DC9-448F-963B-65C12A20200E}">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977F0E44-9CA6-498C-8AF6-8DB8D0549835}">
      <dgm:prSet/>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導入時</a:t>
          </a:r>
        </a:p>
      </dgm:t>
    </dgm:pt>
    <dgm:pt modelId="{A7D6BF00-3E58-47A7-8805-1072E1937CC9}" type="parTrans" cxnId="{7059ABAE-4D80-4419-BF39-BBBDF0CC868D}">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55D3F67-4AF7-48D2-8B78-16CE108170EA}" type="sibTrans" cxnId="{7059ABAE-4D80-4419-BF39-BBBDF0CC868D}">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0E17435-ABAA-4133-AA69-B1A955C607B4}">
      <dgm:prSet/>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離脱後</a:t>
          </a:r>
        </a:p>
      </dgm:t>
    </dgm:pt>
    <dgm:pt modelId="{6F7DB4DE-3706-4219-81B8-42AFC6105D3A}" type="parTrans" cxnId="{509ED04C-0594-4BD5-B8E6-D78D7C6B799B}">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E316E036-4C71-4B3C-A0FD-77ED5DB5ACD9}" type="sibTrans" cxnId="{509ED04C-0594-4BD5-B8E6-D78D7C6B799B}">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E326831B-94BC-496E-8072-96861FB696CD}" type="pres">
      <dgm:prSet presAssocID="{3BC0A46E-940B-41F9-9049-C04B06BEF205}" presName="Name0" presStyleCnt="0">
        <dgm:presLayoutVars>
          <dgm:dir/>
          <dgm:animLvl val="lvl"/>
          <dgm:resizeHandles val="exact"/>
        </dgm:presLayoutVars>
      </dgm:prSet>
      <dgm:spPr/>
      <dgm:t>
        <a:bodyPr/>
        <a:lstStyle/>
        <a:p>
          <a:endParaRPr kumimoji="1" lang="ja-JP" altLang="en-US"/>
        </a:p>
      </dgm:t>
    </dgm:pt>
    <dgm:pt modelId="{69B76931-CB56-42E2-BB08-E4A614E7D1F4}" type="pres">
      <dgm:prSet presAssocID="{FC7BCEF5-EDBD-47B4-B1EB-791C8B40E4BC}" presName="vertFlow" presStyleCnt="0"/>
      <dgm:spPr/>
    </dgm:pt>
    <dgm:pt modelId="{EB5317B3-35DA-4C52-BE6E-9C62160946E8}" type="pres">
      <dgm:prSet presAssocID="{FC7BCEF5-EDBD-47B4-B1EB-791C8B40E4BC}" presName="header" presStyleLbl="node1" presStyleIdx="0" presStyleCnt="1"/>
      <dgm:spPr/>
      <dgm:t>
        <a:bodyPr/>
        <a:lstStyle/>
        <a:p>
          <a:endParaRPr kumimoji="1" lang="ja-JP" altLang="en-US"/>
        </a:p>
      </dgm:t>
    </dgm:pt>
    <dgm:pt modelId="{8CDEE21D-AE20-40B0-A6D0-793E97551D78}" type="pres">
      <dgm:prSet presAssocID="{A7D6BF00-3E58-47A7-8805-1072E1937CC9}" presName="parTrans" presStyleLbl="sibTrans2D1" presStyleIdx="0" presStyleCnt="4"/>
      <dgm:spPr/>
      <dgm:t>
        <a:bodyPr/>
        <a:lstStyle/>
        <a:p>
          <a:endParaRPr kumimoji="1" lang="ja-JP" altLang="en-US"/>
        </a:p>
      </dgm:t>
    </dgm:pt>
    <dgm:pt modelId="{54300B7E-7903-492F-9A4A-759C1D6A3BD0}" type="pres">
      <dgm:prSet presAssocID="{977F0E44-9CA6-498C-8AF6-8DB8D0549835}" presName="child" presStyleLbl="alignAccFollowNode1" presStyleIdx="0" presStyleCnt="4">
        <dgm:presLayoutVars>
          <dgm:chMax val="0"/>
          <dgm:bulletEnabled val="1"/>
        </dgm:presLayoutVars>
      </dgm:prSet>
      <dgm:spPr/>
      <dgm:t>
        <a:bodyPr/>
        <a:lstStyle/>
        <a:p>
          <a:endParaRPr kumimoji="1" lang="ja-JP" altLang="en-US"/>
        </a:p>
      </dgm:t>
    </dgm:pt>
    <dgm:pt modelId="{58C2AAED-8B60-41EC-9C11-7ED4AEC9A6C2}" type="pres">
      <dgm:prSet presAssocID="{355D3F67-4AF7-48D2-8B78-16CE108170EA}" presName="sibTrans" presStyleLbl="sibTrans2D1" presStyleIdx="1" presStyleCnt="4"/>
      <dgm:spPr/>
      <dgm:t>
        <a:bodyPr/>
        <a:lstStyle/>
        <a:p>
          <a:endParaRPr kumimoji="1" lang="ja-JP" altLang="en-US"/>
        </a:p>
      </dgm:t>
    </dgm:pt>
    <dgm:pt modelId="{8AE1BAF1-DADF-47F8-B91F-8E2BB7397B09}" type="pres">
      <dgm:prSet presAssocID="{45712B86-8864-42E7-A4DC-9C76C910FF6D}" presName="child" presStyleLbl="alignAccFollowNode1" presStyleIdx="1" presStyleCnt="4">
        <dgm:presLayoutVars>
          <dgm:chMax val="0"/>
          <dgm:bulletEnabled val="1"/>
        </dgm:presLayoutVars>
      </dgm:prSet>
      <dgm:spPr/>
      <dgm:t>
        <a:bodyPr/>
        <a:lstStyle/>
        <a:p>
          <a:endParaRPr kumimoji="1" lang="ja-JP" altLang="en-US"/>
        </a:p>
      </dgm:t>
    </dgm:pt>
    <dgm:pt modelId="{E5C6E101-5FCB-47B5-925E-744FEC404417}" type="pres">
      <dgm:prSet presAssocID="{3B6B12C5-0075-4B8F-8684-AFE8B8338C25}" presName="sibTrans" presStyleLbl="sibTrans2D1" presStyleIdx="2" presStyleCnt="4"/>
      <dgm:spPr/>
      <dgm:t>
        <a:bodyPr/>
        <a:lstStyle/>
        <a:p>
          <a:endParaRPr kumimoji="1" lang="ja-JP" altLang="en-US"/>
        </a:p>
      </dgm:t>
    </dgm:pt>
    <dgm:pt modelId="{8ED46F37-8726-443E-8E0B-ADA47C7DD141}" type="pres">
      <dgm:prSet presAssocID="{D10BD875-AE25-4C83-9535-B12786DCB692}" presName="child" presStyleLbl="alignAccFollowNode1" presStyleIdx="2" presStyleCnt="4">
        <dgm:presLayoutVars>
          <dgm:chMax val="0"/>
          <dgm:bulletEnabled val="1"/>
        </dgm:presLayoutVars>
      </dgm:prSet>
      <dgm:spPr/>
      <dgm:t>
        <a:bodyPr/>
        <a:lstStyle/>
        <a:p>
          <a:endParaRPr kumimoji="1" lang="ja-JP" altLang="en-US"/>
        </a:p>
      </dgm:t>
    </dgm:pt>
    <dgm:pt modelId="{8F48A56E-BE72-4B53-9EF2-95F498DF7628}" type="pres">
      <dgm:prSet presAssocID="{CB5863B5-54ED-49BF-8617-A2CE64B4FC0D}" presName="sibTrans" presStyleLbl="sibTrans2D1" presStyleIdx="3" presStyleCnt="4"/>
      <dgm:spPr/>
      <dgm:t>
        <a:bodyPr/>
        <a:lstStyle/>
        <a:p>
          <a:endParaRPr kumimoji="1" lang="ja-JP" altLang="en-US"/>
        </a:p>
      </dgm:t>
    </dgm:pt>
    <dgm:pt modelId="{8DA3845F-4D1B-4418-BEF6-6A65D78726EA}" type="pres">
      <dgm:prSet presAssocID="{30E17435-ABAA-4133-AA69-B1A955C607B4}" presName="child" presStyleLbl="alignAccFollowNode1" presStyleIdx="3" presStyleCnt="4">
        <dgm:presLayoutVars>
          <dgm:chMax val="0"/>
          <dgm:bulletEnabled val="1"/>
        </dgm:presLayoutVars>
      </dgm:prSet>
      <dgm:spPr/>
      <dgm:t>
        <a:bodyPr/>
        <a:lstStyle/>
        <a:p>
          <a:endParaRPr kumimoji="1" lang="ja-JP" altLang="en-US"/>
        </a:p>
      </dgm:t>
    </dgm:pt>
  </dgm:ptLst>
  <dgm:cxnLst>
    <dgm:cxn modelId="{8EC307F2-4684-4AFB-B6ED-EB5A48E74155}" type="presOf" srcId="{45712B86-8864-42E7-A4DC-9C76C910FF6D}" destId="{8AE1BAF1-DADF-47F8-B91F-8E2BB7397B09}" srcOrd="0" destOrd="0" presId="urn:microsoft.com/office/officeart/2005/8/layout/lProcess1"/>
    <dgm:cxn modelId="{2DA3C412-8AA7-4338-B23D-7C60104392BE}" type="presOf" srcId="{3BC0A46E-940B-41F9-9049-C04B06BEF205}" destId="{E326831B-94BC-496E-8072-96861FB696CD}" srcOrd="0" destOrd="0" presId="urn:microsoft.com/office/officeart/2005/8/layout/lProcess1"/>
    <dgm:cxn modelId="{8EC349FF-FA85-46BF-9FBE-EFDBF1A19BDE}" type="presOf" srcId="{3B6B12C5-0075-4B8F-8684-AFE8B8338C25}" destId="{E5C6E101-5FCB-47B5-925E-744FEC404417}" srcOrd="0" destOrd="0" presId="urn:microsoft.com/office/officeart/2005/8/layout/lProcess1"/>
    <dgm:cxn modelId="{0EEAE4A0-D018-4A43-8927-FBDAA0CEBD6E}" type="presOf" srcId="{30E17435-ABAA-4133-AA69-B1A955C607B4}" destId="{8DA3845F-4D1B-4418-BEF6-6A65D78726EA}" srcOrd="0" destOrd="0" presId="urn:microsoft.com/office/officeart/2005/8/layout/lProcess1"/>
    <dgm:cxn modelId="{D2ABAF9D-E4EF-4792-AE39-343185F6FF65}" srcId="{FC7BCEF5-EDBD-47B4-B1EB-791C8B40E4BC}" destId="{45712B86-8864-42E7-A4DC-9C76C910FF6D}" srcOrd="1" destOrd="0" parTransId="{E310A984-0986-411A-960C-9F780A09EB35}" sibTransId="{3B6B12C5-0075-4B8F-8684-AFE8B8338C25}"/>
    <dgm:cxn modelId="{26016584-4C92-4F23-9C3F-10990175DE9A}" srcId="{3BC0A46E-940B-41F9-9049-C04B06BEF205}" destId="{FC7BCEF5-EDBD-47B4-B1EB-791C8B40E4BC}" srcOrd="0" destOrd="0" parTransId="{79B8EF2D-07C2-4CB6-B50F-DB08B975D916}" sibTransId="{99F64910-485A-443A-BE31-9DA447DA2D32}"/>
    <dgm:cxn modelId="{3DAB0A3A-B44B-415E-AF60-CEA2A8CD55E7}" type="presOf" srcId="{355D3F67-4AF7-48D2-8B78-16CE108170EA}" destId="{58C2AAED-8B60-41EC-9C11-7ED4AEC9A6C2}" srcOrd="0" destOrd="0" presId="urn:microsoft.com/office/officeart/2005/8/layout/lProcess1"/>
    <dgm:cxn modelId="{8C5A2550-E99B-407F-9984-FC58240E8647}" type="presOf" srcId="{A7D6BF00-3E58-47A7-8805-1072E1937CC9}" destId="{8CDEE21D-AE20-40B0-A6D0-793E97551D78}" srcOrd="0" destOrd="0" presId="urn:microsoft.com/office/officeart/2005/8/layout/lProcess1"/>
    <dgm:cxn modelId="{7059ABAE-4D80-4419-BF39-BBBDF0CC868D}" srcId="{FC7BCEF5-EDBD-47B4-B1EB-791C8B40E4BC}" destId="{977F0E44-9CA6-498C-8AF6-8DB8D0549835}" srcOrd="0" destOrd="0" parTransId="{A7D6BF00-3E58-47A7-8805-1072E1937CC9}" sibTransId="{355D3F67-4AF7-48D2-8B78-16CE108170EA}"/>
    <dgm:cxn modelId="{0BC5BF06-DE1E-45F6-9049-D9818DC6F1F7}" type="presOf" srcId="{FC7BCEF5-EDBD-47B4-B1EB-791C8B40E4BC}" destId="{EB5317B3-35DA-4C52-BE6E-9C62160946E8}" srcOrd="0" destOrd="0" presId="urn:microsoft.com/office/officeart/2005/8/layout/lProcess1"/>
    <dgm:cxn modelId="{CC3B54AB-1574-4CEB-8C99-15FDDE3A7B51}" type="presOf" srcId="{977F0E44-9CA6-498C-8AF6-8DB8D0549835}" destId="{54300B7E-7903-492F-9A4A-759C1D6A3BD0}" srcOrd="0" destOrd="0" presId="urn:microsoft.com/office/officeart/2005/8/layout/lProcess1"/>
    <dgm:cxn modelId="{4391F55B-8D4C-4D10-B64F-1C7CFC1446DB}" type="presOf" srcId="{CB5863B5-54ED-49BF-8617-A2CE64B4FC0D}" destId="{8F48A56E-BE72-4B53-9EF2-95F498DF7628}" srcOrd="0" destOrd="0" presId="urn:microsoft.com/office/officeart/2005/8/layout/lProcess1"/>
    <dgm:cxn modelId="{509ED04C-0594-4BD5-B8E6-D78D7C6B799B}" srcId="{FC7BCEF5-EDBD-47B4-B1EB-791C8B40E4BC}" destId="{30E17435-ABAA-4133-AA69-B1A955C607B4}" srcOrd="3" destOrd="0" parTransId="{6F7DB4DE-3706-4219-81B8-42AFC6105D3A}" sibTransId="{E316E036-4C71-4B3C-A0FD-77ED5DB5ACD9}"/>
    <dgm:cxn modelId="{DB4FD0D6-8B53-44F1-B5FE-6D05022D5683}" type="presOf" srcId="{D10BD875-AE25-4C83-9535-B12786DCB692}" destId="{8ED46F37-8726-443E-8E0B-ADA47C7DD141}" srcOrd="0" destOrd="0" presId="urn:microsoft.com/office/officeart/2005/8/layout/lProcess1"/>
    <dgm:cxn modelId="{6B758D98-8DC9-448F-963B-65C12A20200E}" srcId="{FC7BCEF5-EDBD-47B4-B1EB-791C8B40E4BC}" destId="{D10BD875-AE25-4C83-9535-B12786DCB692}" srcOrd="2" destOrd="0" parTransId="{027493A2-2CC5-4318-B159-9BCD54C901CF}" sibTransId="{CB5863B5-54ED-49BF-8617-A2CE64B4FC0D}"/>
    <dgm:cxn modelId="{E0017319-83D8-4AC1-8B73-FDD6287BC323}" type="presParOf" srcId="{E326831B-94BC-496E-8072-96861FB696CD}" destId="{69B76931-CB56-42E2-BB08-E4A614E7D1F4}" srcOrd="0" destOrd="0" presId="urn:microsoft.com/office/officeart/2005/8/layout/lProcess1"/>
    <dgm:cxn modelId="{FDF10125-EAE0-45F0-9CD0-7093D72FF0CE}" type="presParOf" srcId="{69B76931-CB56-42E2-BB08-E4A614E7D1F4}" destId="{EB5317B3-35DA-4C52-BE6E-9C62160946E8}" srcOrd="0" destOrd="0" presId="urn:microsoft.com/office/officeart/2005/8/layout/lProcess1"/>
    <dgm:cxn modelId="{799CF78A-29C5-4F30-BDEC-5EDE81CC81CA}" type="presParOf" srcId="{69B76931-CB56-42E2-BB08-E4A614E7D1F4}" destId="{8CDEE21D-AE20-40B0-A6D0-793E97551D78}" srcOrd="1" destOrd="0" presId="urn:microsoft.com/office/officeart/2005/8/layout/lProcess1"/>
    <dgm:cxn modelId="{E3E82956-A8BF-459A-88B5-68FAD0D3C4AC}" type="presParOf" srcId="{69B76931-CB56-42E2-BB08-E4A614E7D1F4}" destId="{54300B7E-7903-492F-9A4A-759C1D6A3BD0}" srcOrd="2" destOrd="0" presId="urn:microsoft.com/office/officeart/2005/8/layout/lProcess1"/>
    <dgm:cxn modelId="{84821805-F3AC-4973-BA01-46DB497A0E33}" type="presParOf" srcId="{69B76931-CB56-42E2-BB08-E4A614E7D1F4}" destId="{58C2AAED-8B60-41EC-9C11-7ED4AEC9A6C2}" srcOrd="3" destOrd="0" presId="urn:microsoft.com/office/officeart/2005/8/layout/lProcess1"/>
    <dgm:cxn modelId="{0AA32C39-2C30-4FC4-8744-469060E6323D}" type="presParOf" srcId="{69B76931-CB56-42E2-BB08-E4A614E7D1F4}" destId="{8AE1BAF1-DADF-47F8-B91F-8E2BB7397B09}" srcOrd="4" destOrd="0" presId="urn:microsoft.com/office/officeart/2005/8/layout/lProcess1"/>
    <dgm:cxn modelId="{A4997F6A-0B88-4B01-B341-C31D1E09F6BA}" type="presParOf" srcId="{69B76931-CB56-42E2-BB08-E4A614E7D1F4}" destId="{E5C6E101-5FCB-47B5-925E-744FEC404417}" srcOrd="5" destOrd="0" presId="urn:microsoft.com/office/officeart/2005/8/layout/lProcess1"/>
    <dgm:cxn modelId="{1A6BD5FF-18B4-4613-97B2-F5DEACD98564}" type="presParOf" srcId="{69B76931-CB56-42E2-BB08-E4A614E7D1F4}" destId="{8ED46F37-8726-443E-8E0B-ADA47C7DD141}" srcOrd="6" destOrd="0" presId="urn:microsoft.com/office/officeart/2005/8/layout/lProcess1"/>
    <dgm:cxn modelId="{08770CBC-862A-4DFD-94B1-81CD65688321}" type="presParOf" srcId="{69B76931-CB56-42E2-BB08-E4A614E7D1F4}" destId="{8F48A56E-BE72-4B53-9EF2-95F498DF7628}" srcOrd="7" destOrd="0" presId="urn:microsoft.com/office/officeart/2005/8/layout/lProcess1"/>
    <dgm:cxn modelId="{02B393CD-9520-46DF-A894-426603BACAF6}" type="presParOf" srcId="{69B76931-CB56-42E2-BB08-E4A614E7D1F4}" destId="{8DA3845F-4D1B-4418-BEF6-6A65D78726EA}" srcOrd="8"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BC0A46E-940B-41F9-9049-C04B06BEF205}" type="doc">
      <dgm:prSet loTypeId="urn:microsoft.com/office/officeart/2005/8/layout/lProcess1" loCatId="process" qsTypeId="urn:microsoft.com/office/officeart/2005/8/quickstyle/simple1" qsCatId="simple" csTypeId="urn:microsoft.com/office/officeart/2005/8/colors/accent6_1" csCatId="accent6" phldr="1"/>
      <dgm:spPr/>
      <dgm:t>
        <a:bodyPr/>
        <a:lstStyle/>
        <a:p>
          <a:endParaRPr kumimoji="1" lang="ja-JP" altLang="en-US"/>
        </a:p>
      </dgm:t>
    </dgm:pt>
    <dgm:pt modelId="{FC7BCEF5-EDBD-47B4-B1EB-791C8B40E4BC}">
      <dgm:prSet phldrT="[テキスト]"/>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導入前</a:t>
          </a:r>
        </a:p>
      </dgm:t>
    </dgm:pt>
    <dgm:pt modelId="{79B8EF2D-07C2-4CB6-B50F-DB08B975D916}" type="parTrans" cxnId="{26016584-4C92-4F23-9C3F-10990175DE9A}">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99F64910-485A-443A-BE31-9DA447DA2D32}" type="sibTrans" cxnId="{26016584-4C92-4F23-9C3F-10990175DE9A}">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45712B86-8864-42E7-A4DC-9C76C910FF6D}">
      <dgm:prSet phldrT="[テキスト]"/>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維持</a:t>
          </a:r>
        </a:p>
      </dgm:t>
    </dgm:pt>
    <dgm:pt modelId="{E310A984-0986-411A-960C-9F780A09EB35}" type="parTrans" cxnId="{D2ABAF9D-E4EF-4792-AE39-343185F6FF65}">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B6B12C5-0075-4B8F-8684-AFE8B8338C25}" type="sibTrans" cxnId="{D2ABAF9D-E4EF-4792-AE39-343185F6FF65}">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D10BD875-AE25-4C83-9535-B12786DCB692}">
      <dgm:prSet phldrT="[テキスト]" custT="1"/>
      <dgm:spPr/>
      <dgm:t>
        <a:bodyPr/>
        <a:lstStyle/>
        <a:p>
          <a:r>
            <a:rPr kumimoji="1" lang="ja-JP" altLang="en-US" sz="2800" b="1" dirty="0">
              <a:latin typeface="メイリオ" panose="020B0604030504040204" pitchFamily="50" charset="-128"/>
              <a:ea typeface="メイリオ" panose="020B0604030504040204" pitchFamily="50" charset="-128"/>
            </a:rPr>
            <a:t>離脱前</a:t>
          </a:r>
        </a:p>
      </dgm:t>
    </dgm:pt>
    <dgm:pt modelId="{027493A2-2CC5-4318-B159-9BCD54C901CF}" type="parTrans" cxnId="{6B758D98-8DC9-448F-963B-65C12A20200E}">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CB5863B5-54ED-49BF-8617-A2CE64B4FC0D}" type="sibTrans" cxnId="{6B758D98-8DC9-448F-963B-65C12A20200E}">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977F0E44-9CA6-498C-8AF6-8DB8D0549835}">
      <dgm:prSet/>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導入時</a:t>
          </a:r>
        </a:p>
      </dgm:t>
    </dgm:pt>
    <dgm:pt modelId="{A7D6BF00-3E58-47A7-8805-1072E1937CC9}" type="parTrans" cxnId="{7059ABAE-4D80-4419-BF39-BBBDF0CC868D}">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55D3F67-4AF7-48D2-8B78-16CE108170EA}" type="sibTrans" cxnId="{7059ABAE-4D80-4419-BF39-BBBDF0CC868D}">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0E17435-ABAA-4133-AA69-B1A955C607B4}">
      <dgm:prSet/>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離脱後</a:t>
          </a:r>
        </a:p>
      </dgm:t>
    </dgm:pt>
    <dgm:pt modelId="{6F7DB4DE-3706-4219-81B8-42AFC6105D3A}" type="parTrans" cxnId="{509ED04C-0594-4BD5-B8E6-D78D7C6B799B}">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E316E036-4C71-4B3C-A0FD-77ED5DB5ACD9}" type="sibTrans" cxnId="{509ED04C-0594-4BD5-B8E6-D78D7C6B799B}">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E326831B-94BC-496E-8072-96861FB696CD}" type="pres">
      <dgm:prSet presAssocID="{3BC0A46E-940B-41F9-9049-C04B06BEF205}" presName="Name0" presStyleCnt="0">
        <dgm:presLayoutVars>
          <dgm:dir/>
          <dgm:animLvl val="lvl"/>
          <dgm:resizeHandles val="exact"/>
        </dgm:presLayoutVars>
      </dgm:prSet>
      <dgm:spPr/>
      <dgm:t>
        <a:bodyPr/>
        <a:lstStyle/>
        <a:p>
          <a:endParaRPr kumimoji="1" lang="ja-JP" altLang="en-US"/>
        </a:p>
      </dgm:t>
    </dgm:pt>
    <dgm:pt modelId="{69B76931-CB56-42E2-BB08-E4A614E7D1F4}" type="pres">
      <dgm:prSet presAssocID="{FC7BCEF5-EDBD-47B4-B1EB-791C8B40E4BC}" presName="vertFlow" presStyleCnt="0"/>
      <dgm:spPr/>
    </dgm:pt>
    <dgm:pt modelId="{EB5317B3-35DA-4C52-BE6E-9C62160946E8}" type="pres">
      <dgm:prSet presAssocID="{FC7BCEF5-EDBD-47B4-B1EB-791C8B40E4BC}" presName="header" presStyleLbl="node1" presStyleIdx="0" presStyleCnt="1"/>
      <dgm:spPr/>
      <dgm:t>
        <a:bodyPr/>
        <a:lstStyle/>
        <a:p>
          <a:endParaRPr kumimoji="1" lang="ja-JP" altLang="en-US"/>
        </a:p>
      </dgm:t>
    </dgm:pt>
    <dgm:pt modelId="{8CDEE21D-AE20-40B0-A6D0-793E97551D78}" type="pres">
      <dgm:prSet presAssocID="{A7D6BF00-3E58-47A7-8805-1072E1937CC9}" presName="parTrans" presStyleLbl="sibTrans2D1" presStyleIdx="0" presStyleCnt="4"/>
      <dgm:spPr/>
      <dgm:t>
        <a:bodyPr/>
        <a:lstStyle/>
        <a:p>
          <a:endParaRPr kumimoji="1" lang="ja-JP" altLang="en-US"/>
        </a:p>
      </dgm:t>
    </dgm:pt>
    <dgm:pt modelId="{54300B7E-7903-492F-9A4A-759C1D6A3BD0}" type="pres">
      <dgm:prSet presAssocID="{977F0E44-9CA6-498C-8AF6-8DB8D0549835}" presName="child" presStyleLbl="alignAccFollowNode1" presStyleIdx="0" presStyleCnt="4">
        <dgm:presLayoutVars>
          <dgm:chMax val="0"/>
          <dgm:bulletEnabled val="1"/>
        </dgm:presLayoutVars>
      </dgm:prSet>
      <dgm:spPr/>
      <dgm:t>
        <a:bodyPr/>
        <a:lstStyle/>
        <a:p>
          <a:endParaRPr kumimoji="1" lang="ja-JP" altLang="en-US"/>
        </a:p>
      </dgm:t>
    </dgm:pt>
    <dgm:pt modelId="{58C2AAED-8B60-41EC-9C11-7ED4AEC9A6C2}" type="pres">
      <dgm:prSet presAssocID="{355D3F67-4AF7-48D2-8B78-16CE108170EA}" presName="sibTrans" presStyleLbl="sibTrans2D1" presStyleIdx="1" presStyleCnt="4"/>
      <dgm:spPr/>
      <dgm:t>
        <a:bodyPr/>
        <a:lstStyle/>
        <a:p>
          <a:endParaRPr kumimoji="1" lang="ja-JP" altLang="en-US"/>
        </a:p>
      </dgm:t>
    </dgm:pt>
    <dgm:pt modelId="{8AE1BAF1-DADF-47F8-B91F-8E2BB7397B09}" type="pres">
      <dgm:prSet presAssocID="{45712B86-8864-42E7-A4DC-9C76C910FF6D}" presName="child" presStyleLbl="alignAccFollowNode1" presStyleIdx="1" presStyleCnt="4">
        <dgm:presLayoutVars>
          <dgm:chMax val="0"/>
          <dgm:bulletEnabled val="1"/>
        </dgm:presLayoutVars>
      </dgm:prSet>
      <dgm:spPr/>
      <dgm:t>
        <a:bodyPr/>
        <a:lstStyle/>
        <a:p>
          <a:endParaRPr kumimoji="1" lang="ja-JP" altLang="en-US"/>
        </a:p>
      </dgm:t>
    </dgm:pt>
    <dgm:pt modelId="{E5C6E101-5FCB-47B5-925E-744FEC404417}" type="pres">
      <dgm:prSet presAssocID="{3B6B12C5-0075-4B8F-8684-AFE8B8338C25}" presName="sibTrans" presStyleLbl="sibTrans2D1" presStyleIdx="2" presStyleCnt="4"/>
      <dgm:spPr/>
      <dgm:t>
        <a:bodyPr/>
        <a:lstStyle/>
        <a:p>
          <a:endParaRPr kumimoji="1" lang="ja-JP" altLang="en-US"/>
        </a:p>
      </dgm:t>
    </dgm:pt>
    <dgm:pt modelId="{8ED46F37-8726-443E-8E0B-ADA47C7DD141}" type="pres">
      <dgm:prSet presAssocID="{D10BD875-AE25-4C83-9535-B12786DCB692}" presName="child" presStyleLbl="alignAccFollowNode1" presStyleIdx="2" presStyleCnt="4">
        <dgm:presLayoutVars>
          <dgm:chMax val="0"/>
          <dgm:bulletEnabled val="1"/>
        </dgm:presLayoutVars>
      </dgm:prSet>
      <dgm:spPr/>
      <dgm:t>
        <a:bodyPr/>
        <a:lstStyle/>
        <a:p>
          <a:endParaRPr kumimoji="1" lang="ja-JP" altLang="en-US"/>
        </a:p>
      </dgm:t>
    </dgm:pt>
    <dgm:pt modelId="{8F48A56E-BE72-4B53-9EF2-95F498DF7628}" type="pres">
      <dgm:prSet presAssocID="{CB5863B5-54ED-49BF-8617-A2CE64B4FC0D}" presName="sibTrans" presStyleLbl="sibTrans2D1" presStyleIdx="3" presStyleCnt="4"/>
      <dgm:spPr/>
      <dgm:t>
        <a:bodyPr/>
        <a:lstStyle/>
        <a:p>
          <a:endParaRPr kumimoji="1" lang="ja-JP" altLang="en-US"/>
        </a:p>
      </dgm:t>
    </dgm:pt>
    <dgm:pt modelId="{8DA3845F-4D1B-4418-BEF6-6A65D78726EA}" type="pres">
      <dgm:prSet presAssocID="{30E17435-ABAA-4133-AA69-B1A955C607B4}" presName="child" presStyleLbl="alignAccFollowNode1" presStyleIdx="3" presStyleCnt="4">
        <dgm:presLayoutVars>
          <dgm:chMax val="0"/>
          <dgm:bulletEnabled val="1"/>
        </dgm:presLayoutVars>
      </dgm:prSet>
      <dgm:spPr/>
      <dgm:t>
        <a:bodyPr/>
        <a:lstStyle/>
        <a:p>
          <a:endParaRPr kumimoji="1" lang="ja-JP" altLang="en-US"/>
        </a:p>
      </dgm:t>
    </dgm:pt>
  </dgm:ptLst>
  <dgm:cxnLst>
    <dgm:cxn modelId="{8EC307F2-4684-4AFB-B6ED-EB5A48E74155}" type="presOf" srcId="{45712B86-8864-42E7-A4DC-9C76C910FF6D}" destId="{8AE1BAF1-DADF-47F8-B91F-8E2BB7397B09}" srcOrd="0" destOrd="0" presId="urn:microsoft.com/office/officeart/2005/8/layout/lProcess1"/>
    <dgm:cxn modelId="{2DA3C412-8AA7-4338-B23D-7C60104392BE}" type="presOf" srcId="{3BC0A46E-940B-41F9-9049-C04B06BEF205}" destId="{E326831B-94BC-496E-8072-96861FB696CD}" srcOrd="0" destOrd="0" presId="urn:microsoft.com/office/officeart/2005/8/layout/lProcess1"/>
    <dgm:cxn modelId="{8EC349FF-FA85-46BF-9FBE-EFDBF1A19BDE}" type="presOf" srcId="{3B6B12C5-0075-4B8F-8684-AFE8B8338C25}" destId="{E5C6E101-5FCB-47B5-925E-744FEC404417}" srcOrd="0" destOrd="0" presId="urn:microsoft.com/office/officeart/2005/8/layout/lProcess1"/>
    <dgm:cxn modelId="{0EEAE4A0-D018-4A43-8927-FBDAA0CEBD6E}" type="presOf" srcId="{30E17435-ABAA-4133-AA69-B1A955C607B4}" destId="{8DA3845F-4D1B-4418-BEF6-6A65D78726EA}" srcOrd="0" destOrd="0" presId="urn:microsoft.com/office/officeart/2005/8/layout/lProcess1"/>
    <dgm:cxn modelId="{D2ABAF9D-E4EF-4792-AE39-343185F6FF65}" srcId="{FC7BCEF5-EDBD-47B4-B1EB-791C8B40E4BC}" destId="{45712B86-8864-42E7-A4DC-9C76C910FF6D}" srcOrd="1" destOrd="0" parTransId="{E310A984-0986-411A-960C-9F780A09EB35}" sibTransId="{3B6B12C5-0075-4B8F-8684-AFE8B8338C25}"/>
    <dgm:cxn modelId="{26016584-4C92-4F23-9C3F-10990175DE9A}" srcId="{3BC0A46E-940B-41F9-9049-C04B06BEF205}" destId="{FC7BCEF5-EDBD-47B4-B1EB-791C8B40E4BC}" srcOrd="0" destOrd="0" parTransId="{79B8EF2D-07C2-4CB6-B50F-DB08B975D916}" sibTransId="{99F64910-485A-443A-BE31-9DA447DA2D32}"/>
    <dgm:cxn modelId="{3DAB0A3A-B44B-415E-AF60-CEA2A8CD55E7}" type="presOf" srcId="{355D3F67-4AF7-48D2-8B78-16CE108170EA}" destId="{58C2AAED-8B60-41EC-9C11-7ED4AEC9A6C2}" srcOrd="0" destOrd="0" presId="urn:microsoft.com/office/officeart/2005/8/layout/lProcess1"/>
    <dgm:cxn modelId="{8C5A2550-E99B-407F-9984-FC58240E8647}" type="presOf" srcId="{A7D6BF00-3E58-47A7-8805-1072E1937CC9}" destId="{8CDEE21D-AE20-40B0-A6D0-793E97551D78}" srcOrd="0" destOrd="0" presId="urn:microsoft.com/office/officeart/2005/8/layout/lProcess1"/>
    <dgm:cxn modelId="{7059ABAE-4D80-4419-BF39-BBBDF0CC868D}" srcId="{FC7BCEF5-EDBD-47B4-B1EB-791C8B40E4BC}" destId="{977F0E44-9CA6-498C-8AF6-8DB8D0549835}" srcOrd="0" destOrd="0" parTransId="{A7D6BF00-3E58-47A7-8805-1072E1937CC9}" sibTransId="{355D3F67-4AF7-48D2-8B78-16CE108170EA}"/>
    <dgm:cxn modelId="{0BC5BF06-DE1E-45F6-9049-D9818DC6F1F7}" type="presOf" srcId="{FC7BCEF5-EDBD-47B4-B1EB-791C8B40E4BC}" destId="{EB5317B3-35DA-4C52-BE6E-9C62160946E8}" srcOrd="0" destOrd="0" presId="urn:microsoft.com/office/officeart/2005/8/layout/lProcess1"/>
    <dgm:cxn modelId="{CC3B54AB-1574-4CEB-8C99-15FDDE3A7B51}" type="presOf" srcId="{977F0E44-9CA6-498C-8AF6-8DB8D0549835}" destId="{54300B7E-7903-492F-9A4A-759C1D6A3BD0}" srcOrd="0" destOrd="0" presId="urn:microsoft.com/office/officeart/2005/8/layout/lProcess1"/>
    <dgm:cxn modelId="{4391F55B-8D4C-4D10-B64F-1C7CFC1446DB}" type="presOf" srcId="{CB5863B5-54ED-49BF-8617-A2CE64B4FC0D}" destId="{8F48A56E-BE72-4B53-9EF2-95F498DF7628}" srcOrd="0" destOrd="0" presId="urn:microsoft.com/office/officeart/2005/8/layout/lProcess1"/>
    <dgm:cxn modelId="{509ED04C-0594-4BD5-B8E6-D78D7C6B799B}" srcId="{FC7BCEF5-EDBD-47B4-B1EB-791C8B40E4BC}" destId="{30E17435-ABAA-4133-AA69-B1A955C607B4}" srcOrd="3" destOrd="0" parTransId="{6F7DB4DE-3706-4219-81B8-42AFC6105D3A}" sibTransId="{E316E036-4C71-4B3C-A0FD-77ED5DB5ACD9}"/>
    <dgm:cxn modelId="{DB4FD0D6-8B53-44F1-B5FE-6D05022D5683}" type="presOf" srcId="{D10BD875-AE25-4C83-9535-B12786DCB692}" destId="{8ED46F37-8726-443E-8E0B-ADA47C7DD141}" srcOrd="0" destOrd="0" presId="urn:microsoft.com/office/officeart/2005/8/layout/lProcess1"/>
    <dgm:cxn modelId="{6B758D98-8DC9-448F-963B-65C12A20200E}" srcId="{FC7BCEF5-EDBD-47B4-B1EB-791C8B40E4BC}" destId="{D10BD875-AE25-4C83-9535-B12786DCB692}" srcOrd="2" destOrd="0" parTransId="{027493A2-2CC5-4318-B159-9BCD54C901CF}" sibTransId="{CB5863B5-54ED-49BF-8617-A2CE64B4FC0D}"/>
    <dgm:cxn modelId="{E0017319-83D8-4AC1-8B73-FDD6287BC323}" type="presParOf" srcId="{E326831B-94BC-496E-8072-96861FB696CD}" destId="{69B76931-CB56-42E2-BB08-E4A614E7D1F4}" srcOrd="0" destOrd="0" presId="urn:microsoft.com/office/officeart/2005/8/layout/lProcess1"/>
    <dgm:cxn modelId="{FDF10125-EAE0-45F0-9CD0-7093D72FF0CE}" type="presParOf" srcId="{69B76931-CB56-42E2-BB08-E4A614E7D1F4}" destId="{EB5317B3-35DA-4C52-BE6E-9C62160946E8}" srcOrd="0" destOrd="0" presId="urn:microsoft.com/office/officeart/2005/8/layout/lProcess1"/>
    <dgm:cxn modelId="{799CF78A-29C5-4F30-BDEC-5EDE81CC81CA}" type="presParOf" srcId="{69B76931-CB56-42E2-BB08-E4A614E7D1F4}" destId="{8CDEE21D-AE20-40B0-A6D0-793E97551D78}" srcOrd="1" destOrd="0" presId="urn:microsoft.com/office/officeart/2005/8/layout/lProcess1"/>
    <dgm:cxn modelId="{E3E82956-A8BF-459A-88B5-68FAD0D3C4AC}" type="presParOf" srcId="{69B76931-CB56-42E2-BB08-E4A614E7D1F4}" destId="{54300B7E-7903-492F-9A4A-759C1D6A3BD0}" srcOrd="2" destOrd="0" presId="urn:microsoft.com/office/officeart/2005/8/layout/lProcess1"/>
    <dgm:cxn modelId="{84821805-F3AC-4973-BA01-46DB497A0E33}" type="presParOf" srcId="{69B76931-CB56-42E2-BB08-E4A614E7D1F4}" destId="{58C2AAED-8B60-41EC-9C11-7ED4AEC9A6C2}" srcOrd="3" destOrd="0" presId="urn:microsoft.com/office/officeart/2005/8/layout/lProcess1"/>
    <dgm:cxn modelId="{0AA32C39-2C30-4FC4-8744-469060E6323D}" type="presParOf" srcId="{69B76931-CB56-42E2-BB08-E4A614E7D1F4}" destId="{8AE1BAF1-DADF-47F8-B91F-8E2BB7397B09}" srcOrd="4" destOrd="0" presId="urn:microsoft.com/office/officeart/2005/8/layout/lProcess1"/>
    <dgm:cxn modelId="{A4997F6A-0B88-4B01-B341-C31D1E09F6BA}" type="presParOf" srcId="{69B76931-CB56-42E2-BB08-E4A614E7D1F4}" destId="{E5C6E101-5FCB-47B5-925E-744FEC404417}" srcOrd="5" destOrd="0" presId="urn:microsoft.com/office/officeart/2005/8/layout/lProcess1"/>
    <dgm:cxn modelId="{1A6BD5FF-18B4-4613-97B2-F5DEACD98564}" type="presParOf" srcId="{69B76931-CB56-42E2-BB08-E4A614E7D1F4}" destId="{8ED46F37-8726-443E-8E0B-ADA47C7DD141}" srcOrd="6" destOrd="0" presId="urn:microsoft.com/office/officeart/2005/8/layout/lProcess1"/>
    <dgm:cxn modelId="{08770CBC-862A-4DFD-94B1-81CD65688321}" type="presParOf" srcId="{69B76931-CB56-42E2-BB08-E4A614E7D1F4}" destId="{8F48A56E-BE72-4B53-9EF2-95F498DF7628}" srcOrd="7" destOrd="0" presId="urn:microsoft.com/office/officeart/2005/8/layout/lProcess1"/>
    <dgm:cxn modelId="{02B393CD-9520-46DF-A894-426603BACAF6}" type="presParOf" srcId="{69B76931-CB56-42E2-BB08-E4A614E7D1F4}" destId="{8DA3845F-4D1B-4418-BEF6-6A65D78726EA}" srcOrd="8"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BC0A46E-940B-41F9-9049-C04B06BEF205}" type="doc">
      <dgm:prSet loTypeId="urn:microsoft.com/office/officeart/2005/8/layout/lProcess1" loCatId="process" qsTypeId="urn:microsoft.com/office/officeart/2005/8/quickstyle/simple1" qsCatId="simple" csTypeId="urn:microsoft.com/office/officeart/2005/8/colors/accent6_1" csCatId="accent6" phldr="1"/>
      <dgm:spPr/>
      <dgm:t>
        <a:bodyPr/>
        <a:lstStyle/>
        <a:p>
          <a:endParaRPr kumimoji="1" lang="ja-JP" altLang="en-US"/>
        </a:p>
      </dgm:t>
    </dgm:pt>
    <dgm:pt modelId="{FC7BCEF5-EDBD-47B4-B1EB-791C8B40E4BC}">
      <dgm:prSet phldrT="[テキスト]"/>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導入前</a:t>
          </a:r>
        </a:p>
      </dgm:t>
    </dgm:pt>
    <dgm:pt modelId="{79B8EF2D-07C2-4CB6-B50F-DB08B975D916}" type="parTrans" cxnId="{26016584-4C92-4F23-9C3F-10990175DE9A}">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99F64910-485A-443A-BE31-9DA447DA2D32}" type="sibTrans" cxnId="{26016584-4C92-4F23-9C3F-10990175DE9A}">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45712B86-8864-42E7-A4DC-9C76C910FF6D}">
      <dgm:prSet phldrT="[テキスト]"/>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維持</a:t>
          </a:r>
        </a:p>
      </dgm:t>
    </dgm:pt>
    <dgm:pt modelId="{E310A984-0986-411A-960C-9F780A09EB35}" type="parTrans" cxnId="{D2ABAF9D-E4EF-4792-AE39-343185F6FF65}">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B6B12C5-0075-4B8F-8684-AFE8B8338C25}" type="sibTrans" cxnId="{D2ABAF9D-E4EF-4792-AE39-343185F6FF65}">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D10BD875-AE25-4C83-9535-B12786DCB692}">
      <dgm:prSet phldrT="[テキスト]"/>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離脱前</a:t>
          </a:r>
        </a:p>
      </dgm:t>
    </dgm:pt>
    <dgm:pt modelId="{027493A2-2CC5-4318-B159-9BCD54C901CF}" type="parTrans" cxnId="{6B758D98-8DC9-448F-963B-65C12A20200E}">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CB5863B5-54ED-49BF-8617-A2CE64B4FC0D}" type="sibTrans" cxnId="{6B758D98-8DC9-448F-963B-65C12A20200E}">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977F0E44-9CA6-498C-8AF6-8DB8D0549835}">
      <dgm:prSet/>
      <dgm:spPr/>
      <dgm:t>
        <a:bodyPr/>
        <a:lstStyle/>
        <a:p>
          <a:r>
            <a:rPr kumimoji="1" lang="ja-JP" altLang="en-US" dirty="0">
              <a:solidFill>
                <a:schemeClr val="bg1">
                  <a:lumMod val="65000"/>
                </a:schemeClr>
              </a:solidFill>
              <a:latin typeface="メイリオ" panose="020B0604030504040204" pitchFamily="50" charset="-128"/>
              <a:ea typeface="メイリオ" panose="020B0604030504040204" pitchFamily="50" charset="-128"/>
            </a:rPr>
            <a:t>導入時</a:t>
          </a:r>
        </a:p>
      </dgm:t>
    </dgm:pt>
    <dgm:pt modelId="{A7D6BF00-3E58-47A7-8805-1072E1937CC9}" type="parTrans" cxnId="{7059ABAE-4D80-4419-BF39-BBBDF0CC868D}">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55D3F67-4AF7-48D2-8B78-16CE108170EA}" type="sibTrans" cxnId="{7059ABAE-4D80-4419-BF39-BBBDF0CC868D}">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30E17435-ABAA-4133-AA69-B1A955C607B4}">
      <dgm:prSet custT="1"/>
      <dgm:spPr/>
      <dgm:t>
        <a:bodyPr/>
        <a:lstStyle/>
        <a:p>
          <a:r>
            <a:rPr kumimoji="1" lang="ja-JP" altLang="en-US" sz="2800" b="1" dirty="0">
              <a:latin typeface="メイリオ" panose="020B0604030504040204" pitchFamily="50" charset="-128"/>
              <a:ea typeface="メイリオ" panose="020B0604030504040204" pitchFamily="50" charset="-128"/>
            </a:rPr>
            <a:t>離脱後</a:t>
          </a:r>
        </a:p>
      </dgm:t>
    </dgm:pt>
    <dgm:pt modelId="{6F7DB4DE-3706-4219-81B8-42AFC6105D3A}" type="parTrans" cxnId="{509ED04C-0594-4BD5-B8E6-D78D7C6B799B}">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E316E036-4C71-4B3C-A0FD-77ED5DB5ACD9}" type="sibTrans" cxnId="{509ED04C-0594-4BD5-B8E6-D78D7C6B799B}">
      <dgm:prSet/>
      <dgm:spPr/>
      <dgm:t>
        <a:bodyPr/>
        <a:lstStyle/>
        <a:p>
          <a:endParaRPr kumimoji="1" lang="ja-JP" altLang="en-US">
            <a:latin typeface="メイリオ" panose="020B0604030504040204" pitchFamily="50" charset="-128"/>
            <a:ea typeface="メイリオ" panose="020B0604030504040204" pitchFamily="50" charset="-128"/>
          </a:endParaRPr>
        </a:p>
      </dgm:t>
    </dgm:pt>
    <dgm:pt modelId="{E326831B-94BC-496E-8072-96861FB696CD}" type="pres">
      <dgm:prSet presAssocID="{3BC0A46E-940B-41F9-9049-C04B06BEF205}" presName="Name0" presStyleCnt="0">
        <dgm:presLayoutVars>
          <dgm:dir/>
          <dgm:animLvl val="lvl"/>
          <dgm:resizeHandles val="exact"/>
        </dgm:presLayoutVars>
      </dgm:prSet>
      <dgm:spPr/>
      <dgm:t>
        <a:bodyPr/>
        <a:lstStyle/>
        <a:p>
          <a:endParaRPr kumimoji="1" lang="ja-JP" altLang="en-US"/>
        </a:p>
      </dgm:t>
    </dgm:pt>
    <dgm:pt modelId="{69B76931-CB56-42E2-BB08-E4A614E7D1F4}" type="pres">
      <dgm:prSet presAssocID="{FC7BCEF5-EDBD-47B4-B1EB-791C8B40E4BC}" presName="vertFlow" presStyleCnt="0"/>
      <dgm:spPr/>
    </dgm:pt>
    <dgm:pt modelId="{EB5317B3-35DA-4C52-BE6E-9C62160946E8}" type="pres">
      <dgm:prSet presAssocID="{FC7BCEF5-EDBD-47B4-B1EB-791C8B40E4BC}" presName="header" presStyleLbl="node1" presStyleIdx="0" presStyleCnt="1"/>
      <dgm:spPr/>
      <dgm:t>
        <a:bodyPr/>
        <a:lstStyle/>
        <a:p>
          <a:endParaRPr kumimoji="1" lang="ja-JP" altLang="en-US"/>
        </a:p>
      </dgm:t>
    </dgm:pt>
    <dgm:pt modelId="{8CDEE21D-AE20-40B0-A6D0-793E97551D78}" type="pres">
      <dgm:prSet presAssocID="{A7D6BF00-3E58-47A7-8805-1072E1937CC9}" presName="parTrans" presStyleLbl="sibTrans2D1" presStyleIdx="0" presStyleCnt="4"/>
      <dgm:spPr/>
      <dgm:t>
        <a:bodyPr/>
        <a:lstStyle/>
        <a:p>
          <a:endParaRPr kumimoji="1" lang="ja-JP" altLang="en-US"/>
        </a:p>
      </dgm:t>
    </dgm:pt>
    <dgm:pt modelId="{54300B7E-7903-492F-9A4A-759C1D6A3BD0}" type="pres">
      <dgm:prSet presAssocID="{977F0E44-9CA6-498C-8AF6-8DB8D0549835}" presName="child" presStyleLbl="alignAccFollowNode1" presStyleIdx="0" presStyleCnt="4">
        <dgm:presLayoutVars>
          <dgm:chMax val="0"/>
          <dgm:bulletEnabled val="1"/>
        </dgm:presLayoutVars>
      </dgm:prSet>
      <dgm:spPr/>
      <dgm:t>
        <a:bodyPr/>
        <a:lstStyle/>
        <a:p>
          <a:endParaRPr kumimoji="1" lang="ja-JP" altLang="en-US"/>
        </a:p>
      </dgm:t>
    </dgm:pt>
    <dgm:pt modelId="{58C2AAED-8B60-41EC-9C11-7ED4AEC9A6C2}" type="pres">
      <dgm:prSet presAssocID="{355D3F67-4AF7-48D2-8B78-16CE108170EA}" presName="sibTrans" presStyleLbl="sibTrans2D1" presStyleIdx="1" presStyleCnt="4"/>
      <dgm:spPr/>
      <dgm:t>
        <a:bodyPr/>
        <a:lstStyle/>
        <a:p>
          <a:endParaRPr kumimoji="1" lang="ja-JP" altLang="en-US"/>
        </a:p>
      </dgm:t>
    </dgm:pt>
    <dgm:pt modelId="{8AE1BAF1-DADF-47F8-B91F-8E2BB7397B09}" type="pres">
      <dgm:prSet presAssocID="{45712B86-8864-42E7-A4DC-9C76C910FF6D}" presName="child" presStyleLbl="alignAccFollowNode1" presStyleIdx="1" presStyleCnt="4">
        <dgm:presLayoutVars>
          <dgm:chMax val="0"/>
          <dgm:bulletEnabled val="1"/>
        </dgm:presLayoutVars>
      </dgm:prSet>
      <dgm:spPr/>
      <dgm:t>
        <a:bodyPr/>
        <a:lstStyle/>
        <a:p>
          <a:endParaRPr kumimoji="1" lang="ja-JP" altLang="en-US"/>
        </a:p>
      </dgm:t>
    </dgm:pt>
    <dgm:pt modelId="{E5C6E101-5FCB-47B5-925E-744FEC404417}" type="pres">
      <dgm:prSet presAssocID="{3B6B12C5-0075-4B8F-8684-AFE8B8338C25}" presName="sibTrans" presStyleLbl="sibTrans2D1" presStyleIdx="2" presStyleCnt="4"/>
      <dgm:spPr/>
      <dgm:t>
        <a:bodyPr/>
        <a:lstStyle/>
        <a:p>
          <a:endParaRPr kumimoji="1" lang="ja-JP" altLang="en-US"/>
        </a:p>
      </dgm:t>
    </dgm:pt>
    <dgm:pt modelId="{8ED46F37-8726-443E-8E0B-ADA47C7DD141}" type="pres">
      <dgm:prSet presAssocID="{D10BD875-AE25-4C83-9535-B12786DCB692}" presName="child" presStyleLbl="alignAccFollowNode1" presStyleIdx="2" presStyleCnt="4">
        <dgm:presLayoutVars>
          <dgm:chMax val="0"/>
          <dgm:bulletEnabled val="1"/>
        </dgm:presLayoutVars>
      </dgm:prSet>
      <dgm:spPr/>
      <dgm:t>
        <a:bodyPr/>
        <a:lstStyle/>
        <a:p>
          <a:endParaRPr kumimoji="1" lang="ja-JP" altLang="en-US"/>
        </a:p>
      </dgm:t>
    </dgm:pt>
    <dgm:pt modelId="{8F48A56E-BE72-4B53-9EF2-95F498DF7628}" type="pres">
      <dgm:prSet presAssocID="{CB5863B5-54ED-49BF-8617-A2CE64B4FC0D}" presName="sibTrans" presStyleLbl="sibTrans2D1" presStyleIdx="3" presStyleCnt="4"/>
      <dgm:spPr/>
      <dgm:t>
        <a:bodyPr/>
        <a:lstStyle/>
        <a:p>
          <a:endParaRPr kumimoji="1" lang="ja-JP" altLang="en-US"/>
        </a:p>
      </dgm:t>
    </dgm:pt>
    <dgm:pt modelId="{8DA3845F-4D1B-4418-BEF6-6A65D78726EA}" type="pres">
      <dgm:prSet presAssocID="{30E17435-ABAA-4133-AA69-B1A955C607B4}" presName="child" presStyleLbl="alignAccFollowNode1" presStyleIdx="3" presStyleCnt="4">
        <dgm:presLayoutVars>
          <dgm:chMax val="0"/>
          <dgm:bulletEnabled val="1"/>
        </dgm:presLayoutVars>
      </dgm:prSet>
      <dgm:spPr/>
      <dgm:t>
        <a:bodyPr/>
        <a:lstStyle/>
        <a:p>
          <a:endParaRPr kumimoji="1" lang="ja-JP" altLang="en-US"/>
        </a:p>
      </dgm:t>
    </dgm:pt>
  </dgm:ptLst>
  <dgm:cxnLst>
    <dgm:cxn modelId="{8EC307F2-4684-4AFB-B6ED-EB5A48E74155}" type="presOf" srcId="{45712B86-8864-42E7-A4DC-9C76C910FF6D}" destId="{8AE1BAF1-DADF-47F8-B91F-8E2BB7397B09}" srcOrd="0" destOrd="0" presId="urn:microsoft.com/office/officeart/2005/8/layout/lProcess1"/>
    <dgm:cxn modelId="{2DA3C412-8AA7-4338-B23D-7C60104392BE}" type="presOf" srcId="{3BC0A46E-940B-41F9-9049-C04B06BEF205}" destId="{E326831B-94BC-496E-8072-96861FB696CD}" srcOrd="0" destOrd="0" presId="urn:microsoft.com/office/officeart/2005/8/layout/lProcess1"/>
    <dgm:cxn modelId="{8EC349FF-FA85-46BF-9FBE-EFDBF1A19BDE}" type="presOf" srcId="{3B6B12C5-0075-4B8F-8684-AFE8B8338C25}" destId="{E5C6E101-5FCB-47B5-925E-744FEC404417}" srcOrd="0" destOrd="0" presId="urn:microsoft.com/office/officeart/2005/8/layout/lProcess1"/>
    <dgm:cxn modelId="{0EEAE4A0-D018-4A43-8927-FBDAA0CEBD6E}" type="presOf" srcId="{30E17435-ABAA-4133-AA69-B1A955C607B4}" destId="{8DA3845F-4D1B-4418-BEF6-6A65D78726EA}" srcOrd="0" destOrd="0" presId="urn:microsoft.com/office/officeart/2005/8/layout/lProcess1"/>
    <dgm:cxn modelId="{D2ABAF9D-E4EF-4792-AE39-343185F6FF65}" srcId="{FC7BCEF5-EDBD-47B4-B1EB-791C8B40E4BC}" destId="{45712B86-8864-42E7-A4DC-9C76C910FF6D}" srcOrd="1" destOrd="0" parTransId="{E310A984-0986-411A-960C-9F780A09EB35}" sibTransId="{3B6B12C5-0075-4B8F-8684-AFE8B8338C25}"/>
    <dgm:cxn modelId="{26016584-4C92-4F23-9C3F-10990175DE9A}" srcId="{3BC0A46E-940B-41F9-9049-C04B06BEF205}" destId="{FC7BCEF5-EDBD-47B4-B1EB-791C8B40E4BC}" srcOrd="0" destOrd="0" parTransId="{79B8EF2D-07C2-4CB6-B50F-DB08B975D916}" sibTransId="{99F64910-485A-443A-BE31-9DA447DA2D32}"/>
    <dgm:cxn modelId="{3DAB0A3A-B44B-415E-AF60-CEA2A8CD55E7}" type="presOf" srcId="{355D3F67-4AF7-48D2-8B78-16CE108170EA}" destId="{58C2AAED-8B60-41EC-9C11-7ED4AEC9A6C2}" srcOrd="0" destOrd="0" presId="urn:microsoft.com/office/officeart/2005/8/layout/lProcess1"/>
    <dgm:cxn modelId="{8C5A2550-E99B-407F-9984-FC58240E8647}" type="presOf" srcId="{A7D6BF00-3E58-47A7-8805-1072E1937CC9}" destId="{8CDEE21D-AE20-40B0-A6D0-793E97551D78}" srcOrd="0" destOrd="0" presId="urn:microsoft.com/office/officeart/2005/8/layout/lProcess1"/>
    <dgm:cxn modelId="{7059ABAE-4D80-4419-BF39-BBBDF0CC868D}" srcId="{FC7BCEF5-EDBD-47B4-B1EB-791C8B40E4BC}" destId="{977F0E44-9CA6-498C-8AF6-8DB8D0549835}" srcOrd="0" destOrd="0" parTransId="{A7D6BF00-3E58-47A7-8805-1072E1937CC9}" sibTransId="{355D3F67-4AF7-48D2-8B78-16CE108170EA}"/>
    <dgm:cxn modelId="{0BC5BF06-DE1E-45F6-9049-D9818DC6F1F7}" type="presOf" srcId="{FC7BCEF5-EDBD-47B4-B1EB-791C8B40E4BC}" destId="{EB5317B3-35DA-4C52-BE6E-9C62160946E8}" srcOrd="0" destOrd="0" presId="urn:microsoft.com/office/officeart/2005/8/layout/lProcess1"/>
    <dgm:cxn modelId="{CC3B54AB-1574-4CEB-8C99-15FDDE3A7B51}" type="presOf" srcId="{977F0E44-9CA6-498C-8AF6-8DB8D0549835}" destId="{54300B7E-7903-492F-9A4A-759C1D6A3BD0}" srcOrd="0" destOrd="0" presId="urn:microsoft.com/office/officeart/2005/8/layout/lProcess1"/>
    <dgm:cxn modelId="{4391F55B-8D4C-4D10-B64F-1C7CFC1446DB}" type="presOf" srcId="{CB5863B5-54ED-49BF-8617-A2CE64B4FC0D}" destId="{8F48A56E-BE72-4B53-9EF2-95F498DF7628}" srcOrd="0" destOrd="0" presId="urn:microsoft.com/office/officeart/2005/8/layout/lProcess1"/>
    <dgm:cxn modelId="{509ED04C-0594-4BD5-B8E6-D78D7C6B799B}" srcId="{FC7BCEF5-EDBD-47B4-B1EB-791C8B40E4BC}" destId="{30E17435-ABAA-4133-AA69-B1A955C607B4}" srcOrd="3" destOrd="0" parTransId="{6F7DB4DE-3706-4219-81B8-42AFC6105D3A}" sibTransId="{E316E036-4C71-4B3C-A0FD-77ED5DB5ACD9}"/>
    <dgm:cxn modelId="{DB4FD0D6-8B53-44F1-B5FE-6D05022D5683}" type="presOf" srcId="{D10BD875-AE25-4C83-9535-B12786DCB692}" destId="{8ED46F37-8726-443E-8E0B-ADA47C7DD141}" srcOrd="0" destOrd="0" presId="urn:microsoft.com/office/officeart/2005/8/layout/lProcess1"/>
    <dgm:cxn modelId="{6B758D98-8DC9-448F-963B-65C12A20200E}" srcId="{FC7BCEF5-EDBD-47B4-B1EB-791C8B40E4BC}" destId="{D10BD875-AE25-4C83-9535-B12786DCB692}" srcOrd="2" destOrd="0" parTransId="{027493A2-2CC5-4318-B159-9BCD54C901CF}" sibTransId="{CB5863B5-54ED-49BF-8617-A2CE64B4FC0D}"/>
    <dgm:cxn modelId="{E0017319-83D8-4AC1-8B73-FDD6287BC323}" type="presParOf" srcId="{E326831B-94BC-496E-8072-96861FB696CD}" destId="{69B76931-CB56-42E2-BB08-E4A614E7D1F4}" srcOrd="0" destOrd="0" presId="urn:microsoft.com/office/officeart/2005/8/layout/lProcess1"/>
    <dgm:cxn modelId="{FDF10125-EAE0-45F0-9CD0-7093D72FF0CE}" type="presParOf" srcId="{69B76931-CB56-42E2-BB08-E4A614E7D1F4}" destId="{EB5317B3-35DA-4C52-BE6E-9C62160946E8}" srcOrd="0" destOrd="0" presId="urn:microsoft.com/office/officeart/2005/8/layout/lProcess1"/>
    <dgm:cxn modelId="{799CF78A-29C5-4F30-BDEC-5EDE81CC81CA}" type="presParOf" srcId="{69B76931-CB56-42E2-BB08-E4A614E7D1F4}" destId="{8CDEE21D-AE20-40B0-A6D0-793E97551D78}" srcOrd="1" destOrd="0" presId="urn:microsoft.com/office/officeart/2005/8/layout/lProcess1"/>
    <dgm:cxn modelId="{E3E82956-A8BF-459A-88B5-68FAD0D3C4AC}" type="presParOf" srcId="{69B76931-CB56-42E2-BB08-E4A614E7D1F4}" destId="{54300B7E-7903-492F-9A4A-759C1D6A3BD0}" srcOrd="2" destOrd="0" presId="urn:microsoft.com/office/officeart/2005/8/layout/lProcess1"/>
    <dgm:cxn modelId="{84821805-F3AC-4973-BA01-46DB497A0E33}" type="presParOf" srcId="{69B76931-CB56-42E2-BB08-E4A614E7D1F4}" destId="{58C2AAED-8B60-41EC-9C11-7ED4AEC9A6C2}" srcOrd="3" destOrd="0" presId="urn:microsoft.com/office/officeart/2005/8/layout/lProcess1"/>
    <dgm:cxn modelId="{0AA32C39-2C30-4FC4-8744-469060E6323D}" type="presParOf" srcId="{69B76931-CB56-42E2-BB08-E4A614E7D1F4}" destId="{8AE1BAF1-DADF-47F8-B91F-8E2BB7397B09}" srcOrd="4" destOrd="0" presId="urn:microsoft.com/office/officeart/2005/8/layout/lProcess1"/>
    <dgm:cxn modelId="{A4997F6A-0B88-4B01-B341-C31D1E09F6BA}" type="presParOf" srcId="{69B76931-CB56-42E2-BB08-E4A614E7D1F4}" destId="{E5C6E101-5FCB-47B5-925E-744FEC404417}" srcOrd="5" destOrd="0" presId="urn:microsoft.com/office/officeart/2005/8/layout/lProcess1"/>
    <dgm:cxn modelId="{1A6BD5FF-18B4-4613-97B2-F5DEACD98564}" type="presParOf" srcId="{69B76931-CB56-42E2-BB08-E4A614E7D1F4}" destId="{8ED46F37-8726-443E-8E0B-ADA47C7DD141}" srcOrd="6" destOrd="0" presId="urn:microsoft.com/office/officeart/2005/8/layout/lProcess1"/>
    <dgm:cxn modelId="{08770CBC-862A-4DFD-94B1-81CD65688321}" type="presParOf" srcId="{69B76931-CB56-42E2-BB08-E4A614E7D1F4}" destId="{8F48A56E-BE72-4B53-9EF2-95F498DF7628}" srcOrd="7" destOrd="0" presId="urn:microsoft.com/office/officeart/2005/8/layout/lProcess1"/>
    <dgm:cxn modelId="{02B393CD-9520-46DF-A894-426603BACAF6}" type="presParOf" srcId="{69B76931-CB56-42E2-BB08-E4A614E7D1F4}" destId="{8DA3845F-4D1B-4418-BEF6-6A65D78726EA}" srcOrd="8" destOrd="0" presId="urn:microsoft.com/office/officeart/2005/8/layout/l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E9CEBE55-E5C7-D24E-B04B-CC840BEB7FF9}" type="doc">
      <dgm:prSet loTypeId="urn:microsoft.com/office/officeart/2005/8/layout/arrow2" loCatId="" qsTypeId="urn:microsoft.com/office/officeart/2005/8/quickstyle/simple1" qsCatId="simple" csTypeId="urn:microsoft.com/office/officeart/2005/8/colors/accent1_2" csCatId="accent1" phldr="1"/>
      <dgm:spPr/>
    </dgm:pt>
    <dgm:pt modelId="{7241DF60-2F7A-6B4B-8302-C19A9A6BF4B9}">
      <dgm:prSet phldrT="[テキスト]" custT="1"/>
      <dgm:spPr/>
      <dgm:t>
        <a:bodyPr/>
        <a:lstStyle/>
        <a:p>
          <a:endParaRPr kumimoji="1" lang="ja-JP" altLang="en-US" sz="3200" b="1">
            <a:solidFill>
              <a:srgbClr val="FF0000"/>
            </a:solidFill>
            <a:latin typeface="Hiragino Kaku Gothic ProN W3" panose="020B0300000000000000" pitchFamily="34" charset="-128"/>
            <a:ea typeface="Hiragino Kaku Gothic ProN W3" panose="020B0300000000000000" pitchFamily="34" charset="-128"/>
          </a:endParaRPr>
        </a:p>
      </dgm:t>
    </dgm:pt>
    <dgm:pt modelId="{C8D67E43-B7BF-BA46-B726-9DF9AD246C8B}" type="sibTrans" cxnId="{B7DA4403-C2E3-674D-B9FA-7BF054DFFDCD}">
      <dgm:prSet/>
      <dgm:spPr/>
      <dgm:t>
        <a:bodyPr/>
        <a:lstStyle/>
        <a:p>
          <a:endParaRPr kumimoji="1" lang="ja-JP" altLang="en-US" sz="3600" b="1">
            <a:solidFill>
              <a:srgbClr val="002060"/>
            </a:solidFill>
            <a:latin typeface="Hiragino Kaku Gothic ProN W3" panose="020B0300000000000000" pitchFamily="34" charset="-128"/>
            <a:ea typeface="Hiragino Kaku Gothic ProN W3" panose="020B0300000000000000" pitchFamily="34" charset="-128"/>
          </a:endParaRPr>
        </a:p>
      </dgm:t>
    </dgm:pt>
    <dgm:pt modelId="{E63212F1-C4CC-1E48-B07F-0DEF073F231C}" type="parTrans" cxnId="{B7DA4403-C2E3-674D-B9FA-7BF054DFFDCD}">
      <dgm:prSet/>
      <dgm:spPr/>
      <dgm:t>
        <a:bodyPr/>
        <a:lstStyle/>
        <a:p>
          <a:endParaRPr kumimoji="1" lang="ja-JP" altLang="en-US" sz="3600" b="1">
            <a:solidFill>
              <a:srgbClr val="002060"/>
            </a:solidFill>
            <a:latin typeface="Hiragino Kaku Gothic ProN W3" panose="020B0300000000000000" pitchFamily="34" charset="-128"/>
            <a:ea typeface="Hiragino Kaku Gothic ProN W3" panose="020B0300000000000000" pitchFamily="34" charset="-128"/>
          </a:endParaRPr>
        </a:p>
      </dgm:t>
    </dgm:pt>
    <dgm:pt modelId="{442D16F9-6DF2-D84A-B483-3C5898170926}" type="pres">
      <dgm:prSet presAssocID="{E9CEBE55-E5C7-D24E-B04B-CC840BEB7FF9}" presName="arrowDiagram" presStyleCnt="0">
        <dgm:presLayoutVars>
          <dgm:chMax val="5"/>
          <dgm:dir/>
          <dgm:resizeHandles val="exact"/>
        </dgm:presLayoutVars>
      </dgm:prSet>
      <dgm:spPr/>
    </dgm:pt>
    <dgm:pt modelId="{5F2F2F53-C775-E340-8746-526A8FDFC99B}" type="pres">
      <dgm:prSet presAssocID="{E9CEBE55-E5C7-D24E-B04B-CC840BEB7FF9}" presName="arrow" presStyleLbl="bgShp" presStyleIdx="0" presStyleCnt="1" custLinFactNeighborX="-3699"/>
      <dgm:spPr>
        <a:solidFill>
          <a:schemeClr val="tx2">
            <a:lumMod val="60000"/>
            <a:lumOff val="40000"/>
          </a:schemeClr>
        </a:solidFill>
      </dgm:spPr>
    </dgm:pt>
    <dgm:pt modelId="{AED6064F-4785-0E47-BDF2-EBD88EFF9D7C}" type="pres">
      <dgm:prSet presAssocID="{E9CEBE55-E5C7-D24E-B04B-CC840BEB7FF9}" presName="arrowDiagram1" presStyleCnt="0">
        <dgm:presLayoutVars>
          <dgm:bulletEnabled val="1"/>
        </dgm:presLayoutVars>
      </dgm:prSet>
      <dgm:spPr/>
    </dgm:pt>
    <dgm:pt modelId="{333A2868-CE35-2E41-B277-5F3E667F56B7}" type="pres">
      <dgm:prSet presAssocID="{7241DF60-2F7A-6B4B-8302-C19A9A6BF4B9}" presName="bullet1" presStyleLbl="node1" presStyleIdx="0" presStyleCnt="1" custLinFactNeighborX="5062" custLinFactNeighborY="-14208"/>
      <dgm:spPr>
        <a:noFill/>
        <a:ln>
          <a:noFill/>
        </a:ln>
      </dgm:spPr>
    </dgm:pt>
    <dgm:pt modelId="{57628D2D-B1AC-FC48-B0D4-628667242F4C}" type="pres">
      <dgm:prSet presAssocID="{7241DF60-2F7A-6B4B-8302-C19A9A6BF4B9}" presName="textBox1" presStyleLbl="revTx" presStyleIdx="0" presStyleCnt="1">
        <dgm:presLayoutVars>
          <dgm:bulletEnabled val="1"/>
        </dgm:presLayoutVars>
      </dgm:prSet>
      <dgm:spPr/>
      <dgm:t>
        <a:bodyPr/>
        <a:lstStyle/>
        <a:p>
          <a:endParaRPr kumimoji="1" lang="ja-JP" altLang="en-US"/>
        </a:p>
      </dgm:t>
    </dgm:pt>
  </dgm:ptLst>
  <dgm:cxnLst>
    <dgm:cxn modelId="{F43A7959-7C1F-324F-8B76-9F2DECCF3EC4}" type="presOf" srcId="{7241DF60-2F7A-6B4B-8302-C19A9A6BF4B9}" destId="{57628D2D-B1AC-FC48-B0D4-628667242F4C}" srcOrd="0" destOrd="0" presId="urn:microsoft.com/office/officeart/2005/8/layout/arrow2"/>
    <dgm:cxn modelId="{B2DF0E50-08DD-9B47-963B-7A68A9E99088}" type="presOf" srcId="{E9CEBE55-E5C7-D24E-B04B-CC840BEB7FF9}" destId="{442D16F9-6DF2-D84A-B483-3C5898170926}" srcOrd="0" destOrd="0" presId="urn:microsoft.com/office/officeart/2005/8/layout/arrow2"/>
    <dgm:cxn modelId="{B7DA4403-C2E3-674D-B9FA-7BF054DFFDCD}" srcId="{E9CEBE55-E5C7-D24E-B04B-CC840BEB7FF9}" destId="{7241DF60-2F7A-6B4B-8302-C19A9A6BF4B9}" srcOrd="0" destOrd="0" parTransId="{E63212F1-C4CC-1E48-B07F-0DEF073F231C}" sibTransId="{C8D67E43-B7BF-BA46-B726-9DF9AD246C8B}"/>
    <dgm:cxn modelId="{6CA4D240-80D3-6449-A946-FFE3DE8F134F}" type="presParOf" srcId="{442D16F9-6DF2-D84A-B483-3C5898170926}" destId="{5F2F2F53-C775-E340-8746-526A8FDFC99B}" srcOrd="0" destOrd="0" presId="urn:microsoft.com/office/officeart/2005/8/layout/arrow2"/>
    <dgm:cxn modelId="{B115203F-F9BD-974E-B674-891B645C5BFC}" type="presParOf" srcId="{442D16F9-6DF2-D84A-B483-3C5898170926}" destId="{AED6064F-4785-0E47-BDF2-EBD88EFF9D7C}" srcOrd="1" destOrd="0" presId="urn:microsoft.com/office/officeart/2005/8/layout/arrow2"/>
    <dgm:cxn modelId="{579A3DC0-F21D-1A4A-9079-6DC23A852786}" type="presParOf" srcId="{AED6064F-4785-0E47-BDF2-EBD88EFF9D7C}" destId="{333A2868-CE35-2E41-B277-5F3E667F56B7}" srcOrd="0" destOrd="0" presId="urn:microsoft.com/office/officeart/2005/8/layout/arrow2"/>
    <dgm:cxn modelId="{4ABCA9FB-279C-7840-95B1-ABFB23885637}" type="presParOf" srcId="{AED6064F-4785-0E47-BDF2-EBD88EFF9D7C}" destId="{57628D2D-B1AC-FC48-B0D4-628667242F4C}" srcOrd="1" destOrd="0" presId="urn:microsoft.com/office/officeart/2005/8/layout/arrow2"/>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5317B3-35DA-4C52-BE6E-9C62160946E8}">
      <dsp:nvSpPr>
        <dsp:cNvPr id="0" name=""/>
        <dsp:cNvSpPr/>
      </dsp:nvSpPr>
      <dsp:spPr>
        <a:xfrm>
          <a:off x="1122" y="836083"/>
          <a:ext cx="2341562" cy="585390"/>
        </a:xfrm>
        <a:prstGeom prst="roundRect">
          <a:avLst>
            <a:gd name="adj" fmla="val 10000"/>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kumimoji="1" lang="ja-JP" altLang="en-US" sz="2800" b="1" kern="1200" dirty="0">
              <a:latin typeface="メイリオ" panose="020B0604030504040204" pitchFamily="50" charset="-128"/>
              <a:ea typeface="メイリオ" panose="020B0604030504040204" pitchFamily="50" charset="-128"/>
            </a:rPr>
            <a:t>導入前</a:t>
          </a:r>
        </a:p>
      </dsp:txBody>
      <dsp:txXfrm>
        <a:off x="18267" y="853228"/>
        <a:ext cx="2307272" cy="551100"/>
      </dsp:txXfrm>
    </dsp:sp>
    <dsp:sp modelId="{8CDEE21D-AE20-40B0-A6D0-793E97551D78}">
      <dsp:nvSpPr>
        <dsp:cNvPr id="0" name=""/>
        <dsp:cNvSpPr/>
      </dsp:nvSpPr>
      <dsp:spPr>
        <a:xfrm rot="5400000">
          <a:off x="1120681" y="1472695"/>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4300B7E-7903-492F-9A4A-759C1D6A3BD0}">
      <dsp:nvSpPr>
        <dsp:cNvPr id="0" name=""/>
        <dsp:cNvSpPr/>
      </dsp:nvSpPr>
      <dsp:spPr>
        <a:xfrm>
          <a:off x="1122" y="1626360"/>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導入時</a:t>
          </a:r>
        </a:p>
      </dsp:txBody>
      <dsp:txXfrm>
        <a:off x="18267" y="1643505"/>
        <a:ext cx="2307272" cy="551100"/>
      </dsp:txXfrm>
    </dsp:sp>
    <dsp:sp modelId="{58C2AAED-8B60-41EC-9C11-7ED4AEC9A6C2}">
      <dsp:nvSpPr>
        <dsp:cNvPr id="0" name=""/>
        <dsp:cNvSpPr/>
      </dsp:nvSpPr>
      <dsp:spPr>
        <a:xfrm rot="5400000">
          <a:off x="1120681" y="2262973"/>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AE1BAF1-DADF-47F8-B91F-8E2BB7397B09}">
      <dsp:nvSpPr>
        <dsp:cNvPr id="0" name=""/>
        <dsp:cNvSpPr/>
      </dsp:nvSpPr>
      <dsp:spPr>
        <a:xfrm>
          <a:off x="1122" y="2416638"/>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維持</a:t>
          </a:r>
        </a:p>
      </dsp:txBody>
      <dsp:txXfrm>
        <a:off x="18267" y="2433783"/>
        <a:ext cx="2307272" cy="551100"/>
      </dsp:txXfrm>
    </dsp:sp>
    <dsp:sp modelId="{E5C6E101-5FCB-47B5-925E-744FEC404417}">
      <dsp:nvSpPr>
        <dsp:cNvPr id="0" name=""/>
        <dsp:cNvSpPr/>
      </dsp:nvSpPr>
      <dsp:spPr>
        <a:xfrm rot="5400000">
          <a:off x="1120681" y="3053250"/>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ED46F37-8726-443E-8E0B-ADA47C7DD141}">
      <dsp:nvSpPr>
        <dsp:cNvPr id="0" name=""/>
        <dsp:cNvSpPr/>
      </dsp:nvSpPr>
      <dsp:spPr>
        <a:xfrm>
          <a:off x="1122" y="3206915"/>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離脱前</a:t>
          </a:r>
        </a:p>
      </dsp:txBody>
      <dsp:txXfrm>
        <a:off x="18267" y="3224060"/>
        <a:ext cx="2307272" cy="551100"/>
      </dsp:txXfrm>
    </dsp:sp>
    <dsp:sp modelId="{8F48A56E-BE72-4B53-9EF2-95F498DF7628}">
      <dsp:nvSpPr>
        <dsp:cNvPr id="0" name=""/>
        <dsp:cNvSpPr/>
      </dsp:nvSpPr>
      <dsp:spPr>
        <a:xfrm rot="5400000">
          <a:off x="1120681" y="3843527"/>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DA3845F-4D1B-4418-BEF6-6A65D78726EA}">
      <dsp:nvSpPr>
        <dsp:cNvPr id="0" name=""/>
        <dsp:cNvSpPr/>
      </dsp:nvSpPr>
      <dsp:spPr>
        <a:xfrm>
          <a:off x="1122" y="3997192"/>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離脱後</a:t>
          </a:r>
        </a:p>
      </dsp:txBody>
      <dsp:txXfrm>
        <a:off x="18267" y="4014337"/>
        <a:ext cx="2307272" cy="5511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5317B3-35DA-4C52-BE6E-9C62160946E8}">
      <dsp:nvSpPr>
        <dsp:cNvPr id="0" name=""/>
        <dsp:cNvSpPr/>
      </dsp:nvSpPr>
      <dsp:spPr>
        <a:xfrm>
          <a:off x="1122" y="836083"/>
          <a:ext cx="2341562" cy="585390"/>
        </a:xfrm>
        <a:prstGeom prst="roundRect">
          <a:avLst>
            <a:gd name="adj" fmla="val 10000"/>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導入前</a:t>
          </a:r>
        </a:p>
      </dsp:txBody>
      <dsp:txXfrm>
        <a:off x="18267" y="853228"/>
        <a:ext cx="2307272" cy="551100"/>
      </dsp:txXfrm>
    </dsp:sp>
    <dsp:sp modelId="{8CDEE21D-AE20-40B0-A6D0-793E97551D78}">
      <dsp:nvSpPr>
        <dsp:cNvPr id="0" name=""/>
        <dsp:cNvSpPr/>
      </dsp:nvSpPr>
      <dsp:spPr>
        <a:xfrm rot="5400000">
          <a:off x="1120681" y="1472695"/>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4300B7E-7903-492F-9A4A-759C1D6A3BD0}">
      <dsp:nvSpPr>
        <dsp:cNvPr id="0" name=""/>
        <dsp:cNvSpPr/>
      </dsp:nvSpPr>
      <dsp:spPr>
        <a:xfrm>
          <a:off x="1122" y="1626360"/>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kumimoji="1" lang="ja-JP" altLang="en-US" sz="2800" b="1" kern="1200" dirty="0">
              <a:latin typeface="メイリオ" panose="020B0604030504040204" pitchFamily="50" charset="-128"/>
              <a:ea typeface="メイリオ" panose="020B0604030504040204" pitchFamily="50" charset="-128"/>
            </a:rPr>
            <a:t>導入時</a:t>
          </a:r>
        </a:p>
      </dsp:txBody>
      <dsp:txXfrm>
        <a:off x="18267" y="1643505"/>
        <a:ext cx="2307272" cy="551100"/>
      </dsp:txXfrm>
    </dsp:sp>
    <dsp:sp modelId="{58C2AAED-8B60-41EC-9C11-7ED4AEC9A6C2}">
      <dsp:nvSpPr>
        <dsp:cNvPr id="0" name=""/>
        <dsp:cNvSpPr/>
      </dsp:nvSpPr>
      <dsp:spPr>
        <a:xfrm rot="5400000">
          <a:off x="1120681" y="2262973"/>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AE1BAF1-DADF-47F8-B91F-8E2BB7397B09}">
      <dsp:nvSpPr>
        <dsp:cNvPr id="0" name=""/>
        <dsp:cNvSpPr/>
      </dsp:nvSpPr>
      <dsp:spPr>
        <a:xfrm>
          <a:off x="1122" y="2416638"/>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維持</a:t>
          </a:r>
        </a:p>
      </dsp:txBody>
      <dsp:txXfrm>
        <a:off x="18267" y="2433783"/>
        <a:ext cx="2307272" cy="551100"/>
      </dsp:txXfrm>
    </dsp:sp>
    <dsp:sp modelId="{E5C6E101-5FCB-47B5-925E-744FEC404417}">
      <dsp:nvSpPr>
        <dsp:cNvPr id="0" name=""/>
        <dsp:cNvSpPr/>
      </dsp:nvSpPr>
      <dsp:spPr>
        <a:xfrm rot="5400000">
          <a:off x="1120681" y="3053250"/>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ED46F37-8726-443E-8E0B-ADA47C7DD141}">
      <dsp:nvSpPr>
        <dsp:cNvPr id="0" name=""/>
        <dsp:cNvSpPr/>
      </dsp:nvSpPr>
      <dsp:spPr>
        <a:xfrm>
          <a:off x="1122" y="3206915"/>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離脱前</a:t>
          </a:r>
        </a:p>
      </dsp:txBody>
      <dsp:txXfrm>
        <a:off x="18267" y="3224060"/>
        <a:ext cx="2307272" cy="551100"/>
      </dsp:txXfrm>
    </dsp:sp>
    <dsp:sp modelId="{8F48A56E-BE72-4B53-9EF2-95F498DF7628}">
      <dsp:nvSpPr>
        <dsp:cNvPr id="0" name=""/>
        <dsp:cNvSpPr/>
      </dsp:nvSpPr>
      <dsp:spPr>
        <a:xfrm rot="5400000">
          <a:off x="1120681" y="3843527"/>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DA3845F-4D1B-4418-BEF6-6A65D78726EA}">
      <dsp:nvSpPr>
        <dsp:cNvPr id="0" name=""/>
        <dsp:cNvSpPr/>
      </dsp:nvSpPr>
      <dsp:spPr>
        <a:xfrm>
          <a:off x="1122" y="3997192"/>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離脱後</a:t>
          </a:r>
        </a:p>
      </dsp:txBody>
      <dsp:txXfrm>
        <a:off x="18267" y="4014337"/>
        <a:ext cx="2307272" cy="55110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5317B3-35DA-4C52-BE6E-9C62160946E8}">
      <dsp:nvSpPr>
        <dsp:cNvPr id="0" name=""/>
        <dsp:cNvSpPr/>
      </dsp:nvSpPr>
      <dsp:spPr>
        <a:xfrm>
          <a:off x="1122" y="836083"/>
          <a:ext cx="2341562" cy="585390"/>
        </a:xfrm>
        <a:prstGeom prst="roundRect">
          <a:avLst>
            <a:gd name="adj" fmla="val 10000"/>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導入前</a:t>
          </a:r>
        </a:p>
      </dsp:txBody>
      <dsp:txXfrm>
        <a:off x="18267" y="853228"/>
        <a:ext cx="2307272" cy="551100"/>
      </dsp:txXfrm>
    </dsp:sp>
    <dsp:sp modelId="{8CDEE21D-AE20-40B0-A6D0-793E97551D78}">
      <dsp:nvSpPr>
        <dsp:cNvPr id="0" name=""/>
        <dsp:cNvSpPr/>
      </dsp:nvSpPr>
      <dsp:spPr>
        <a:xfrm rot="5400000">
          <a:off x="1120681" y="1472695"/>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4300B7E-7903-492F-9A4A-759C1D6A3BD0}">
      <dsp:nvSpPr>
        <dsp:cNvPr id="0" name=""/>
        <dsp:cNvSpPr/>
      </dsp:nvSpPr>
      <dsp:spPr>
        <a:xfrm>
          <a:off x="1122" y="1626360"/>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kumimoji="1" lang="ja-JP" altLang="en-US" sz="2800" b="1" kern="1200" dirty="0">
              <a:latin typeface="メイリオ" panose="020B0604030504040204" pitchFamily="50" charset="-128"/>
              <a:ea typeface="メイリオ" panose="020B0604030504040204" pitchFamily="50" charset="-128"/>
            </a:rPr>
            <a:t>導入時</a:t>
          </a:r>
        </a:p>
      </dsp:txBody>
      <dsp:txXfrm>
        <a:off x="18267" y="1643505"/>
        <a:ext cx="2307272" cy="551100"/>
      </dsp:txXfrm>
    </dsp:sp>
    <dsp:sp modelId="{58C2AAED-8B60-41EC-9C11-7ED4AEC9A6C2}">
      <dsp:nvSpPr>
        <dsp:cNvPr id="0" name=""/>
        <dsp:cNvSpPr/>
      </dsp:nvSpPr>
      <dsp:spPr>
        <a:xfrm rot="5400000">
          <a:off x="1120681" y="2262973"/>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AE1BAF1-DADF-47F8-B91F-8E2BB7397B09}">
      <dsp:nvSpPr>
        <dsp:cNvPr id="0" name=""/>
        <dsp:cNvSpPr/>
      </dsp:nvSpPr>
      <dsp:spPr>
        <a:xfrm>
          <a:off x="1122" y="2416638"/>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維持</a:t>
          </a:r>
        </a:p>
      </dsp:txBody>
      <dsp:txXfrm>
        <a:off x="18267" y="2433783"/>
        <a:ext cx="2307272" cy="551100"/>
      </dsp:txXfrm>
    </dsp:sp>
    <dsp:sp modelId="{E5C6E101-5FCB-47B5-925E-744FEC404417}">
      <dsp:nvSpPr>
        <dsp:cNvPr id="0" name=""/>
        <dsp:cNvSpPr/>
      </dsp:nvSpPr>
      <dsp:spPr>
        <a:xfrm rot="5400000">
          <a:off x="1120681" y="3053250"/>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ED46F37-8726-443E-8E0B-ADA47C7DD141}">
      <dsp:nvSpPr>
        <dsp:cNvPr id="0" name=""/>
        <dsp:cNvSpPr/>
      </dsp:nvSpPr>
      <dsp:spPr>
        <a:xfrm>
          <a:off x="1122" y="3206915"/>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離脱前</a:t>
          </a:r>
        </a:p>
      </dsp:txBody>
      <dsp:txXfrm>
        <a:off x="18267" y="3224060"/>
        <a:ext cx="2307272" cy="551100"/>
      </dsp:txXfrm>
    </dsp:sp>
    <dsp:sp modelId="{8F48A56E-BE72-4B53-9EF2-95F498DF7628}">
      <dsp:nvSpPr>
        <dsp:cNvPr id="0" name=""/>
        <dsp:cNvSpPr/>
      </dsp:nvSpPr>
      <dsp:spPr>
        <a:xfrm rot="5400000">
          <a:off x="1120681" y="3843527"/>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DA3845F-4D1B-4418-BEF6-6A65D78726EA}">
      <dsp:nvSpPr>
        <dsp:cNvPr id="0" name=""/>
        <dsp:cNvSpPr/>
      </dsp:nvSpPr>
      <dsp:spPr>
        <a:xfrm>
          <a:off x="1122" y="3997192"/>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離脱後</a:t>
          </a:r>
        </a:p>
      </dsp:txBody>
      <dsp:txXfrm>
        <a:off x="18267" y="4014337"/>
        <a:ext cx="2307272" cy="5511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5317B3-35DA-4C52-BE6E-9C62160946E8}">
      <dsp:nvSpPr>
        <dsp:cNvPr id="0" name=""/>
        <dsp:cNvSpPr/>
      </dsp:nvSpPr>
      <dsp:spPr>
        <a:xfrm>
          <a:off x="1122" y="836083"/>
          <a:ext cx="2341562" cy="585390"/>
        </a:xfrm>
        <a:prstGeom prst="roundRect">
          <a:avLst>
            <a:gd name="adj" fmla="val 10000"/>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導入前</a:t>
          </a:r>
        </a:p>
      </dsp:txBody>
      <dsp:txXfrm>
        <a:off x="18267" y="853228"/>
        <a:ext cx="2307272" cy="551100"/>
      </dsp:txXfrm>
    </dsp:sp>
    <dsp:sp modelId="{8CDEE21D-AE20-40B0-A6D0-793E97551D78}">
      <dsp:nvSpPr>
        <dsp:cNvPr id="0" name=""/>
        <dsp:cNvSpPr/>
      </dsp:nvSpPr>
      <dsp:spPr>
        <a:xfrm rot="5400000">
          <a:off x="1120681" y="1472695"/>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4300B7E-7903-492F-9A4A-759C1D6A3BD0}">
      <dsp:nvSpPr>
        <dsp:cNvPr id="0" name=""/>
        <dsp:cNvSpPr/>
      </dsp:nvSpPr>
      <dsp:spPr>
        <a:xfrm>
          <a:off x="1122" y="1626360"/>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導入時</a:t>
          </a:r>
        </a:p>
      </dsp:txBody>
      <dsp:txXfrm>
        <a:off x="18267" y="1643505"/>
        <a:ext cx="2307272" cy="551100"/>
      </dsp:txXfrm>
    </dsp:sp>
    <dsp:sp modelId="{58C2AAED-8B60-41EC-9C11-7ED4AEC9A6C2}">
      <dsp:nvSpPr>
        <dsp:cNvPr id="0" name=""/>
        <dsp:cNvSpPr/>
      </dsp:nvSpPr>
      <dsp:spPr>
        <a:xfrm rot="5400000">
          <a:off x="1120681" y="2262973"/>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AE1BAF1-DADF-47F8-B91F-8E2BB7397B09}">
      <dsp:nvSpPr>
        <dsp:cNvPr id="0" name=""/>
        <dsp:cNvSpPr/>
      </dsp:nvSpPr>
      <dsp:spPr>
        <a:xfrm>
          <a:off x="1122" y="2416638"/>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kumimoji="1" lang="ja-JP" altLang="en-US" sz="2800" b="1" kern="1200" dirty="0">
              <a:latin typeface="メイリオ" panose="020B0604030504040204" pitchFamily="50" charset="-128"/>
              <a:ea typeface="メイリオ" panose="020B0604030504040204" pitchFamily="50" charset="-128"/>
            </a:rPr>
            <a:t>維持</a:t>
          </a:r>
        </a:p>
      </dsp:txBody>
      <dsp:txXfrm>
        <a:off x="18267" y="2433783"/>
        <a:ext cx="2307272" cy="551100"/>
      </dsp:txXfrm>
    </dsp:sp>
    <dsp:sp modelId="{E5C6E101-5FCB-47B5-925E-744FEC404417}">
      <dsp:nvSpPr>
        <dsp:cNvPr id="0" name=""/>
        <dsp:cNvSpPr/>
      </dsp:nvSpPr>
      <dsp:spPr>
        <a:xfrm rot="5400000">
          <a:off x="1120681" y="3053250"/>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ED46F37-8726-443E-8E0B-ADA47C7DD141}">
      <dsp:nvSpPr>
        <dsp:cNvPr id="0" name=""/>
        <dsp:cNvSpPr/>
      </dsp:nvSpPr>
      <dsp:spPr>
        <a:xfrm>
          <a:off x="1122" y="3206915"/>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離脱前</a:t>
          </a:r>
        </a:p>
      </dsp:txBody>
      <dsp:txXfrm>
        <a:off x="18267" y="3224060"/>
        <a:ext cx="2307272" cy="551100"/>
      </dsp:txXfrm>
    </dsp:sp>
    <dsp:sp modelId="{8F48A56E-BE72-4B53-9EF2-95F498DF7628}">
      <dsp:nvSpPr>
        <dsp:cNvPr id="0" name=""/>
        <dsp:cNvSpPr/>
      </dsp:nvSpPr>
      <dsp:spPr>
        <a:xfrm rot="5400000">
          <a:off x="1120681" y="3843527"/>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DA3845F-4D1B-4418-BEF6-6A65D78726EA}">
      <dsp:nvSpPr>
        <dsp:cNvPr id="0" name=""/>
        <dsp:cNvSpPr/>
      </dsp:nvSpPr>
      <dsp:spPr>
        <a:xfrm>
          <a:off x="1122" y="3997192"/>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離脱後</a:t>
          </a:r>
        </a:p>
      </dsp:txBody>
      <dsp:txXfrm>
        <a:off x="18267" y="4014337"/>
        <a:ext cx="2307272" cy="5511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5317B3-35DA-4C52-BE6E-9C62160946E8}">
      <dsp:nvSpPr>
        <dsp:cNvPr id="0" name=""/>
        <dsp:cNvSpPr/>
      </dsp:nvSpPr>
      <dsp:spPr>
        <a:xfrm>
          <a:off x="1122" y="836083"/>
          <a:ext cx="2341562" cy="585390"/>
        </a:xfrm>
        <a:prstGeom prst="roundRect">
          <a:avLst>
            <a:gd name="adj" fmla="val 10000"/>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導入前</a:t>
          </a:r>
        </a:p>
      </dsp:txBody>
      <dsp:txXfrm>
        <a:off x="18267" y="853228"/>
        <a:ext cx="2307272" cy="551100"/>
      </dsp:txXfrm>
    </dsp:sp>
    <dsp:sp modelId="{8CDEE21D-AE20-40B0-A6D0-793E97551D78}">
      <dsp:nvSpPr>
        <dsp:cNvPr id="0" name=""/>
        <dsp:cNvSpPr/>
      </dsp:nvSpPr>
      <dsp:spPr>
        <a:xfrm rot="5400000">
          <a:off x="1120681" y="1472695"/>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4300B7E-7903-492F-9A4A-759C1D6A3BD0}">
      <dsp:nvSpPr>
        <dsp:cNvPr id="0" name=""/>
        <dsp:cNvSpPr/>
      </dsp:nvSpPr>
      <dsp:spPr>
        <a:xfrm>
          <a:off x="1122" y="1626360"/>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導入時</a:t>
          </a:r>
        </a:p>
      </dsp:txBody>
      <dsp:txXfrm>
        <a:off x="18267" y="1643505"/>
        <a:ext cx="2307272" cy="551100"/>
      </dsp:txXfrm>
    </dsp:sp>
    <dsp:sp modelId="{58C2AAED-8B60-41EC-9C11-7ED4AEC9A6C2}">
      <dsp:nvSpPr>
        <dsp:cNvPr id="0" name=""/>
        <dsp:cNvSpPr/>
      </dsp:nvSpPr>
      <dsp:spPr>
        <a:xfrm rot="5400000">
          <a:off x="1120681" y="2262973"/>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AE1BAF1-DADF-47F8-B91F-8E2BB7397B09}">
      <dsp:nvSpPr>
        <dsp:cNvPr id="0" name=""/>
        <dsp:cNvSpPr/>
      </dsp:nvSpPr>
      <dsp:spPr>
        <a:xfrm>
          <a:off x="1122" y="2416638"/>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kumimoji="1" lang="ja-JP" altLang="en-US" sz="2800" b="1" kern="1200" dirty="0">
              <a:latin typeface="メイリオ" panose="020B0604030504040204" pitchFamily="50" charset="-128"/>
              <a:ea typeface="メイリオ" panose="020B0604030504040204" pitchFamily="50" charset="-128"/>
            </a:rPr>
            <a:t>維持</a:t>
          </a:r>
        </a:p>
      </dsp:txBody>
      <dsp:txXfrm>
        <a:off x="18267" y="2433783"/>
        <a:ext cx="2307272" cy="551100"/>
      </dsp:txXfrm>
    </dsp:sp>
    <dsp:sp modelId="{E5C6E101-5FCB-47B5-925E-744FEC404417}">
      <dsp:nvSpPr>
        <dsp:cNvPr id="0" name=""/>
        <dsp:cNvSpPr/>
      </dsp:nvSpPr>
      <dsp:spPr>
        <a:xfrm rot="5400000">
          <a:off x="1120681" y="3053250"/>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ED46F37-8726-443E-8E0B-ADA47C7DD141}">
      <dsp:nvSpPr>
        <dsp:cNvPr id="0" name=""/>
        <dsp:cNvSpPr/>
      </dsp:nvSpPr>
      <dsp:spPr>
        <a:xfrm>
          <a:off x="1122" y="3206915"/>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離脱前</a:t>
          </a:r>
        </a:p>
      </dsp:txBody>
      <dsp:txXfrm>
        <a:off x="18267" y="3224060"/>
        <a:ext cx="2307272" cy="551100"/>
      </dsp:txXfrm>
    </dsp:sp>
    <dsp:sp modelId="{8F48A56E-BE72-4B53-9EF2-95F498DF7628}">
      <dsp:nvSpPr>
        <dsp:cNvPr id="0" name=""/>
        <dsp:cNvSpPr/>
      </dsp:nvSpPr>
      <dsp:spPr>
        <a:xfrm rot="5400000">
          <a:off x="1120681" y="3843527"/>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DA3845F-4D1B-4418-BEF6-6A65D78726EA}">
      <dsp:nvSpPr>
        <dsp:cNvPr id="0" name=""/>
        <dsp:cNvSpPr/>
      </dsp:nvSpPr>
      <dsp:spPr>
        <a:xfrm>
          <a:off x="1122" y="3997192"/>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離脱後</a:t>
          </a:r>
        </a:p>
      </dsp:txBody>
      <dsp:txXfrm>
        <a:off x="18267" y="4014337"/>
        <a:ext cx="2307272" cy="55110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5317B3-35DA-4C52-BE6E-9C62160946E8}">
      <dsp:nvSpPr>
        <dsp:cNvPr id="0" name=""/>
        <dsp:cNvSpPr/>
      </dsp:nvSpPr>
      <dsp:spPr>
        <a:xfrm>
          <a:off x="1122" y="836083"/>
          <a:ext cx="2341562" cy="585390"/>
        </a:xfrm>
        <a:prstGeom prst="roundRect">
          <a:avLst>
            <a:gd name="adj" fmla="val 10000"/>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導入前</a:t>
          </a:r>
        </a:p>
      </dsp:txBody>
      <dsp:txXfrm>
        <a:off x="18267" y="853228"/>
        <a:ext cx="2307272" cy="551100"/>
      </dsp:txXfrm>
    </dsp:sp>
    <dsp:sp modelId="{8CDEE21D-AE20-40B0-A6D0-793E97551D78}">
      <dsp:nvSpPr>
        <dsp:cNvPr id="0" name=""/>
        <dsp:cNvSpPr/>
      </dsp:nvSpPr>
      <dsp:spPr>
        <a:xfrm rot="5400000">
          <a:off x="1120681" y="1472695"/>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4300B7E-7903-492F-9A4A-759C1D6A3BD0}">
      <dsp:nvSpPr>
        <dsp:cNvPr id="0" name=""/>
        <dsp:cNvSpPr/>
      </dsp:nvSpPr>
      <dsp:spPr>
        <a:xfrm>
          <a:off x="1122" y="1626360"/>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導入時</a:t>
          </a:r>
        </a:p>
      </dsp:txBody>
      <dsp:txXfrm>
        <a:off x="18267" y="1643505"/>
        <a:ext cx="2307272" cy="551100"/>
      </dsp:txXfrm>
    </dsp:sp>
    <dsp:sp modelId="{58C2AAED-8B60-41EC-9C11-7ED4AEC9A6C2}">
      <dsp:nvSpPr>
        <dsp:cNvPr id="0" name=""/>
        <dsp:cNvSpPr/>
      </dsp:nvSpPr>
      <dsp:spPr>
        <a:xfrm rot="5400000">
          <a:off x="1120681" y="2262973"/>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AE1BAF1-DADF-47F8-B91F-8E2BB7397B09}">
      <dsp:nvSpPr>
        <dsp:cNvPr id="0" name=""/>
        <dsp:cNvSpPr/>
      </dsp:nvSpPr>
      <dsp:spPr>
        <a:xfrm>
          <a:off x="1122" y="2416638"/>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kumimoji="1" lang="ja-JP" altLang="en-US" sz="2800" b="1" kern="1200" dirty="0">
              <a:latin typeface="メイリオ" panose="020B0604030504040204" pitchFamily="50" charset="-128"/>
              <a:ea typeface="メイリオ" panose="020B0604030504040204" pitchFamily="50" charset="-128"/>
            </a:rPr>
            <a:t>維持</a:t>
          </a:r>
        </a:p>
      </dsp:txBody>
      <dsp:txXfrm>
        <a:off x="18267" y="2433783"/>
        <a:ext cx="2307272" cy="551100"/>
      </dsp:txXfrm>
    </dsp:sp>
    <dsp:sp modelId="{E5C6E101-5FCB-47B5-925E-744FEC404417}">
      <dsp:nvSpPr>
        <dsp:cNvPr id="0" name=""/>
        <dsp:cNvSpPr/>
      </dsp:nvSpPr>
      <dsp:spPr>
        <a:xfrm rot="5400000">
          <a:off x="1120681" y="3053250"/>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ED46F37-8726-443E-8E0B-ADA47C7DD141}">
      <dsp:nvSpPr>
        <dsp:cNvPr id="0" name=""/>
        <dsp:cNvSpPr/>
      </dsp:nvSpPr>
      <dsp:spPr>
        <a:xfrm>
          <a:off x="1122" y="3206915"/>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離脱前</a:t>
          </a:r>
        </a:p>
      </dsp:txBody>
      <dsp:txXfrm>
        <a:off x="18267" y="3224060"/>
        <a:ext cx="2307272" cy="551100"/>
      </dsp:txXfrm>
    </dsp:sp>
    <dsp:sp modelId="{8F48A56E-BE72-4B53-9EF2-95F498DF7628}">
      <dsp:nvSpPr>
        <dsp:cNvPr id="0" name=""/>
        <dsp:cNvSpPr/>
      </dsp:nvSpPr>
      <dsp:spPr>
        <a:xfrm rot="5400000">
          <a:off x="1120681" y="3843527"/>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DA3845F-4D1B-4418-BEF6-6A65D78726EA}">
      <dsp:nvSpPr>
        <dsp:cNvPr id="0" name=""/>
        <dsp:cNvSpPr/>
      </dsp:nvSpPr>
      <dsp:spPr>
        <a:xfrm>
          <a:off x="1122" y="3997192"/>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離脱後</a:t>
          </a:r>
        </a:p>
      </dsp:txBody>
      <dsp:txXfrm>
        <a:off x="18267" y="4014337"/>
        <a:ext cx="2307272" cy="5511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5317B3-35DA-4C52-BE6E-9C62160946E8}">
      <dsp:nvSpPr>
        <dsp:cNvPr id="0" name=""/>
        <dsp:cNvSpPr/>
      </dsp:nvSpPr>
      <dsp:spPr>
        <a:xfrm>
          <a:off x="1122" y="836083"/>
          <a:ext cx="2341562" cy="585390"/>
        </a:xfrm>
        <a:prstGeom prst="roundRect">
          <a:avLst>
            <a:gd name="adj" fmla="val 10000"/>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導入前</a:t>
          </a:r>
        </a:p>
      </dsp:txBody>
      <dsp:txXfrm>
        <a:off x="18267" y="853228"/>
        <a:ext cx="2307272" cy="551100"/>
      </dsp:txXfrm>
    </dsp:sp>
    <dsp:sp modelId="{8CDEE21D-AE20-40B0-A6D0-793E97551D78}">
      <dsp:nvSpPr>
        <dsp:cNvPr id="0" name=""/>
        <dsp:cNvSpPr/>
      </dsp:nvSpPr>
      <dsp:spPr>
        <a:xfrm rot="5400000">
          <a:off x="1120681" y="1472695"/>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4300B7E-7903-492F-9A4A-759C1D6A3BD0}">
      <dsp:nvSpPr>
        <dsp:cNvPr id="0" name=""/>
        <dsp:cNvSpPr/>
      </dsp:nvSpPr>
      <dsp:spPr>
        <a:xfrm>
          <a:off x="1122" y="1626360"/>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導入時</a:t>
          </a:r>
        </a:p>
      </dsp:txBody>
      <dsp:txXfrm>
        <a:off x="18267" y="1643505"/>
        <a:ext cx="2307272" cy="551100"/>
      </dsp:txXfrm>
    </dsp:sp>
    <dsp:sp modelId="{58C2AAED-8B60-41EC-9C11-7ED4AEC9A6C2}">
      <dsp:nvSpPr>
        <dsp:cNvPr id="0" name=""/>
        <dsp:cNvSpPr/>
      </dsp:nvSpPr>
      <dsp:spPr>
        <a:xfrm rot="5400000">
          <a:off x="1120681" y="2262973"/>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AE1BAF1-DADF-47F8-B91F-8E2BB7397B09}">
      <dsp:nvSpPr>
        <dsp:cNvPr id="0" name=""/>
        <dsp:cNvSpPr/>
      </dsp:nvSpPr>
      <dsp:spPr>
        <a:xfrm>
          <a:off x="1122" y="2416638"/>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維持</a:t>
          </a:r>
        </a:p>
      </dsp:txBody>
      <dsp:txXfrm>
        <a:off x="18267" y="2433783"/>
        <a:ext cx="2307272" cy="551100"/>
      </dsp:txXfrm>
    </dsp:sp>
    <dsp:sp modelId="{E5C6E101-5FCB-47B5-925E-744FEC404417}">
      <dsp:nvSpPr>
        <dsp:cNvPr id="0" name=""/>
        <dsp:cNvSpPr/>
      </dsp:nvSpPr>
      <dsp:spPr>
        <a:xfrm rot="5400000">
          <a:off x="1120681" y="3053250"/>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ED46F37-8726-443E-8E0B-ADA47C7DD141}">
      <dsp:nvSpPr>
        <dsp:cNvPr id="0" name=""/>
        <dsp:cNvSpPr/>
      </dsp:nvSpPr>
      <dsp:spPr>
        <a:xfrm>
          <a:off x="1122" y="3206915"/>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kumimoji="1" lang="ja-JP" altLang="en-US" sz="2800" b="1" kern="1200" dirty="0">
              <a:latin typeface="メイリオ" panose="020B0604030504040204" pitchFamily="50" charset="-128"/>
              <a:ea typeface="メイリオ" panose="020B0604030504040204" pitchFamily="50" charset="-128"/>
            </a:rPr>
            <a:t>離脱前</a:t>
          </a:r>
        </a:p>
      </dsp:txBody>
      <dsp:txXfrm>
        <a:off x="18267" y="3224060"/>
        <a:ext cx="2307272" cy="551100"/>
      </dsp:txXfrm>
    </dsp:sp>
    <dsp:sp modelId="{8F48A56E-BE72-4B53-9EF2-95F498DF7628}">
      <dsp:nvSpPr>
        <dsp:cNvPr id="0" name=""/>
        <dsp:cNvSpPr/>
      </dsp:nvSpPr>
      <dsp:spPr>
        <a:xfrm rot="5400000">
          <a:off x="1120681" y="3843527"/>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DA3845F-4D1B-4418-BEF6-6A65D78726EA}">
      <dsp:nvSpPr>
        <dsp:cNvPr id="0" name=""/>
        <dsp:cNvSpPr/>
      </dsp:nvSpPr>
      <dsp:spPr>
        <a:xfrm>
          <a:off x="1122" y="3997192"/>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離脱後</a:t>
          </a:r>
        </a:p>
      </dsp:txBody>
      <dsp:txXfrm>
        <a:off x="18267" y="4014337"/>
        <a:ext cx="2307272" cy="55110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5317B3-35DA-4C52-BE6E-9C62160946E8}">
      <dsp:nvSpPr>
        <dsp:cNvPr id="0" name=""/>
        <dsp:cNvSpPr/>
      </dsp:nvSpPr>
      <dsp:spPr>
        <a:xfrm>
          <a:off x="1122" y="836083"/>
          <a:ext cx="2341562" cy="585390"/>
        </a:xfrm>
        <a:prstGeom prst="roundRect">
          <a:avLst>
            <a:gd name="adj" fmla="val 10000"/>
          </a:avLst>
        </a:prstGeom>
        <a:solidFill>
          <a:schemeClr val="lt1">
            <a:hueOff val="0"/>
            <a:satOff val="0"/>
            <a:lumOff val="0"/>
            <a:alphaOff val="0"/>
          </a:schemeClr>
        </a:solidFill>
        <a:ln w="12700" cap="flat" cmpd="sng" algn="ctr">
          <a:solidFill>
            <a:schemeClr val="accent6">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導入前</a:t>
          </a:r>
        </a:p>
      </dsp:txBody>
      <dsp:txXfrm>
        <a:off x="18267" y="853228"/>
        <a:ext cx="2307272" cy="551100"/>
      </dsp:txXfrm>
    </dsp:sp>
    <dsp:sp modelId="{8CDEE21D-AE20-40B0-A6D0-793E97551D78}">
      <dsp:nvSpPr>
        <dsp:cNvPr id="0" name=""/>
        <dsp:cNvSpPr/>
      </dsp:nvSpPr>
      <dsp:spPr>
        <a:xfrm rot="5400000">
          <a:off x="1120681" y="1472695"/>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4300B7E-7903-492F-9A4A-759C1D6A3BD0}">
      <dsp:nvSpPr>
        <dsp:cNvPr id="0" name=""/>
        <dsp:cNvSpPr/>
      </dsp:nvSpPr>
      <dsp:spPr>
        <a:xfrm>
          <a:off x="1122" y="1626360"/>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導入時</a:t>
          </a:r>
        </a:p>
      </dsp:txBody>
      <dsp:txXfrm>
        <a:off x="18267" y="1643505"/>
        <a:ext cx="2307272" cy="551100"/>
      </dsp:txXfrm>
    </dsp:sp>
    <dsp:sp modelId="{58C2AAED-8B60-41EC-9C11-7ED4AEC9A6C2}">
      <dsp:nvSpPr>
        <dsp:cNvPr id="0" name=""/>
        <dsp:cNvSpPr/>
      </dsp:nvSpPr>
      <dsp:spPr>
        <a:xfrm rot="5400000">
          <a:off x="1120681" y="2262973"/>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AE1BAF1-DADF-47F8-B91F-8E2BB7397B09}">
      <dsp:nvSpPr>
        <dsp:cNvPr id="0" name=""/>
        <dsp:cNvSpPr/>
      </dsp:nvSpPr>
      <dsp:spPr>
        <a:xfrm>
          <a:off x="1122" y="2416638"/>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維持</a:t>
          </a:r>
        </a:p>
      </dsp:txBody>
      <dsp:txXfrm>
        <a:off x="18267" y="2433783"/>
        <a:ext cx="2307272" cy="551100"/>
      </dsp:txXfrm>
    </dsp:sp>
    <dsp:sp modelId="{E5C6E101-5FCB-47B5-925E-744FEC404417}">
      <dsp:nvSpPr>
        <dsp:cNvPr id="0" name=""/>
        <dsp:cNvSpPr/>
      </dsp:nvSpPr>
      <dsp:spPr>
        <a:xfrm rot="5400000">
          <a:off x="1120681" y="3053250"/>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ED46F37-8726-443E-8E0B-ADA47C7DD141}">
      <dsp:nvSpPr>
        <dsp:cNvPr id="0" name=""/>
        <dsp:cNvSpPr/>
      </dsp:nvSpPr>
      <dsp:spPr>
        <a:xfrm>
          <a:off x="1122" y="3206915"/>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ctr" anchorCtr="0">
          <a:noAutofit/>
        </a:bodyPr>
        <a:lstStyle/>
        <a:p>
          <a:pPr lvl="0" algn="ctr" defTabSz="933450">
            <a:lnSpc>
              <a:spcPct val="90000"/>
            </a:lnSpc>
            <a:spcBef>
              <a:spcPct val="0"/>
            </a:spcBef>
            <a:spcAft>
              <a:spcPct val="35000"/>
            </a:spcAft>
          </a:pPr>
          <a:r>
            <a:rPr kumimoji="1" lang="ja-JP" altLang="en-US" sz="2100" kern="1200" dirty="0">
              <a:solidFill>
                <a:schemeClr val="bg1">
                  <a:lumMod val="65000"/>
                </a:schemeClr>
              </a:solidFill>
              <a:latin typeface="メイリオ" panose="020B0604030504040204" pitchFamily="50" charset="-128"/>
              <a:ea typeface="メイリオ" panose="020B0604030504040204" pitchFamily="50" charset="-128"/>
            </a:rPr>
            <a:t>離脱前</a:t>
          </a:r>
        </a:p>
      </dsp:txBody>
      <dsp:txXfrm>
        <a:off x="18267" y="3224060"/>
        <a:ext cx="2307272" cy="551100"/>
      </dsp:txXfrm>
    </dsp:sp>
    <dsp:sp modelId="{8F48A56E-BE72-4B53-9EF2-95F498DF7628}">
      <dsp:nvSpPr>
        <dsp:cNvPr id="0" name=""/>
        <dsp:cNvSpPr/>
      </dsp:nvSpPr>
      <dsp:spPr>
        <a:xfrm rot="5400000">
          <a:off x="1120681" y="3843527"/>
          <a:ext cx="102443" cy="102443"/>
        </a:xfrm>
        <a:prstGeom prst="rightArrow">
          <a:avLst>
            <a:gd name="adj1" fmla="val 66700"/>
            <a:gd name="adj2" fmla="val 50000"/>
          </a:avLst>
        </a:prstGeom>
        <a:solidFill>
          <a:schemeClr val="accent6">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8DA3845F-4D1B-4418-BEF6-6A65D78726EA}">
      <dsp:nvSpPr>
        <dsp:cNvPr id="0" name=""/>
        <dsp:cNvSpPr/>
      </dsp:nvSpPr>
      <dsp:spPr>
        <a:xfrm>
          <a:off x="1122" y="3997192"/>
          <a:ext cx="2341562" cy="585390"/>
        </a:xfrm>
        <a:prstGeom prst="roundRect">
          <a:avLst>
            <a:gd name="adj" fmla="val 10000"/>
          </a:avLst>
        </a:prstGeom>
        <a:solidFill>
          <a:schemeClr val="lt1">
            <a:alpha val="90000"/>
            <a:tint val="40000"/>
            <a:hueOff val="0"/>
            <a:satOff val="0"/>
            <a:lumOff val="0"/>
            <a:alphaOff val="0"/>
          </a:schemeClr>
        </a:solidFill>
        <a:ln w="12700" cap="flat" cmpd="sng" algn="ctr">
          <a:solidFill>
            <a:schemeClr val="accent6">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r>
            <a:rPr kumimoji="1" lang="ja-JP" altLang="en-US" sz="2800" b="1" kern="1200" dirty="0">
              <a:latin typeface="メイリオ" panose="020B0604030504040204" pitchFamily="50" charset="-128"/>
              <a:ea typeface="メイリオ" panose="020B0604030504040204" pitchFamily="50" charset="-128"/>
            </a:rPr>
            <a:t>離脱後</a:t>
          </a:r>
        </a:p>
      </dsp:txBody>
      <dsp:txXfrm>
        <a:off x="18267" y="4014337"/>
        <a:ext cx="2307272" cy="55110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2F2F53-C775-E340-8746-526A8FDFC99B}">
      <dsp:nvSpPr>
        <dsp:cNvPr id="0" name=""/>
        <dsp:cNvSpPr/>
      </dsp:nvSpPr>
      <dsp:spPr>
        <a:xfrm>
          <a:off x="226165" y="0"/>
          <a:ext cx="7241540" cy="4525963"/>
        </a:xfrm>
        <a:prstGeom prst="swooshArrow">
          <a:avLst>
            <a:gd name="adj1" fmla="val 25000"/>
            <a:gd name="adj2" fmla="val 25000"/>
          </a:avLst>
        </a:prstGeom>
        <a:solidFill>
          <a:schemeClr val="tx2">
            <a:lumMod val="60000"/>
            <a:lumOff val="40000"/>
          </a:schemeClr>
        </a:solidFill>
        <a:ln>
          <a:noFill/>
        </a:ln>
        <a:effectLst/>
      </dsp:spPr>
      <dsp:style>
        <a:lnRef idx="0">
          <a:scrgbClr r="0" g="0" b="0"/>
        </a:lnRef>
        <a:fillRef idx="1">
          <a:scrgbClr r="0" g="0" b="0"/>
        </a:fillRef>
        <a:effectRef idx="0">
          <a:scrgbClr r="0" g="0" b="0"/>
        </a:effectRef>
        <a:fontRef idx="minor"/>
      </dsp:style>
    </dsp:sp>
    <dsp:sp modelId="{333A2868-CE35-2E41-B277-5F3E667F56B7}">
      <dsp:nvSpPr>
        <dsp:cNvPr id="0" name=""/>
        <dsp:cNvSpPr/>
      </dsp:nvSpPr>
      <dsp:spPr>
        <a:xfrm>
          <a:off x="6046451" y="841728"/>
          <a:ext cx="535874" cy="535874"/>
        </a:xfrm>
        <a:prstGeom prst="ellipse">
          <a:avLst/>
        </a:prstGeom>
        <a:no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7628D2D-B1AC-FC48-B0D4-628667242F4C}">
      <dsp:nvSpPr>
        <dsp:cNvPr id="0" name=""/>
        <dsp:cNvSpPr/>
      </dsp:nvSpPr>
      <dsp:spPr>
        <a:xfrm>
          <a:off x="3390645" y="1185802"/>
          <a:ext cx="2896616" cy="3340160"/>
        </a:xfrm>
        <a:prstGeom prst="round2Diag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283949" bIns="0" numCol="1" spcCol="1270" anchor="t" anchorCtr="0">
          <a:noAutofit/>
        </a:bodyPr>
        <a:lstStyle/>
        <a:p>
          <a:pPr lvl="0" algn="r" defTabSz="1422400">
            <a:lnSpc>
              <a:spcPct val="90000"/>
            </a:lnSpc>
            <a:spcBef>
              <a:spcPct val="0"/>
            </a:spcBef>
            <a:spcAft>
              <a:spcPct val="35000"/>
            </a:spcAft>
          </a:pPr>
          <a:endParaRPr kumimoji="1" lang="ja-JP" altLang="en-US" sz="3200" b="1" kern="1200">
            <a:solidFill>
              <a:srgbClr val="FF0000"/>
            </a:solidFill>
            <a:latin typeface="Hiragino Kaku Gothic ProN W3" panose="020B0300000000000000" pitchFamily="34" charset="-128"/>
            <a:ea typeface="Hiragino Kaku Gothic ProN W3" panose="020B0300000000000000" pitchFamily="34" charset="-128"/>
          </a:endParaRPr>
        </a:p>
      </dsp:txBody>
      <dsp:txXfrm>
        <a:off x="3532046" y="1327203"/>
        <a:ext cx="2613814" cy="3057358"/>
      </dsp:txXfrm>
    </dsp:sp>
  </dsp:spTree>
</dsp:drawing>
</file>

<file path=ppt/diagrams/layout1.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lProcess1">
  <dgm:title val=""/>
  <dgm:desc val=""/>
  <dgm:catLst>
    <dgm:cat type="process" pri="1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0" destId="2" srcOrd="0" destOrd="0"/>
        <dgm:cxn modelId="6" srcId="1" destId="3" srcOrd="1" destOrd="0"/>
        <dgm:cxn modelId="23" srcId="2" destId="21" srcOrd="0" destOrd="0"/>
        <dgm:cxn modelId="24" srcId="2" destId="22" srcOrd="1" destOrd="0"/>
        <dgm:cxn modelId="33" srcId="1" destId="31" srcOrd="0" destOrd="0"/>
      </dgm:cxnLst>
      <dgm:bg/>
      <dgm:whole/>
    </dgm:dataModel>
  </dgm:sampData>
  <dgm:styleData>
    <dgm:dataModel>
      <dgm:ptLst>
        <dgm:pt modelId="0" type="doc"/>
        <dgm:pt modelId="1"/>
        <dgm:pt modelId="11"/>
        <dgm:pt modelId="2"/>
        <dgm:pt modelId="22"/>
      </dgm:ptLst>
      <dgm:cxnLst>
        <dgm:cxn modelId="3" srcId="0" destId="1" srcOrd="0" destOrd="0"/>
        <dgm:cxn modelId="4" srcId="0" destId="2" srcOrd="0" destOrd="0"/>
        <dgm:cxn modelId="5" srcId="1" destId="11" srcOrd="0" destOrd="0"/>
        <dgm:cxn modelId="6" srcId="2" destId="2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vertAlign" val="mid"/>
          <dgm:param type="nodeHorzAlign" val="l"/>
          <dgm:param type="nodeVertAlign" val="t"/>
          <dgm:param type="fallback" val="2D"/>
        </dgm:alg>
      </dgm:if>
      <dgm:else name="Name3">
        <dgm:alg type="lin">
          <dgm:param type="linDir" val="fromR"/>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h" for="des" forName="header" refType="h"/>
      <dgm:constr type="w" for="des" forName="header" refType="h" refFor="des" refForName="header" op="equ" fact="4"/>
      <dgm:constr type="h" for="des" forName="child" refType="h" refFor="des" refForName="header" op="equ"/>
      <dgm:constr type="w" for="des" forName="child" refType="w" refFor="des" refForName="header" op="equ"/>
      <dgm:constr type="w" for="ch" forName="hSp" refType="w" refFor="des" refForName="header" op="equ" fact="0.14"/>
      <dgm:constr type="h" for="des" forName="parTrans" refType="h" refFor="des" refForName="header" op="equ" fact="0.35"/>
      <dgm:constr type="h" for="des" forName="sibTrans" refType="h" refFor="des" refForName="parTrans" op="equ"/>
      <dgm:constr type="primFontSz" for="des" forName="child" op="equ" val="65"/>
      <dgm:constr type="primFontSz" for="des" forName="header" op="equ" val="65"/>
    </dgm:constrLst>
    <dgm:ruleLst/>
    <dgm:forEach name="Name4" axis="ch" ptType="node">
      <dgm:layoutNode name="vertFlow">
        <dgm:choose name="Name5">
          <dgm:if name="Name6" func="var" arg="dir" op="equ" val="norm">
            <dgm:alg type="lin">
              <dgm:param type="linDir" val="fromT"/>
              <dgm:param type="nodeHorzAlign" val="ctr"/>
              <dgm:param type="nodeVertAlign" val="t"/>
              <dgm:param type="fallback" val="2D"/>
            </dgm:alg>
          </dgm:if>
          <dgm:else name="Name7">
            <dgm:alg type="lin">
              <dgm:param type="linDir" val="fromT"/>
              <dgm:param type="nodeHorzAlign" val="ctr"/>
              <dgm:param type="nodeVertAlign" val="t"/>
              <dgm:param type="fallback" val="2D"/>
            </dgm:alg>
          </dgm:else>
        </dgm:choose>
        <dgm:shape xmlns:r="http://schemas.openxmlformats.org/officeDocument/2006/relationships" r:blip="">
          <dgm:adjLst/>
        </dgm:shape>
        <dgm:presOf/>
        <dgm:constrLst/>
        <dgm:ruleLst/>
        <dgm:layoutNode name="header" styleLbl="node1">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8" axis="ch" ptType="parTrans" cnt="1">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connDist" fact="0.25"/>
              <dgm:constr type="endPad" refType="connDist" fact="0.25"/>
            </dgm:constrLst>
            <dgm:ruleLst/>
          </dgm:layoutNode>
        </dgm:forEach>
        <dgm:forEach name="Name9" axis="ch" ptType="node">
          <dgm:layoutNode name="child" styleLbl="alignAccFollowNode1">
            <dgm:varLst>
              <dgm:chMax val="0"/>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0" axis="followSib" ptType="sibTrans" cnt="1">
            <dgm:layoutNode name="sibTrans" styleLbl="sibTrans2D1">
              <dgm:alg type="conn">
                <dgm:param type="begPts" val="auto"/>
                <dgm:param type="endPts" val="auto"/>
              </dgm:alg>
              <dgm:shape xmlns:r="http://schemas.openxmlformats.org/officeDocument/2006/relationships" type="conn" r:blip="">
                <dgm:adjLst/>
              </dgm:shape>
              <dgm:presOf axis="self"/>
              <dgm:constrLst>
                <dgm:constr type="w" refType="h"/>
                <dgm:constr type="connDist"/>
                <dgm:constr type="wArH" refType="h" fact="0.25"/>
                <dgm:constr type="hArH" refType="wArH" fact="2"/>
                <dgm:constr type="stemThick" refType="hArH" fact="0.667"/>
                <dgm:constr type="begPad" refType="w" fact="0.25"/>
                <dgm:constr type="endPad" refType="w" fact="0.25"/>
              </dgm:constrLst>
              <dgm:ruleLst/>
            </dgm:layoutNode>
          </dgm:forEach>
        </dgm:forEach>
      </dgm:layoutNode>
      <dgm:choose name="Name11">
        <dgm:if name="Name12" axis="self" ptType="node" func="revPos" op="gte" val="2">
          <dgm:layoutNode name="hSp">
            <dgm:alg type="sp"/>
            <dgm:shape xmlns:r="http://schemas.openxmlformats.org/officeDocument/2006/relationships" r:blip="">
              <dgm:adjLst/>
            </dgm:shape>
            <dgm:presOf/>
            <dgm:constrLst/>
            <dgm:ruleLst/>
          </dgm:layoutNode>
        </dgm:if>
        <dgm:else name="Name13"/>
      </dgm:choose>
    </dgm:forEach>
  </dgm:layoutNode>
</dgm:layoutDef>
</file>

<file path=ppt/diagrams/layout9.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320E33-076B-8243-8D4F-736BAB886140}" type="datetimeFigureOut">
              <a:rPr kumimoji="1" lang="ja-JP" altLang="en-US" smtClean="0"/>
              <a:t>2020/6/26</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621212-539F-604A-9D92-4CE12479757F}" type="slidenum">
              <a:rPr kumimoji="1" lang="ja-JP" altLang="en-US" smtClean="0"/>
              <a:t>‹#›</a:t>
            </a:fld>
            <a:endParaRPr kumimoji="1" lang="ja-JP" altLang="en-US"/>
          </a:p>
        </p:txBody>
      </p:sp>
    </p:spTree>
    <p:extLst>
      <p:ext uri="{BB962C8B-B14F-4D97-AF65-F5344CB8AC3E}">
        <p14:creationId xmlns:p14="http://schemas.microsoft.com/office/powerpoint/2010/main" val="136428136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a:t>
            </a:r>
            <a:r>
              <a:rPr kumimoji="1" lang="en-US" altLang="ja-JP" dirty="0"/>
              <a:t>ECMO</a:t>
            </a:r>
            <a:r>
              <a:rPr kumimoji="1" lang="ja-JP" altLang="en-US"/>
              <a:t>は生命維持装置である</a:t>
            </a:r>
            <a:endParaRPr kumimoji="1" lang="en-US" altLang="ja-JP" dirty="0"/>
          </a:p>
          <a:p>
            <a:r>
              <a:rPr kumimoji="1" lang="ja-JP" altLang="en-US"/>
              <a:t>・</a:t>
            </a:r>
            <a:r>
              <a:rPr kumimoji="1" lang="en-US" altLang="ja-JP" dirty="0"/>
              <a:t>ECMO</a:t>
            </a:r>
            <a:r>
              <a:rPr kumimoji="1" lang="ja-JP" altLang="en-US"/>
              <a:t>を装着したからといって、傷害を受けた肺が治るということはない</a:t>
            </a:r>
            <a:r>
              <a:rPr kumimoji="1" lang="en-US" altLang="ja-JP" dirty="0"/>
              <a:t/>
            </a:r>
            <a:br>
              <a:rPr kumimoji="1" lang="en-US" altLang="ja-JP" dirty="0"/>
            </a:br>
            <a:r>
              <a:rPr kumimoji="1" lang="ja-JP" altLang="en-US"/>
              <a:t>・呼吸</a:t>
            </a:r>
            <a:r>
              <a:rPr kumimoji="1" lang="en-US" altLang="ja-JP" dirty="0"/>
              <a:t>ECMO</a:t>
            </a:r>
            <a:r>
              <a:rPr kumimoji="1" lang="ja-JP" altLang="en-US"/>
              <a:t>では、しっかりと、肺そのものへダメージを与える病原体や化学物質への対処も同時に行わなければならない</a:t>
            </a:r>
            <a:endParaRPr kumimoji="1" lang="en-US" altLang="ja-JP" dirty="0"/>
          </a:p>
          <a:p>
            <a:r>
              <a:rPr kumimoji="1" lang="ja-JP" altLang="en-US"/>
              <a:t>・上記が、</a:t>
            </a:r>
            <a:r>
              <a:rPr kumimoji="1" lang="en-US" altLang="ja-JP" dirty="0"/>
              <a:t>ECMO</a:t>
            </a:r>
            <a:r>
              <a:rPr kumimoji="1" lang="ja-JP" altLang="en-US"/>
              <a:t>を使った呼吸管理（呼吸</a:t>
            </a:r>
            <a:r>
              <a:rPr kumimoji="1" lang="en-US" altLang="ja-JP" dirty="0"/>
              <a:t>ECMO</a:t>
            </a:r>
            <a:r>
              <a:rPr kumimoji="1" lang="ja-JP" altLang="en-US"/>
              <a:t>）である</a:t>
            </a:r>
            <a:endParaRPr kumimoji="1" lang="en-US" altLang="ja-JP" dirty="0"/>
          </a:p>
          <a:p>
            <a:r>
              <a:rPr kumimoji="1" lang="ja-JP" altLang="en-US"/>
              <a:t>一方、</a:t>
            </a:r>
            <a:endParaRPr kumimoji="1" lang="en-US" altLang="ja-JP" dirty="0"/>
          </a:p>
          <a:p>
            <a:r>
              <a:rPr kumimoji="1" lang="ja-JP" altLang="en-US"/>
              <a:t>・一度</a:t>
            </a:r>
            <a:r>
              <a:rPr kumimoji="1" lang="en-US" altLang="ja-JP" dirty="0"/>
              <a:t>ECMO</a:t>
            </a:r>
            <a:r>
              <a:rPr kumimoji="1" lang="ja-JP" altLang="en-US"/>
              <a:t>が装着された呼吸</a:t>
            </a:r>
            <a:r>
              <a:rPr kumimoji="1" lang="en-US" altLang="ja-JP" dirty="0"/>
              <a:t>ECMO</a:t>
            </a:r>
            <a:r>
              <a:rPr kumimoji="1" lang="ja-JP" altLang="en-US"/>
              <a:t>患者では、ガス交換の主体を人工肺とすることが重要である</a:t>
            </a:r>
            <a:endParaRPr kumimoji="1" lang="en-US" altLang="ja-JP" dirty="0"/>
          </a:p>
          <a:p>
            <a:r>
              <a:rPr kumimoji="1" lang="ja-JP" altLang="en-US"/>
              <a:t>・呼吸</a:t>
            </a:r>
            <a:r>
              <a:rPr kumimoji="1" lang="en-US" altLang="ja-JP" dirty="0"/>
              <a:t>ECMO</a:t>
            </a:r>
            <a:r>
              <a:rPr kumimoji="1" lang="ja-JP" altLang="en-US"/>
              <a:t>患者では、自己肺をなるべく使わずして休め、肺そのものを休める必要がある</a:t>
            </a:r>
            <a:endParaRPr kumimoji="1" lang="en-US" altLang="ja-JP" dirty="0"/>
          </a:p>
          <a:p>
            <a:endParaRPr kumimoji="1" lang="ja-JP" altLang="en-US"/>
          </a:p>
        </p:txBody>
      </p:sp>
      <p:sp>
        <p:nvSpPr>
          <p:cNvPr id="4" name="スライド番号プレースホルダー 3"/>
          <p:cNvSpPr>
            <a:spLocks noGrp="1"/>
          </p:cNvSpPr>
          <p:nvPr>
            <p:ph type="sldNum" sz="quarter" idx="5"/>
          </p:nvPr>
        </p:nvSpPr>
        <p:spPr/>
        <p:txBody>
          <a:bodyPr/>
          <a:lstStyle/>
          <a:p>
            <a:fld id="{58621212-539F-604A-9D92-4CE12479757F}" type="slidenum">
              <a:rPr kumimoji="1" lang="ja-JP" altLang="en-US" smtClean="0"/>
              <a:t>2</a:t>
            </a:fld>
            <a:endParaRPr kumimoji="1" lang="ja-JP" altLang="en-US"/>
          </a:p>
        </p:txBody>
      </p:sp>
    </p:spTree>
    <p:extLst>
      <p:ext uri="{BB962C8B-B14F-4D97-AF65-F5344CB8AC3E}">
        <p14:creationId xmlns:p14="http://schemas.microsoft.com/office/powerpoint/2010/main" val="21771110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・選択すべきカニューレの種類に関しては、この表を参考にしてください</a:t>
            </a:r>
          </a:p>
        </p:txBody>
      </p:sp>
      <p:sp>
        <p:nvSpPr>
          <p:cNvPr id="4" name="スライド番号プレースホルダー 3"/>
          <p:cNvSpPr>
            <a:spLocks noGrp="1"/>
          </p:cNvSpPr>
          <p:nvPr>
            <p:ph type="sldNum" sz="quarter" idx="5"/>
          </p:nvPr>
        </p:nvSpPr>
        <p:spPr/>
        <p:txBody>
          <a:bodyPr/>
          <a:lstStyle/>
          <a:p>
            <a:fld id="{58621212-539F-604A-9D92-4CE12479757F}" type="slidenum">
              <a:rPr kumimoji="1" lang="ja-JP" altLang="en-US" smtClean="0"/>
              <a:t>11</a:t>
            </a:fld>
            <a:endParaRPr kumimoji="1" lang="ja-JP" altLang="en-US"/>
          </a:p>
        </p:txBody>
      </p:sp>
    </p:spTree>
    <p:extLst>
      <p:ext uri="{BB962C8B-B14F-4D97-AF65-F5344CB8AC3E}">
        <p14:creationId xmlns:p14="http://schemas.microsoft.com/office/powerpoint/2010/main" val="12291177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・また、どのよう</a:t>
            </a:r>
            <a:r>
              <a:rPr kumimoji="1" lang="en-US" altLang="ja-JP" dirty="0"/>
              <a:t>Type</a:t>
            </a:r>
            <a:r>
              <a:rPr kumimoji="1" lang="ja-JP" altLang="en-US"/>
              <a:t>の</a:t>
            </a:r>
            <a:r>
              <a:rPr kumimoji="1" lang="en-US" altLang="ja-JP" dirty="0"/>
              <a:t>ECMO</a:t>
            </a:r>
            <a:r>
              <a:rPr kumimoji="1" lang="ja-JP" altLang="en-US"/>
              <a:t>を確立するのか？悩む施設も多いと思います</a:t>
            </a:r>
            <a:endParaRPr kumimoji="1" lang="en-US" altLang="ja-JP" dirty="0"/>
          </a:p>
          <a:p>
            <a:r>
              <a:rPr kumimoji="1" lang="ja-JP" altLang="en-US"/>
              <a:t>・こちらの表にまとめましたが、首からの脱血も足からの脱血も、それぞれに一長一短です</a:t>
            </a:r>
            <a:endParaRPr kumimoji="1" lang="en-US" altLang="ja-JP" dirty="0"/>
          </a:p>
          <a:p>
            <a:r>
              <a:rPr kumimoji="1" lang="ja-JP" altLang="en-US"/>
              <a:t>・太いカニューレを首から入れることにためらわれる施設では、左右の大腿静脈アクセスの</a:t>
            </a:r>
            <a:r>
              <a:rPr kumimoji="1" lang="en-US" altLang="ja-JP" dirty="0"/>
              <a:t>VV-ECMO</a:t>
            </a:r>
            <a:r>
              <a:rPr kumimoji="1" lang="ja-JP" altLang="en-US"/>
              <a:t>を確立する施設もあります</a:t>
            </a:r>
            <a:endParaRPr kumimoji="1" lang="en-US" altLang="ja-JP" dirty="0"/>
          </a:p>
          <a:p>
            <a:r>
              <a:rPr kumimoji="1" lang="ja-JP" altLang="en-US"/>
              <a:t>・こちらは、どのような患者にどのようなコンセプトで</a:t>
            </a:r>
            <a:r>
              <a:rPr kumimoji="1" lang="en-US" altLang="ja-JP" dirty="0"/>
              <a:t>VV-ECMO</a:t>
            </a:r>
            <a:r>
              <a:rPr kumimoji="1" lang="ja-JP" altLang="en-US"/>
              <a:t>を導入するのか？をよく考えて、</a:t>
            </a:r>
            <a:r>
              <a:rPr kumimoji="1" lang="en-US" altLang="ja-JP" dirty="0"/>
              <a:t>Type</a:t>
            </a:r>
            <a:r>
              <a:rPr kumimoji="1" lang="ja-JP" altLang="en-US"/>
              <a:t>を選択する必要があります</a:t>
            </a:r>
            <a:endParaRPr kumimoji="1" lang="en-US" altLang="ja-JP" dirty="0"/>
          </a:p>
          <a:p>
            <a:r>
              <a:rPr kumimoji="1" lang="ja-JP" altLang="en-US"/>
              <a:t>もしもこの</a:t>
            </a:r>
            <a:r>
              <a:rPr kumimoji="1" lang="en-US" altLang="ja-JP" dirty="0"/>
              <a:t>Type</a:t>
            </a:r>
            <a:r>
              <a:rPr kumimoji="1" lang="ja-JP" altLang="en-US"/>
              <a:t>選択に迷うような場合は、</a:t>
            </a:r>
            <a:r>
              <a:rPr kumimoji="1" lang="en-US" altLang="ja-JP" dirty="0" err="1"/>
              <a:t>ECMOnet</a:t>
            </a:r>
            <a:r>
              <a:rPr kumimoji="1" lang="ja-JP" altLang="en-US"/>
              <a:t>の電話相談窓口にご相談ください。</a:t>
            </a:r>
            <a:r>
              <a:rPr kumimoji="1" lang="en-US" altLang="ja-JP" dirty="0"/>
              <a:t>24</a:t>
            </a:r>
            <a:r>
              <a:rPr kumimoji="1" lang="ja-JP" altLang="en-US"/>
              <a:t>時間営業です！</a:t>
            </a:r>
            <a:endParaRPr kumimoji="1" lang="en-US" altLang="ja-JP" dirty="0"/>
          </a:p>
          <a:p>
            <a:endParaRPr kumimoji="1" lang="en-US" altLang="ja-JP" dirty="0"/>
          </a:p>
        </p:txBody>
      </p:sp>
      <p:sp>
        <p:nvSpPr>
          <p:cNvPr id="4" name="スライド番号プレースホルダー 3"/>
          <p:cNvSpPr>
            <a:spLocks noGrp="1"/>
          </p:cNvSpPr>
          <p:nvPr>
            <p:ph type="sldNum" sz="quarter" idx="5"/>
          </p:nvPr>
        </p:nvSpPr>
        <p:spPr/>
        <p:txBody>
          <a:bodyPr/>
          <a:lstStyle/>
          <a:p>
            <a:fld id="{58621212-539F-604A-9D92-4CE12479757F}" type="slidenum">
              <a:rPr kumimoji="1" lang="ja-JP" altLang="en-US" smtClean="0"/>
              <a:t>12</a:t>
            </a:fld>
            <a:endParaRPr kumimoji="1" lang="ja-JP" altLang="en-US"/>
          </a:p>
        </p:txBody>
      </p:sp>
    </p:spTree>
    <p:extLst>
      <p:ext uri="{BB962C8B-B14F-4D97-AF65-F5344CB8AC3E}">
        <p14:creationId xmlns:p14="http://schemas.microsoft.com/office/powerpoint/2010/main" val="29218383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さて、導入の次は</a:t>
            </a:r>
            <a:r>
              <a:rPr kumimoji="1" lang="en-US" altLang="ja-JP" dirty="0"/>
              <a:t>ECMO</a:t>
            </a:r>
            <a:r>
              <a:rPr kumimoji="1" lang="ja-JP" altLang="en-US"/>
              <a:t>の管理について説明します</a:t>
            </a:r>
          </a:p>
        </p:txBody>
      </p:sp>
      <p:sp>
        <p:nvSpPr>
          <p:cNvPr id="4" name="スライド番号プレースホルダー 3"/>
          <p:cNvSpPr>
            <a:spLocks noGrp="1"/>
          </p:cNvSpPr>
          <p:nvPr>
            <p:ph type="sldNum" sz="quarter" idx="5"/>
          </p:nvPr>
        </p:nvSpPr>
        <p:spPr/>
        <p:txBody>
          <a:bodyPr/>
          <a:lstStyle/>
          <a:p>
            <a:fld id="{58621212-539F-604A-9D92-4CE12479757F}" type="slidenum">
              <a:rPr kumimoji="1" lang="ja-JP" altLang="en-US" smtClean="0"/>
              <a:t>13</a:t>
            </a:fld>
            <a:endParaRPr kumimoji="1" lang="ja-JP" altLang="en-US"/>
          </a:p>
        </p:txBody>
      </p:sp>
    </p:spTree>
    <p:extLst>
      <p:ext uri="{BB962C8B-B14F-4D97-AF65-F5344CB8AC3E}">
        <p14:creationId xmlns:p14="http://schemas.microsoft.com/office/powerpoint/2010/main" val="12428938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a:t>
            </a:r>
            <a:r>
              <a:rPr kumimoji="1" lang="en-US" altLang="ja-JP" dirty="0"/>
              <a:t>ECMO</a:t>
            </a:r>
            <a:r>
              <a:rPr kumimoji="1" lang="ja-JP" altLang="en-US"/>
              <a:t>管理では、血液の管理が非常に重要になります</a:t>
            </a:r>
            <a:endParaRPr kumimoji="1" lang="en-US" altLang="ja-JP" dirty="0"/>
          </a:p>
          <a:p>
            <a:r>
              <a:rPr kumimoji="1" lang="ja-JP" altLang="en-US"/>
              <a:t>・</a:t>
            </a:r>
            <a:r>
              <a:rPr kumimoji="1" lang="en-US" altLang="ja-JP" dirty="0"/>
              <a:t>ECMO</a:t>
            </a:r>
            <a:r>
              <a:rPr kumimoji="1" lang="ja-JP" altLang="en-US"/>
              <a:t>患者の最大の敵は、出血です</a:t>
            </a:r>
            <a:endParaRPr kumimoji="1" lang="en-US" altLang="ja-JP" dirty="0"/>
          </a:p>
          <a:p>
            <a:r>
              <a:rPr kumimoji="1" lang="ja-JP" altLang="en-US"/>
              <a:t>・出血リスクを</a:t>
            </a:r>
            <a:r>
              <a:rPr kumimoji="1" lang="en-US" altLang="ja-JP" dirty="0"/>
              <a:t>ECMO</a:t>
            </a:r>
            <a:r>
              <a:rPr kumimoji="1" lang="ja-JP" altLang="en-US"/>
              <a:t>導入前からしっかりとヘッジしておく必要があります</a:t>
            </a:r>
            <a:endParaRPr kumimoji="1" lang="en-US" altLang="ja-JP" dirty="0"/>
          </a:p>
          <a:p>
            <a:r>
              <a:rPr kumimoji="1" lang="ja-JP" altLang="en-US"/>
              <a:t>・よって、一般的な血液検査は</a:t>
            </a:r>
            <a:r>
              <a:rPr kumimoji="1" lang="en-US" altLang="ja-JP" dirty="0"/>
              <a:t>ECMO</a:t>
            </a:r>
            <a:r>
              <a:rPr kumimoji="1" lang="ja-JP" altLang="en-US"/>
              <a:t>施行前まらしっかりと行い、血小板やフィブリノーゲンの値をチェックし、それが不足する場合は、補充しておく必要があります</a:t>
            </a:r>
            <a:endParaRPr kumimoji="1" lang="en-US" altLang="ja-JP" dirty="0"/>
          </a:p>
          <a:p>
            <a:r>
              <a:rPr kumimoji="1" lang="ja-JP" altLang="en-US"/>
              <a:t>・</a:t>
            </a:r>
            <a:r>
              <a:rPr kumimoji="1" lang="en-US" altLang="ja-JP" dirty="0"/>
              <a:t>Vit. K</a:t>
            </a:r>
            <a:r>
              <a:rPr kumimoji="1" lang="ja-JP" altLang="en-US"/>
              <a:t>のチェックも忘れがちですから、特にワーファリン内服患者なのでは、</a:t>
            </a:r>
            <a:r>
              <a:rPr kumimoji="1" lang="en-US" altLang="ja-JP" dirty="0"/>
              <a:t>Vit. K</a:t>
            </a:r>
            <a:r>
              <a:rPr kumimoji="1" lang="ja-JP" altLang="en-US"/>
              <a:t>の投与などをしっかりと行っておく必要があります</a:t>
            </a:r>
          </a:p>
        </p:txBody>
      </p:sp>
      <p:sp>
        <p:nvSpPr>
          <p:cNvPr id="4" name="スライド番号プレースホルダー 3"/>
          <p:cNvSpPr>
            <a:spLocks noGrp="1"/>
          </p:cNvSpPr>
          <p:nvPr>
            <p:ph type="sldNum" sz="quarter" idx="5"/>
          </p:nvPr>
        </p:nvSpPr>
        <p:spPr/>
        <p:txBody>
          <a:bodyPr/>
          <a:lstStyle/>
          <a:p>
            <a:fld id="{58621212-539F-604A-9D92-4CE12479757F}" type="slidenum">
              <a:rPr kumimoji="1" lang="ja-JP" altLang="en-US" smtClean="0"/>
              <a:t>14</a:t>
            </a:fld>
            <a:endParaRPr kumimoji="1" lang="ja-JP" altLang="en-US"/>
          </a:p>
        </p:txBody>
      </p:sp>
    </p:spTree>
    <p:extLst>
      <p:ext uri="{BB962C8B-B14F-4D97-AF65-F5344CB8AC3E}">
        <p14:creationId xmlns:p14="http://schemas.microsoft.com/office/powerpoint/2010/main" val="102544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a:t>
            </a:r>
            <a:r>
              <a:rPr kumimoji="1" lang="en-US" altLang="ja-JP" dirty="0"/>
              <a:t>ECMO</a:t>
            </a:r>
            <a:r>
              <a:rPr kumimoji="1" lang="ja-JP" altLang="en-US"/>
              <a:t>回路のプライミングは、国内では生理食塩水が一般的です。</a:t>
            </a:r>
            <a:endParaRPr kumimoji="1" lang="en-US" altLang="ja-JP" dirty="0"/>
          </a:p>
          <a:p>
            <a:r>
              <a:rPr kumimoji="1" lang="ja-JP" altLang="en-US"/>
              <a:t>・一方で海外では、血液製剤を使ったプライミングを行っています</a:t>
            </a:r>
            <a:endParaRPr kumimoji="1" lang="en-US" altLang="ja-JP" dirty="0"/>
          </a:p>
          <a:p>
            <a:r>
              <a:rPr kumimoji="1" lang="ja-JP" altLang="en-US"/>
              <a:t>・国内</a:t>
            </a:r>
            <a:r>
              <a:rPr kumimoji="1" lang="ja-JP" altLang="en-US" dirty="0"/>
              <a:t>でも、特に比較的プライミングの準備に余裕のある</a:t>
            </a:r>
            <a:r>
              <a:rPr kumimoji="1" lang="en-US" altLang="ja-JP" dirty="0"/>
              <a:t>VV-ECMO</a:t>
            </a:r>
            <a:r>
              <a:rPr kumimoji="1" lang="ja-JP" altLang="en-US" dirty="0"/>
              <a:t>の際には、血液製剤を用いたプライミングを行っている施設</a:t>
            </a:r>
            <a:r>
              <a:rPr kumimoji="1" lang="ja-JP" altLang="en-US"/>
              <a:t>があります</a:t>
            </a:r>
            <a:endParaRPr kumimoji="1" lang="en-US" altLang="ja-JP" dirty="0"/>
          </a:p>
          <a:p>
            <a:r>
              <a:rPr kumimoji="1" lang="ja-JP" altLang="en-US"/>
              <a:t>・なお、プライミングの際は、身分書くヘパリンを</a:t>
            </a:r>
            <a:r>
              <a:rPr kumimoji="1" lang="en-US" altLang="ja-JP" dirty="0"/>
              <a:t>100</a:t>
            </a:r>
            <a:r>
              <a:rPr kumimoji="1" lang="ja-JP" altLang="en-US"/>
              <a:t>単位程度、プライミングの際に回路に入れておくのが一般的です</a:t>
            </a:r>
            <a:endParaRPr kumimoji="1" lang="en-US" altLang="ja-JP" dirty="0"/>
          </a:p>
        </p:txBody>
      </p:sp>
      <p:sp>
        <p:nvSpPr>
          <p:cNvPr id="4" name="スライド番号プレースホルダー 3"/>
          <p:cNvSpPr>
            <a:spLocks noGrp="1"/>
          </p:cNvSpPr>
          <p:nvPr>
            <p:ph type="sldNum" sz="quarter" idx="5"/>
          </p:nvPr>
        </p:nvSpPr>
        <p:spPr/>
        <p:txBody>
          <a:bodyPr/>
          <a:lstStyle/>
          <a:p>
            <a:fld id="{64238406-0796-4C59-ADD5-4E125CFC981B}" type="slidenum">
              <a:rPr kumimoji="1" lang="ja-JP" altLang="en-US" smtClean="0"/>
              <a:t>15</a:t>
            </a:fld>
            <a:endParaRPr kumimoji="1" lang="ja-JP" altLang="en-US"/>
          </a:p>
        </p:txBody>
      </p:sp>
    </p:spTree>
    <p:extLst>
      <p:ext uri="{BB962C8B-B14F-4D97-AF65-F5344CB8AC3E}">
        <p14:creationId xmlns:p14="http://schemas.microsoft.com/office/powerpoint/2010/main" val="31498648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・また、ヘパリンは、全身にも投与しておきます</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・量としては</a:t>
            </a:r>
            <a:r>
              <a:rPr kumimoji="1" lang="en-US" altLang="ja-JP" sz="1200" dirty="0">
                <a:latin typeface="メイリオ" panose="020B0604030504040204" pitchFamily="50" charset="-128"/>
                <a:ea typeface="メイリオ" panose="020B0604030504040204" pitchFamily="50" charset="-128"/>
              </a:rPr>
              <a:t>50</a:t>
            </a:r>
            <a:r>
              <a:rPr kumimoji="1" lang="ja-JP" altLang="en-US" sz="1200">
                <a:latin typeface="メイリオ" panose="020B0604030504040204" pitchFamily="50" charset="-128"/>
                <a:ea typeface="メイリオ" panose="020B0604030504040204" pitchFamily="50" charset="-128"/>
              </a:rPr>
              <a:t>～</a:t>
            </a:r>
            <a:r>
              <a:rPr kumimoji="1" lang="en-US" altLang="ja-JP" sz="1200" dirty="0">
                <a:latin typeface="メイリオ" panose="020B0604030504040204" pitchFamily="50" charset="-128"/>
                <a:ea typeface="メイリオ" panose="020B0604030504040204" pitchFamily="50" charset="-128"/>
              </a:rPr>
              <a:t>100</a:t>
            </a:r>
            <a:r>
              <a:rPr kumimoji="1" lang="ja-JP" altLang="en-US" sz="1200">
                <a:latin typeface="メイリオ" panose="020B0604030504040204" pitchFamily="50" charset="-128"/>
                <a:ea typeface="メイリオ" panose="020B0604030504040204" pitchFamily="50" charset="-128"/>
              </a:rPr>
              <a:t>単位</a:t>
            </a:r>
            <a:r>
              <a:rPr kumimoji="1" lang="en-US" altLang="ja-JP" sz="1200" dirty="0">
                <a:latin typeface="メイリオ" panose="020B0604030504040204" pitchFamily="50" charset="-128"/>
                <a:ea typeface="メイリオ" panose="020B0604030504040204" pitchFamily="50" charset="-128"/>
              </a:rPr>
              <a:t>/kg</a:t>
            </a:r>
            <a:r>
              <a:rPr kumimoji="1" lang="ja-JP" altLang="en-US" sz="1200">
                <a:latin typeface="メイリオ" panose="020B0604030504040204" pitchFamily="50" charset="-128"/>
                <a:ea typeface="メイリオ" panose="020B0604030504040204" pitchFamily="50" charset="-128"/>
              </a:rPr>
              <a:t>　出血合併症がある場合は適宜増減します</a:t>
            </a:r>
            <a:endParaRPr kumimoji="1" lang="en-US" altLang="ja-JP" sz="1200" dirty="0">
              <a:latin typeface="メイリオ" panose="020B0604030504040204" pitchFamily="50" charset="-128"/>
              <a:ea typeface="メイリオ" panose="020B0604030504040204" pitchFamily="50" charset="-128"/>
            </a:endParaRPr>
          </a:p>
          <a:p>
            <a:r>
              <a:rPr kumimoji="1" lang="ja-JP" altLang="en-US" sz="1200">
                <a:latin typeface="メイリオ" panose="020B0604030504040204" pitchFamily="50" charset="-128"/>
                <a:ea typeface="メイリオ" panose="020B0604030504040204" pitchFamily="50" charset="-128"/>
              </a:rPr>
              <a:t>・投与のタイミングとっしては、</a:t>
            </a:r>
            <a:r>
              <a:rPr lang="ja-JP" altLang="en-US" sz="3600">
                <a:latin typeface="メイリオ" panose="020B0604030504040204" pitchFamily="50" charset="-128"/>
                <a:ea typeface="メイリオ" panose="020B0604030504040204" pitchFamily="50" charset="-128"/>
              </a:rPr>
              <a:t>カニュレーション時</a:t>
            </a:r>
            <a:r>
              <a:rPr lang="ja-JP" altLang="en-US" sz="2800">
                <a:latin typeface="メイリオ" panose="020B0604030504040204" pitchFamily="50" charset="-128"/>
                <a:ea typeface="メイリオ" panose="020B0604030504040204" pitchFamily="50" charset="-128"/>
              </a:rPr>
              <a:t>に静注し、</a:t>
            </a:r>
            <a:r>
              <a:rPr kumimoji="1" lang="ja-JP" altLang="en-US" sz="2800">
                <a:latin typeface="メイリオ" panose="020B0604030504040204" pitchFamily="50" charset="-128"/>
                <a:ea typeface="メイリオ" panose="020B0604030504040204" pitchFamily="50" charset="-128"/>
              </a:rPr>
              <a:t>少なくとも、</a:t>
            </a:r>
            <a:r>
              <a:rPr kumimoji="1" lang="ja-JP" altLang="en-US" sz="3600">
                <a:latin typeface="メイリオ" panose="020B0604030504040204" pitchFamily="50" charset="-128"/>
                <a:ea typeface="メイリオ" panose="020B0604030504040204" pitchFamily="50" charset="-128"/>
              </a:rPr>
              <a:t>カニュレ</a:t>
            </a:r>
            <a:r>
              <a:rPr lang="ja-JP" altLang="en-US" sz="3600"/>
              <a:t>が</a:t>
            </a:r>
            <a:r>
              <a:rPr kumimoji="1" lang="ja-JP" altLang="en-US" sz="3600">
                <a:latin typeface="メイリオ" panose="020B0604030504040204" pitchFamily="50" charset="-128"/>
                <a:ea typeface="メイリオ" panose="020B0604030504040204" pitchFamily="50" charset="-128"/>
              </a:rPr>
              <a:t>入る前</a:t>
            </a:r>
            <a:r>
              <a:rPr kumimoji="1" lang="ja-JP" altLang="en-US" sz="2800">
                <a:latin typeface="メイリオ" panose="020B0604030504040204" pitchFamily="50" charset="-128"/>
                <a:ea typeface="メイリオ" panose="020B0604030504040204" pitchFamily="50" charset="-128"/>
              </a:rPr>
              <a:t>には投与を終えます</a:t>
            </a:r>
          </a:p>
          <a:p>
            <a:endParaRPr kumimoji="1" lang="ja-JP" altLang="en-US"/>
          </a:p>
        </p:txBody>
      </p:sp>
      <p:sp>
        <p:nvSpPr>
          <p:cNvPr id="4" name="スライド番号プレースホルダー 3"/>
          <p:cNvSpPr>
            <a:spLocks noGrp="1"/>
          </p:cNvSpPr>
          <p:nvPr>
            <p:ph type="sldNum" sz="quarter" idx="5"/>
          </p:nvPr>
        </p:nvSpPr>
        <p:spPr/>
        <p:txBody>
          <a:bodyPr/>
          <a:lstStyle/>
          <a:p>
            <a:fld id="{58621212-539F-604A-9D92-4CE12479757F}" type="slidenum">
              <a:rPr kumimoji="1" lang="ja-JP" altLang="en-US" smtClean="0"/>
              <a:t>16</a:t>
            </a:fld>
            <a:endParaRPr kumimoji="1" lang="ja-JP" altLang="en-US"/>
          </a:p>
        </p:txBody>
      </p:sp>
    </p:spTree>
    <p:extLst>
      <p:ext uri="{BB962C8B-B14F-4D97-AF65-F5344CB8AC3E}">
        <p14:creationId xmlns:p14="http://schemas.microsoft.com/office/powerpoint/2010/main" val="12623703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a:t>
            </a:r>
            <a:r>
              <a:rPr kumimoji="1" lang="en-US" altLang="ja-JP" dirty="0"/>
              <a:t>ECMO</a:t>
            </a:r>
            <a:r>
              <a:rPr kumimoji="1" lang="ja-JP" altLang="en-US"/>
              <a:t>が稼働しはじめたら、次は、抗凝固療法を行って回路内に血栓ができないようにします</a:t>
            </a:r>
            <a:endParaRPr kumimoji="1" lang="en-US" altLang="ja-JP" dirty="0"/>
          </a:p>
          <a:p>
            <a:r>
              <a:rPr kumimoji="1" lang="ja-JP" altLang="en-US"/>
              <a:t>・ヘパリンを使った抗凝固療法が推奨されており、</a:t>
            </a:r>
            <a:r>
              <a:rPr kumimoji="1" lang="en-US" altLang="ja-JP" dirty="0"/>
              <a:t>ACT</a:t>
            </a:r>
            <a:r>
              <a:rPr kumimoji="1" lang="ja-JP" altLang="en-US"/>
              <a:t>や</a:t>
            </a:r>
            <a:r>
              <a:rPr kumimoji="1" lang="en-US" altLang="ja-JP" dirty="0"/>
              <a:t>APTT</a:t>
            </a:r>
            <a:r>
              <a:rPr kumimoji="1" lang="ja-JP" altLang="en-US"/>
              <a:t>を使ったモニタリングが一般的です</a:t>
            </a:r>
            <a:endParaRPr kumimoji="1" lang="en-US" altLang="ja-JP" dirty="0"/>
          </a:p>
          <a:p>
            <a:r>
              <a:rPr kumimoji="1" lang="ja-JP" altLang="en-US"/>
              <a:t>・</a:t>
            </a:r>
            <a:r>
              <a:rPr kumimoji="1" lang="en-US" altLang="ja-JP" dirty="0"/>
              <a:t>ACT</a:t>
            </a:r>
            <a:r>
              <a:rPr kumimoji="1" lang="ja-JP" altLang="en-US"/>
              <a:t>なのか？</a:t>
            </a:r>
            <a:r>
              <a:rPr kumimoji="1" lang="en-US" altLang="ja-JP" dirty="0"/>
              <a:t>APTT</a:t>
            </a:r>
            <a:r>
              <a:rPr kumimoji="1" lang="ja-JP" altLang="en-US"/>
              <a:t>なのか？がよく議論されますが、</a:t>
            </a:r>
            <a:r>
              <a:rPr kumimoji="1" lang="en-US" altLang="ja-JP" dirty="0"/>
              <a:t>APTT</a:t>
            </a:r>
            <a:r>
              <a:rPr kumimoji="1" lang="ja-JP" altLang="en-US"/>
              <a:t>の方がヘパリンの血中濃度をよく反映すると言われていますので、</a:t>
            </a:r>
            <a:r>
              <a:rPr kumimoji="1" lang="en-US" altLang="ja-JP" dirty="0" err="1"/>
              <a:t>ECMOnet</a:t>
            </a:r>
            <a:r>
              <a:rPr kumimoji="1" lang="ja-JP" altLang="en-US"/>
              <a:t>では</a:t>
            </a:r>
            <a:r>
              <a:rPr kumimoji="1" lang="en-US" altLang="ja-JP" dirty="0"/>
              <a:t>APTT</a:t>
            </a:r>
            <a:r>
              <a:rPr kumimoji="1" lang="ja-JP" altLang="en-US"/>
              <a:t>をみながらヘパリンの投与量の調節を行うようアナウンスしております</a:t>
            </a:r>
          </a:p>
        </p:txBody>
      </p:sp>
      <p:sp>
        <p:nvSpPr>
          <p:cNvPr id="4" name="スライド番号プレースホルダー 3"/>
          <p:cNvSpPr>
            <a:spLocks noGrp="1"/>
          </p:cNvSpPr>
          <p:nvPr>
            <p:ph type="sldNum" sz="quarter" idx="5"/>
          </p:nvPr>
        </p:nvSpPr>
        <p:spPr/>
        <p:txBody>
          <a:bodyPr/>
          <a:lstStyle/>
          <a:p>
            <a:fld id="{58621212-539F-604A-9D92-4CE12479757F}" type="slidenum">
              <a:rPr kumimoji="1" lang="ja-JP" altLang="en-US" smtClean="0"/>
              <a:t>17</a:t>
            </a:fld>
            <a:endParaRPr kumimoji="1" lang="ja-JP" altLang="en-US"/>
          </a:p>
        </p:txBody>
      </p:sp>
    </p:spTree>
    <p:extLst>
      <p:ext uri="{BB962C8B-B14F-4D97-AF65-F5344CB8AC3E}">
        <p14:creationId xmlns:p14="http://schemas.microsoft.com/office/powerpoint/2010/main" val="31196784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・ヘパリンの効果がうまく出てこない場合は、</a:t>
            </a:r>
            <a:r>
              <a:rPr kumimoji="1" lang="en-US" altLang="ja-JP" dirty="0" err="1"/>
              <a:t>AtⅢm</a:t>
            </a:r>
            <a:r>
              <a:rPr kumimoji="1" lang="ja-JP" altLang="en-US"/>
              <a:t>のチェックをお勧めします</a:t>
            </a:r>
            <a:endParaRPr kumimoji="1" lang="en-US" altLang="ja-JP" dirty="0"/>
          </a:p>
          <a:p>
            <a:r>
              <a:rPr kumimoji="1" lang="ja-JP" altLang="en-US"/>
              <a:t>・</a:t>
            </a:r>
            <a:r>
              <a:rPr kumimoji="1" lang="en-US" altLang="ja-JP" dirty="0" err="1"/>
              <a:t>AtⅢ</a:t>
            </a:r>
            <a:r>
              <a:rPr kumimoji="1" lang="ja-JP" altLang="en-US"/>
              <a:t>が不足する場合は、ヘパリンが効力を発揮しませんので、</a:t>
            </a:r>
            <a:r>
              <a:rPr kumimoji="1" lang="en-US" altLang="ja-JP" dirty="0" err="1"/>
              <a:t>AtⅢ</a:t>
            </a:r>
            <a:r>
              <a:rPr kumimoji="1" lang="ja-JP" altLang="en-US"/>
              <a:t>はの値は適正に維持しておく必要があります</a:t>
            </a:r>
            <a:endParaRPr kumimoji="1" lang="en-US" altLang="ja-JP" dirty="0"/>
          </a:p>
          <a:p>
            <a:r>
              <a:rPr kumimoji="1" lang="ja-JP" altLang="en-US"/>
              <a:t>・適正値に定まった基準はありませんが、成人では</a:t>
            </a:r>
            <a:r>
              <a:rPr kumimoji="1" lang="en-US" altLang="ja-JP" dirty="0"/>
              <a:t>50%</a:t>
            </a:r>
            <a:r>
              <a:rPr kumimoji="1" lang="ja-JP" altLang="en-US"/>
              <a:t>以上を目標に管理して良いと思います</a:t>
            </a:r>
            <a:endParaRPr kumimoji="1" lang="en-US" altLang="ja-JP" dirty="0"/>
          </a:p>
          <a:p>
            <a:r>
              <a:rPr kumimoji="1" lang="ja-JP" altLang="en-US"/>
              <a:t>・また、その</a:t>
            </a:r>
            <a:r>
              <a:rPr kumimoji="1" lang="en-US" altLang="ja-JP" dirty="0" err="1"/>
              <a:t>AtⅢ</a:t>
            </a:r>
            <a:r>
              <a:rPr kumimoji="1" lang="ja-JP" altLang="en-US"/>
              <a:t>の補充に関しては専用の製剤を使い、かつ、急激な投与によるヘパリンの過剰効果発現を避けるため、その投与速度には注意が必要となります</a:t>
            </a:r>
            <a:endParaRPr kumimoji="1" lang="en-US" altLang="ja-JP" dirty="0"/>
          </a:p>
          <a:p>
            <a:r>
              <a:rPr kumimoji="1" lang="ja-JP" altLang="en-US"/>
              <a:t>・</a:t>
            </a:r>
            <a:r>
              <a:rPr kumimoji="1" lang="en-US" altLang="ja-JP" dirty="0"/>
              <a:t>FFP</a:t>
            </a:r>
            <a:r>
              <a:rPr kumimoji="1" lang="ja-JP" altLang="en-US" dirty="0"/>
              <a:t>による補正は、その他アンチトロンビン製剤を比較して、圧倒的に非効率であることには注意が</a:t>
            </a:r>
            <a:r>
              <a:rPr kumimoji="1" lang="ja-JP" altLang="en-US"/>
              <a:t>必要です</a:t>
            </a:r>
            <a:endParaRPr kumimoji="1" lang="ja-JP" altLang="en-US" dirty="0"/>
          </a:p>
        </p:txBody>
      </p:sp>
      <p:sp>
        <p:nvSpPr>
          <p:cNvPr id="4" name="スライド番号プレースホルダー 3"/>
          <p:cNvSpPr>
            <a:spLocks noGrp="1"/>
          </p:cNvSpPr>
          <p:nvPr>
            <p:ph type="sldNum" sz="quarter" idx="5"/>
          </p:nvPr>
        </p:nvSpPr>
        <p:spPr/>
        <p:txBody>
          <a:bodyPr/>
          <a:lstStyle/>
          <a:p>
            <a:fld id="{64238406-0796-4C59-ADD5-4E125CFC981B}" type="slidenum">
              <a:rPr kumimoji="1" lang="ja-JP" altLang="en-US" smtClean="0"/>
              <a:t>18</a:t>
            </a:fld>
            <a:endParaRPr kumimoji="1" lang="ja-JP" altLang="en-US"/>
          </a:p>
        </p:txBody>
      </p:sp>
    </p:spTree>
    <p:extLst>
      <p:ext uri="{BB962C8B-B14F-4D97-AF65-F5344CB8AC3E}">
        <p14:creationId xmlns:p14="http://schemas.microsoft.com/office/powerpoint/2010/main" val="17184785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・抗凝固療法のモニタリングと血液の状態チェックの頻度については、</a:t>
            </a:r>
            <a:r>
              <a:rPr kumimoji="1" lang="en-US" altLang="ja-JP" dirty="0"/>
              <a:t>ELSO</a:t>
            </a:r>
            <a:r>
              <a:rPr kumimoji="1" lang="ja-JP" altLang="en-US"/>
              <a:t>のガイドラインにあるので、それをスライドにまとめました</a:t>
            </a:r>
            <a:endParaRPr kumimoji="1" lang="en-US" altLang="ja-JP" dirty="0"/>
          </a:p>
          <a:p>
            <a:r>
              <a:rPr kumimoji="1" lang="ja-JP" altLang="en-US"/>
              <a:t>・なかなかこれを毎日やってゆくことは大変ですが、少なくとも血液検査は</a:t>
            </a:r>
            <a:r>
              <a:rPr kumimoji="1" lang="en-US" altLang="ja-JP" dirty="0"/>
              <a:t>1</a:t>
            </a:r>
            <a:r>
              <a:rPr kumimoji="1" lang="ja-JP" altLang="en-US"/>
              <a:t>日</a:t>
            </a:r>
            <a:r>
              <a:rPr kumimoji="1" lang="en-US" altLang="ja-JP" dirty="0"/>
              <a:t>1</a:t>
            </a:r>
            <a:r>
              <a:rPr kumimoji="1" lang="ja-JP" altLang="en-US"/>
              <a:t>回、</a:t>
            </a:r>
            <a:r>
              <a:rPr kumimoji="1" lang="en-US" altLang="ja-JP" dirty="0"/>
              <a:t>APTT</a:t>
            </a:r>
            <a:r>
              <a:rPr kumimoji="1" lang="ja-JP" altLang="en-US"/>
              <a:t>に関しては</a:t>
            </a:r>
            <a:r>
              <a:rPr kumimoji="1" lang="en-US" altLang="ja-JP" dirty="0"/>
              <a:t>1</a:t>
            </a:r>
            <a:r>
              <a:rPr kumimoji="1" lang="ja-JP" altLang="en-US"/>
              <a:t>日に</a:t>
            </a:r>
            <a:r>
              <a:rPr kumimoji="1" lang="en-US" altLang="ja-JP" dirty="0"/>
              <a:t>3-4</a:t>
            </a:r>
            <a:r>
              <a:rPr kumimoji="1" lang="ja-JP" altLang="en-US"/>
              <a:t>回はチェックする必要があります</a:t>
            </a:r>
            <a:endParaRPr kumimoji="1" lang="en-US" altLang="ja-JP" dirty="0"/>
          </a:p>
          <a:p>
            <a:r>
              <a:rPr kumimoji="1" lang="ja-JP" altLang="en-US"/>
              <a:t>・特にビギナー施設では、回路や血液の状態を感覚で把握することは困難でしょうから、モニタリングとしてみる採血の震度は多く設定する必要があります</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64238406-0796-4C59-ADD5-4E125CFC981B}" type="slidenum">
              <a:rPr kumimoji="1" lang="ja-JP" altLang="en-US" smtClean="0"/>
              <a:t>19</a:t>
            </a:fld>
            <a:endParaRPr kumimoji="1" lang="ja-JP" altLang="en-US"/>
          </a:p>
        </p:txBody>
      </p:sp>
    </p:spTree>
    <p:extLst>
      <p:ext uri="{BB962C8B-B14F-4D97-AF65-F5344CB8AC3E}">
        <p14:creationId xmlns:p14="http://schemas.microsoft.com/office/powerpoint/2010/main" val="1395790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スライド イメージ プレースホルダー 1">
            <a:extLst>
              <a:ext uri="{FF2B5EF4-FFF2-40B4-BE49-F238E27FC236}">
                <a16:creationId xmlns:a16="http://schemas.microsoft.com/office/drawing/2014/main" id="{2A9A53C5-FB0D-4EF4-80E2-89E6DE0658D9}"/>
              </a:ext>
            </a:extLst>
          </p:cNvPr>
          <p:cNvSpPr>
            <a:spLocks noGrp="1" noRot="1" noChangeAspect="1" noChangeArrowheads="1" noTextEdit="1"/>
          </p:cNvSpPr>
          <p:nvPr>
            <p:ph type="sldImg"/>
          </p:nvPr>
        </p:nvSpPr>
        <p:spPr>
          <a:ln/>
        </p:spPr>
      </p:sp>
      <p:sp>
        <p:nvSpPr>
          <p:cNvPr id="10243" name="ノート プレースホルダー 2">
            <a:extLst>
              <a:ext uri="{FF2B5EF4-FFF2-40B4-BE49-F238E27FC236}">
                <a16:creationId xmlns:a16="http://schemas.microsoft.com/office/drawing/2014/main" id="{C1D1B50A-CB8E-4B53-BDA4-606320C0C4FE}"/>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a:latin typeface="Arial" panose="020B0604020202020204" pitchFamily="34" charset="0"/>
              </a:rPr>
              <a:t>・次に、回路内の揚程についてお話します</a:t>
            </a:r>
            <a:endParaRPr lang="en-US" altLang="ja-JP" dirty="0">
              <a:latin typeface="Arial" panose="020B0604020202020204" pitchFamily="34" charset="0"/>
            </a:endParaRPr>
          </a:p>
          <a:p>
            <a:r>
              <a:rPr lang="ja-JP" altLang="en-US">
                <a:latin typeface="Arial" panose="020B0604020202020204" pitchFamily="34" charset="0"/>
              </a:rPr>
              <a:t>・回路はポンプの前が陰圧で、ポンプの先が陽圧です</a:t>
            </a:r>
            <a:endParaRPr lang="en-US" altLang="ja-JP" dirty="0">
              <a:latin typeface="Arial" panose="020B0604020202020204" pitchFamily="34" charset="0"/>
            </a:endParaRPr>
          </a:p>
          <a:p>
            <a:r>
              <a:rPr lang="ja-JP" altLang="en-US">
                <a:latin typeface="Arial" panose="020B0604020202020204" pitchFamily="34" charset="0"/>
              </a:rPr>
              <a:t>・陰圧が</a:t>
            </a:r>
            <a:r>
              <a:rPr lang="en-US" altLang="ja-JP" dirty="0">
                <a:latin typeface="Arial" panose="020B0604020202020204" pitchFamily="34" charset="0"/>
              </a:rPr>
              <a:t>-100mmHg</a:t>
            </a:r>
            <a:r>
              <a:rPr lang="ja-JP" altLang="en-US">
                <a:latin typeface="Arial" panose="020B0604020202020204" pitchFamily="34" charset="0"/>
              </a:rPr>
              <a:t>以上となって強すぎると、血液は溶血します</a:t>
            </a:r>
            <a:endParaRPr lang="en-US" altLang="ja-JP" dirty="0">
              <a:latin typeface="Arial" panose="020B0604020202020204" pitchFamily="34" charset="0"/>
            </a:endParaRPr>
          </a:p>
          <a:p>
            <a:r>
              <a:rPr lang="ja-JP" altLang="en-US">
                <a:latin typeface="Arial" panose="020B0604020202020204" pitchFamily="34" charset="0"/>
              </a:rPr>
              <a:t>・陽圧が</a:t>
            </a:r>
            <a:r>
              <a:rPr lang="en-US" altLang="ja-JP" dirty="0">
                <a:latin typeface="Arial" panose="020B0604020202020204" pitchFamily="34" charset="0"/>
              </a:rPr>
              <a:t>+300mmHg</a:t>
            </a:r>
            <a:r>
              <a:rPr lang="ja-JP" altLang="en-US">
                <a:latin typeface="Arial" panose="020B0604020202020204" pitchFamily="34" charset="0"/>
              </a:rPr>
              <a:t>とか</a:t>
            </a:r>
            <a:r>
              <a:rPr lang="en-US" altLang="ja-JP" dirty="0">
                <a:latin typeface="Arial" panose="020B0604020202020204" pitchFamily="34" charset="0"/>
              </a:rPr>
              <a:t>+400mmHg</a:t>
            </a:r>
            <a:r>
              <a:rPr lang="ja-JP" altLang="en-US">
                <a:latin typeface="Arial" panose="020B0604020202020204" pitchFamily="34" charset="0"/>
              </a:rPr>
              <a:t>とかになって強すぎても、血液は溶血します</a:t>
            </a:r>
            <a:endParaRPr lang="en-US" altLang="ja-JP" dirty="0">
              <a:latin typeface="Arial" panose="020B0604020202020204" pitchFamily="34" charset="0"/>
            </a:endParaRPr>
          </a:p>
          <a:p>
            <a:r>
              <a:rPr lang="ja-JP" altLang="en-US">
                <a:latin typeface="Arial" panose="020B0604020202020204" pitchFamily="34" charset="0"/>
              </a:rPr>
              <a:t>・さらにはこの陰圧と陽圧が変化するポイントでの“揚程”については、その変化の度合いが強すぎると溶血します</a:t>
            </a:r>
            <a:endParaRPr lang="en-US" altLang="ja-JP" dirty="0">
              <a:latin typeface="Arial" panose="020B0604020202020204" pitchFamily="34" charset="0"/>
            </a:endParaRPr>
          </a:p>
          <a:p>
            <a:r>
              <a:rPr lang="ja-JP" altLang="en-US">
                <a:latin typeface="Arial" panose="020B0604020202020204" pitchFamily="34" charset="0"/>
              </a:rPr>
              <a:t>・回路内の厚変化を最小限にするためにも、陰圧はなるべく高く、陽圧はなるべく低くおさえる必要があります</a:t>
            </a:r>
            <a:endParaRPr lang="en-US" altLang="ja-JP" dirty="0">
              <a:latin typeface="Arial" panose="020B0604020202020204" pitchFamily="34" charset="0"/>
            </a:endParaRPr>
          </a:p>
          <a:p>
            <a:r>
              <a:rPr lang="ja-JP" altLang="en-US">
                <a:latin typeface="Arial" panose="020B0604020202020204" pitchFamily="34" charset="0"/>
              </a:rPr>
              <a:t>・そういった意味でも、カニューレの選択は非常に大事であり、太くて短いものを選択するようにしましょう</a:t>
            </a:r>
            <a:endParaRPr lang="en-US" altLang="ja-JP" dirty="0">
              <a:latin typeface="Arial" panose="020B0604020202020204" pitchFamily="34" charset="0"/>
            </a:endParaRPr>
          </a:p>
          <a:p>
            <a:r>
              <a:rPr lang="ja-JP" altLang="en-US">
                <a:latin typeface="Arial" panose="020B0604020202020204" pitchFamily="34" charset="0"/>
              </a:rPr>
              <a:t>＿＿＿＿＿＿＿＿＿＿＿＿＿＿＿＿＿＿＿＿＿</a:t>
            </a:r>
            <a:endParaRPr lang="en-US" altLang="ja-JP" dirty="0">
              <a:latin typeface="Arial" panose="020B0604020202020204" pitchFamily="34" charset="0"/>
            </a:endParaRPr>
          </a:p>
          <a:p>
            <a:r>
              <a:rPr lang="ja-JP" altLang="en-US">
                <a:latin typeface="Arial" panose="020B0604020202020204" pitchFamily="34" charset="0"/>
              </a:rPr>
              <a:t>・また、回路内の圧をモニタリングするため、</a:t>
            </a:r>
            <a:r>
              <a:rPr lang="en-US" altLang="ja-JP" dirty="0" err="1">
                <a:latin typeface="Arial" panose="020B0604020202020204" pitchFamily="34" charset="0"/>
              </a:rPr>
              <a:t>ECMOnet</a:t>
            </a:r>
            <a:r>
              <a:rPr lang="ja-JP" altLang="en-US">
                <a:latin typeface="Arial" panose="020B0604020202020204" pitchFamily="34" charset="0"/>
              </a:rPr>
              <a:t>ではスライドにお示しした通りの位置に圧モニターを配置することを推奨しています</a:t>
            </a:r>
            <a:endParaRPr lang="en-US" altLang="ja-JP" dirty="0">
              <a:latin typeface="Arial" panose="020B0604020202020204" pitchFamily="34" charset="0"/>
            </a:endParaRPr>
          </a:p>
          <a:p>
            <a:r>
              <a:rPr lang="ja-JP" altLang="en-US">
                <a:latin typeface="Arial" panose="020B0604020202020204" pitchFamily="34" charset="0"/>
              </a:rPr>
              <a:t>・</a:t>
            </a:r>
            <a:r>
              <a:rPr lang="en-US" altLang="ja-JP" dirty="0">
                <a:latin typeface="Arial" panose="020B0604020202020204" pitchFamily="34" charset="0"/>
              </a:rPr>
              <a:t>P1</a:t>
            </a:r>
            <a:r>
              <a:rPr lang="ja-JP" altLang="en-US">
                <a:latin typeface="Arial" panose="020B0604020202020204" pitchFamily="34" charset="0"/>
              </a:rPr>
              <a:t>は脱血圧、</a:t>
            </a:r>
            <a:r>
              <a:rPr lang="en-US" altLang="ja-JP" dirty="0">
                <a:latin typeface="Arial" panose="020B0604020202020204" pitchFamily="34" charset="0"/>
              </a:rPr>
              <a:t>P2</a:t>
            </a:r>
            <a:r>
              <a:rPr lang="ja-JP" altLang="en-US">
                <a:latin typeface="Arial" panose="020B0604020202020204" pitchFamily="34" charset="0"/>
              </a:rPr>
              <a:t>は肺前圧、</a:t>
            </a:r>
            <a:r>
              <a:rPr lang="en-US" altLang="ja-JP" dirty="0">
                <a:latin typeface="Arial" panose="020B0604020202020204" pitchFamily="34" charset="0"/>
              </a:rPr>
              <a:t>P3</a:t>
            </a:r>
            <a:r>
              <a:rPr lang="ja-JP" altLang="en-US">
                <a:latin typeface="Arial" panose="020B0604020202020204" pitchFamily="34" charset="0"/>
              </a:rPr>
              <a:t>は肺後圧です</a:t>
            </a:r>
          </a:p>
        </p:txBody>
      </p:sp>
      <p:sp>
        <p:nvSpPr>
          <p:cNvPr id="10244" name="スライド番号プレースホルダー 3">
            <a:extLst>
              <a:ext uri="{FF2B5EF4-FFF2-40B4-BE49-F238E27FC236}">
                <a16:creationId xmlns:a16="http://schemas.microsoft.com/office/drawing/2014/main" id="{E4D304CA-B75C-4B8C-A01E-9DB727E8F6B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kumimoji="1">
                <a:solidFill>
                  <a:schemeClr val="tx1"/>
                </a:solidFill>
                <a:latin typeface="Arial" panose="020B0604020202020204" pitchFamily="34" charset="0"/>
                <a:ea typeface="ＭＳ Ｐゴシック" panose="020B0600070205080204" pitchFamily="50" charset="-128"/>
              </a:defRPr>
            </a:lvl1pPr>
            <a:lvl2pPr marL="742950" indent="-285750" defTabSz="930275">
              <a:defRPr kumimoji="1">
                <a:solidFill>
                  <a:schemeClr val="tx1"/>
                </a:solidFill>
                <a:latin typeface="Arial" panose="020B0604020202020204" pitchFamily="34" charset="0"/>
                <a:ea typeface="ＭＳ Ｐゴシック" panose="020B0600070205080204" pitchFamily="50" charset="-128"/>
              </a:defRPr>
            </a:lvl2pPr>
            <a:lvl3pPr marL="1143000" indent="-228600" defTabSz="930275">
              <a:defRPr kumimoji="1">
                <a:solidFill>
                  <a:schemeClr val="tx1"/>
                </a:solidFill>
                <a:latin typeface="Arial" panose="020B0604020202020204" pitchFamily="34" charset="0"/>
                <a:ea typeface="ＭＳ Ｐゴシック" panose="020B0600070205080204" pitchFamily="50" charset="-128"/>
              </a:defRPr>
            </a:lvl3pPr>
            <a:lvl4pPr marL="1600200" indent="-228600" defTabSz="930275">
              <a:defRPr kumimoji="1">
                <a:solidFill>
                  <a:schemeClr val="tx1"/>
                </a:solidFill>
                <a:latin typeface="Arial" panose="020B0604020202020204" pitchFamily="34" charset="0"/>
                <a:ea typeface="ＭＳ Ｐゴシック" panose="020B0600070205080204" pitchFamily="50" charset="-128"/>
              </a:defRPr>
            </a:lvl4pPr>
            <a:lvl5pPr marL="2057400" indent="-228600" defTabSz="930275">
              <a:defRPr kumimoji="1">
                <a:solidFill>
                  <a:schemeClr val="tx1"/>
                </a:solidFill>
                <a:latin typeface="Arial" panose="020B0604020202020204" pitchFamily="34" charset="0"/>
                <a:ea typeface="ＭＳ Ｐゴシック" panose="020B0600070205080204" pitchFamily="50" charset="-128"/>
              </a:defRPr>
            </a:lvl5pPr>
            <a:lvl6pPr marL="2514600" indent="-228600" defTabSz="930275"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930275"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930275"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930275"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07CEDDA7-59DA-4640-9B54-1A817E4D647A}" type="slidenum">
              <a:rPr lang="en-US" altLang="ja-JP" smtClean="0"/>
              <a:pPr/>
              <a:t>20</a:t>
            </a:fld>
            <a:endParaRPr lang="en-US" altLang="ja-JP"/>
          </a:p>
        </p:txBody>
      </p:sp>
    </p:spTree>
    <p:extLst>
      <p:ext uri="{BB962C8B-B14F-4D97-AF65-F5344CB8AC3E}">
        <p14:creationId xmlns:p14="http://schemas.microsoft.com/office/powerpoint/2010/main" val="1871851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・呼吸</a:t>
            </a:r>
            <a:r>
              <a:rPr kumimoji="1" lang="en-US" altLang="ja-JP" dirty="0"/>
              <a:t>ECMO</a:t>
            </a:r>
            <a:r>
              <a:rPr kumimoji="1" lang="ja-JP" altLang="en-US"/>
              <a:t>の管理コンセプトは“</a:t>
            </a:r>
            <a:r>
              <a:rPr kumimoji="1" lang="en-US" altLang="ja-JP" dirty="0"/>
              <a:t>Lung Rest”</a:t>
            </a:r>
            <a:r>
              <a:rPr kumimoji="1" lang="ja-JP" altLang="en-US"/>
              <a:t>である</a:t>
            </a:r>
            <a:endParaRPr kumimoji="1" lang="en-US" altLang="ja-JP" dirty="0"/>
          </a:p>
          <a:p>
            <a:r>
              <a:rPr kumimoji="1" lang="ja-JP" altLang="en-US"/>
              <a:t>・繰り返しになるが、ガス交換の主体を人工肺とすることが重要で、自己肺は徹底的に休める</a:t>
            </a:r>
            <a:endParaRPr kumimoji="1" lang="en-US" altLang="ja-JP" dirty="0"/>
          </a:p>
          <a:p>
            <a:r>
              <a:rPr kumimoji="1" lang="ja-JP" altLang="en-US"/>
              <a:t>・</a:t>
            </a:r>
            <a:r>
              <a:rPr kumimoji="1" lang="en-US" altLang="ja-JP" dirty="0"/>
              <a:t>Lung Protect</a:t>
            </a:r>
            <a:r>
              <a:rPr kumimoji="1" lang="ja-JP" altLang="en-US"/>
              <a:t>という言葉があるが、その呼吸管理法よりも、もっと自己肺を使わない管理が、</a:t>
            </a:r>
            <a:r>
              <a:rPr kumimoji="1" lang="en-US" altLang="ja-JP" dirty="0"/>
              <a:t>Lung Rest</a:t>
            </a:r>
            <a:r>
              <a:rPr kumimoji="1" lang="ja-JP" altLang="en-US"/>
              <a:t>である</a:t>
            </a:r>
            <a:endParaRPr kumimoji="1" lang="en-US" altLang="ja-JP" dirty="0"/>
          </a:p>
        </p:txBody>
      </p:sp>
      <p:sp>
        <p:nvSpPr>
          <p:cNvPr id="4" name="スライド番号プレースホルダー 3"/>
          <p:cNvSpPr>
            <a:spLocks noGrp="1"/>
          </p:cNvSpPr>
          <p:nvPr>
            <p:ph type="sldNum" sz="quarter" idx="5"/>
          </p:nvPr>
        </p:nvSpPr>
        <p:spPr/>
        <p:txBody>
          <a:bodyPr/>
          <a:lstStyle/>
          <a:p>
            <a:fld id="{58621212-539F-604A-9D92-4CE12479757F}" type="slidenum">
              <a:rPr kumimoji="1" lang="ja-JP" altLang="en-US" smtClean="0"/>
              <a:t>3</a:t>
            </a:fld>
            <a:endParaRPr kumimoji="1" lang="ja-JP" altLang="en-US"/>
          </a:p>
        </p:txBody>
      </p:sp>
    </p:spTree>
    <p:extLst>
      <p:ext uri="{BB962C8B-B14F-4D97-AF65-F5344CB8AC3E}">
        <p14:creationId xmlns:p14="http://schemas.microsoft.com/office/powerpoint/2010/main" val="15486863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スライド イメージ プレースホルダー 1">
            <a:extLst>
              <a:ext uri="{FF2B5EF4-FFF2-40B4-BE49-F238E27FC236}">
                <a16:creationId xmlns:a16="http://schemas.microsoft.com/office/drawing/2014/main" id="{08AC8830-84EF-4DA2-9920-DA42315EE039}"/>
              </a:ext>
            </a:extLst>
          </p:cNvPr>
          <p:cNvSpPr>
            <a:spLocks noGrp="1" noRot="1" noChangeAspect="1" noChangeArrowheads="1" noTextEdit="1"/>
          </p:cNvSpPr>
          <p:nvPr>
            <p:ph type="sldImg"/>
          </p:nvPr>
        </p:nvSpPr>
        <p:spPr>
          <a:ln/>
        </p:spPr>
      </p:sp>
      <p:sp>
        <p:nvSpPr>
          <p:cNvPr id="12291" name="ノート プレースホルダー 2">
            <a:extLst>
              <a:ext uri="{FF2B5EF4-FFF2-40B4-BE49-F238E27FC236}">
                <a16:creationId xmlns:a16="http://schemas.microsoft.com/office/drawing/2014/main" id="{A065035C-83DF-43F3-A85A-33272728E678}"/>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a:latin typeface="Arial" panose="020B0604020202020204" pitchFamily="34" charset="0"/>
              </a:rPr>
              <a:t>写真でいうと、この位置が回路内圧を見る位置になります。</a:t>
            </a:r>
            <a:endParaRPr lang="en-US" altLang="ja-JP" dirty="0">
              <a:latin typeface="Arial" panose="020B0604020202020204" pitchFamily="34" charset="0"/>
            </a:endParaRPr>
          </a:p>
        </p:txBody>
      </p:sp>
      <p:sp>
        <p:nvSpPr>
          <p:cNvPr id="12292" name="スライド番号プレースホルダー 3">
            <a:extLst>
              <a:ext uri="{FF2B5EF4-FFF2-40B4-BE49-F238E27FC236}">
                <a16:creationId xmlns:a16="http://schemas.microsoft.com/office/drawing/2014/main" id="{2BF8B914-AF39-48FD-AA35-7B2EF8D2F62B}"/>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kumimoji="1">
                <a:solidFill>
                  <a:schemeClr val="tx1"/>
                </a:solidFill>
                <a:latin typeface="Arial" panose="020B0604020202020204" pitchFamily="34" charset="0"/>
                <a:ea typeface="ＭＳ Ｐゴシック" panose="020B0600070205080204" pitchFamily="50" charset="-128"/>
              </a:defRPr>
            </a:lvl1pPr>
            <a:lvl2pPr marL="742950" indent="-285750" defTabSz="930275">
              <a:defRPr kumimoji="1">
                <a:solidFill>
                  <a:schemeClr val="tx1"/>
                </a:solidFill>
                <a:latin typeface="Arial" panose="020B0604020202020204" pitchFamily="34" charset="0"/>
                <a:ea typeface="ＭＳ Ｐゴシック" panose="020B0600070205080204" pitchFamily="50" charset="-128"/>
              </a:defRPr>
            </a:lvl2pPr>
            <a:lvl3pPr marL="1143000" indent="-228600" defTabSz="930275">
              <a:defRPr kumimoji="1">
                <a:solidFill>
                  <a:schemeClr val="tx1"/>
                </a:solidFill>
                <a:latin typeface="Arial" panose="020B0604020202020204" pitchFamily="34" charset="0"/>
                <a:ea typeface="ＭＳ Ｐゴシック" panose="020B0600070205080204" pitchFamily="50" charset="-128"/>
              </a:defRPr>
            </a:lvl3pPr>
            <a:lvl4pPr marL="1600200" indent="-228600" defTabSz="930275">
              <a:defRPr kumimoji="1">
                <a:solidFill>
                  <a:schemeClr val="tx1"/>
                </a:solidFill>
                <a:latin typeface="Arial" panose="020B0604020202020204" pitchFamily="34" charset="0"/>
                <a:ea typeface="ＭＳ Ｐゴシック" panose="020B0600070205080204" pitchFamily="50" charset="-128"/>
              </a:defRPr>
            </a:lvl4pPr>
            <a:lvl5pPr marL="2057400" indent="-228600" defTabSz="930275">
              <a:defRPr kumimoji="1">
                <a:solidFill>
                  <a:schemeClr val="tx1"/>
                </a:solidFill>
                <a:latin typeface="Arial" panose="020B0604020202020204" pitchFamily="34" charset="0"/>
                <a:ea typeface="ＭＳ Ｐゴシック" panose="020B0600070205080204" pitchFamily="50" charset="-128"/>
              </a:defRPr>
            </a:lvl5pPr>
            <a:lvl6pPr marL="2514600" indent="-228600" defTabSz="930275"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930275"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930275"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930275"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0C2F8F29-88CA-4B0E-A6D2-BBDD43A33CBB}" type="slidenum">
              <a:rPr lang="ja-JP" altLang="en-US" smtClean="0"/>
              <a:pPr/>
              <a:t>21</a:t>
            </a:fld>
            <a:endParaRPr lang="ja-JP" altLang="en-US"/>
          </a:p>
        </p:txBody>
      </p:sp>
    </p:spTree>
    <p:extLst>
      <p:ext uri="{BB962C8B-B14F-4D97-AF65-F5344CB8AC3E}">
        <p14:creationId xmlns:p14="http://schemas.microsoft.com/office/powerpoint/2010/main" val="31805213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スライド イメージ プレースホルダー 1">
            <a:extLst>
              <a:ext uri="{FF2B5EF4-FFF2-40B4-BE49-F238E27FC236}">
                <a16:creationId xmlns:a16="http://schemas.microsoft.com/office/drawing/2014/main" id="{BD2379A1-2712-4609-B808-353FCEABACAB}"/>
              </a:ext>
            </a:extLst>
          </p:cNvPr>
          <p:cNvSpPr>
            <a:spLocks noGrp="1" noRot="1" noChangeAspect="1" noChangeArrowheads="1" noTextEdit="1"/>
          </p:cNvSpPr>
          <p:nvPr>
            <p:ph type="sldImg"/>
          </p:nvPr>
        </p:nvSpPr>
        <p:spPr>
          <a:ln/>
        </p:spPr>
      </p:sp>
      <p:sp>
        <p:nvSpPr>
          <p:cNvPr id="27651" name="ノート プレースホルダー 2">
            <a:extLst>
              <a:ext uri="{FF2B5EF4-FFF2-40B4-BE49-F238E27FC236}">
                <a16:creationId xmlns:a16="http://schemas.microsoft.com/office/drawing/2014/main" id="{F63578E8-75FC-470D-B93A-216178AAB68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a:latin typeface="Arial" panose="020B0604020202020204" pitchFamily="34" charset="0"/>
              </a:rPr>
              <a:t>・</a:t>
            </a:r>
            <a:r>
              <a:rPr lang="en-US" altLang="ja-JP" dirty="0">
                <a:latin typeface="Arial" panose="020B0604020202020204" pitchFamily="34" charset="0"/>
              </a:rPr>
              <a:t>P1</a:t>
            </a:r>
            <a:r>
              <a:rPr lang="ja-JP" altLang="en-US">
                <a:latin typeface="Arial" panose="020B0604020202020204" pitchFamily="34" charset="0"/>
              </a:rPr>
              <a:t>から</a:t>
            </a:r>
            <a:r>
              <a:rPr lang="en-US" altLang="ja-JP" dirty="0">
                <a:latin typeface="Arial" panose="020B0604020202020204" pitchFamily="34" charset="0"/>
              </a:rPr>
              <a:t>P3</a:t>
            </a:r>
            <a:r>
              <a:rPr lang="ja-JP" altLang="en-US">
                <a:latin typeface="Arial" panose="020B0604020202020204" pitchFamily="34" charset="0"/>
              </a:rPr>
              <a:t>の圧をしっかりとモニタリングしていると、トラブルが発生した際に、何が発生して</a:t>
            </a:r>
            <a:r>
              <a:rPr lang="en-US" altLang="ja-JP" dirty="0">
                <a:latin typeface="Arial" panose="020B0604020202020204" pitchFamily="34" charset="0"/>
              </a:rPr>
              <a:t>ECMO</a:t>
            </a:r>
            <a:r>
              <a:rPr lang="ja-JP" altLang="en-US">
                <a:latin typeface="Arial" panose="020B0604020202020204" pitchFamily="34" charset="0"/>
              </a:rPr>
              <a:t>流量が落ちているのか？の診断ができるようになります</a:t>
            </a:r>
            <a:endParaRPr lang="en-US" altLang="ja-JP" dirty="0">
              <a:latin typeface="Arial" panose="020B0604020202020204" pitchFamily="34" charset="0"/>
            </a:endParaRPr>
          </a:p>
          <a:p>
            <a:r>
              <a:rPr lang="ja-JP" altLang="en-US">
                <a:latin typeface="Arial" panose="020B0604020202020204" pitchFamily="34" charset="0"/>
              </a:rPr>
              <a:t>・例えば、脱血不良の場合は、</a:t>
            </a:r>
            <a:r>
              <a:rPr lang="en-US" altLang="ja-JP" dirty="0">
                <a:latin typeface="Arial" panose="020B0604020202020204" pitchFamily="34" charset="0"/>
              </a:rPr>
              <a:t>P1</a:t>
            </a:r>
            <a:r>
              <a:rPr lang="ja-JP" altLang="en-US">
                <a:latin typeface="Arial" panose="020B0604020202020204" pitchFamily="34" charset="0"/>
              </a:rPr>
              <a:t>が大きく陰圧に傾き、かつ、ポンプからの血液の排出も少なくなりますので、ベースラインから</a:t>
            </a:r>
            <a:r>
              <a:rPr lang="en-US" altLang="ja-JP" dirty="0">
                <a:latin typeface="Arial" panose="020B0604020202020204" pitchFamily="34" charset="0"/>
              </a:rPr>
              <a:t>P2</a:t>
            </a:r>
            <a:r>
              <a:rPr lang="ja-JP" altLang="en-US">
                <a:latin typeface="Arial" panose="020B0604020202020204" pitchFamily="34" charset="0"/>
              </a:rPr>
              <a:t>も</a:t>
            </a:r>
            <a:r>
              <a:rPr lang="en-US" altLang="ja-JP" dirty="0">
                <a:latin typeface="Arial" panose="020B0604020202020204" pitchFamily="34" charset="0"/>
              </a:rPr>
              <a:t>P3</a:t>
            </a:r>
            <a:r>
              <a:rPr lang="ja-JP" altLang="en-US">
                <a:latin typeface="Arial" panose="020B0604020202020204" pitchFamily="34" charset="0"/>
              </a:rPr>
              <a:t>も下がります。</a:t>
            </a:r>
            <a:endParaRPr lang="en-US" altLang="ja-JP" dirty="0">
              <a:latin typeface="Arial" panose="020B0604020202020204" pitchFamily="34" charset="0"/>
            </a:endParaRPr>
          </a:p>
          <a:p>
            <a:r>
              <a:rPr lang="ja-JP" altLang="en-US">
                <a:latin typeface="Arial" panose="020B0604020202020204" pitchFamily="34" charset="0"/>
              </a:rPr>
              <a:t>・一方、人工肺に血栓ができて目詰まりを起こした場合は、</a:t>
            </a:r>
            <a:r>
              <a:rPr lang="en-US" altLang="ja-JP" dirty="0">
                <a:latin typeface="Arial" panose="020B0604020202020204" pitchFamily="34" charset="0"/>
              </a:rPr>
              <a:t>P2</a:t>
            </a:r>
            <a:r>
              <a:rPr lang="ja-JP" altLang="en-US">
                <a:latin typeface="Arial" panose="020B0604020202020204" pitchFamily="34" charset="0"/>
              </a:rPr>
              <a:t>の圧が大きく上昇し、かつ、人工肺の先には血液は行きませんので、</a:t>
            </a:r>
            <a:r>
              <a:rPr lang="en-US" altLang="ja-JP" dirty="0">
                <a:latin typeface="Arial" panose="020B0604020202020204" pitchFamily="34" charset="0"/>
              </a:rPr>
              <a:t>P3</a:t>
            </a:r>
            <a:r>
              <a:rPr lang="ja-JP" altLang="en-US">
                <a:latin typeface="Arial" panose="020B0604020202020204" pitchFamily="34" charset="0"/>
              </a:rPr>
              <a:t>の値は小さくなります。</a:t>
            </a:r>
            <a:endParaRPr lang="en-US" altLang="ja-JP" dirty="0">
              <a:latin typeface="Arial" panose="020B0604020202020204" pitchFamily="34" charset="0"/>
            </a:endParaRPr>
          </a:p>
          <a:p>
            <a:r>
              <a:rPr lang="ja-JP" altLang="en-US">
                <a:latin typeface="Arial" panose="020B0604020202020204" pitchFamily="34" charset="0"/>
              </a:rPr>
              <a:t>・このように</a:t>
            </a:r>
            <a:r>
              <a:rPr lang="en-US" altLang="ja-JP" dirty="0">
                <a:latin typeface="Arial" panose="020B0604020202020204" pitchFamily="34" charset="0"/>
              </a:rPr>
              <a:t>ECMO</a:t>
            </a:r>
            <a:r>
              <a:rPr lang="ja-JP" altLang="en-US">
                <a:latin typeface="Arial" panose="020B0604020202020204" pitchFamily="34" charset="0"/>
              </a:rPr>
              <a:t>流量が落ちた時の原因が診断できると、その対処法も見えてきます</a:t>
            </a:r>
            <a:endParaRPr lang="en-US" altLang="ja-JP" dirty="0">
              <a:latin typeface="Arial" panose="020B0604020202020204" pitchFamily="34" charset="0"/>
            </a:endParaRPr>
          </a:p>
          <a:p>
            <a:r>
              <a:rPr lang="ja-JP" altLang="en-US">
                <a:latin typeface="Arial" panose="020B0604020202020204" pitchFamily="34" charset="0"/>
              </a:rPr>
              <a:t>・脱血が不良の場合にはカニューレの位置を確認したり輸液を負荷をおこなったり、肺に血栓ができた時は肺を交換したり</a:t>
            </a:r>
            <a:endParaRPr lang="en-US" altLang="ja-JP" dirty="0">
              <a:latin typeface="Arial" panose="020B0604020202020204" pitchFamily="34" charset="0"/>
            </a:endParaRPr>
          </a:p>
          <a:p>
            <a:r>
              <a:rPr lang="ja-JP" altLang="en-US">
                <a:latin typeface="Arial" panose="020B0604020202020204" pitchFamily="34" charset="0"/>
              </a:rPr>
              <a:t>・</a:t>
            </a:r>
            <a:r>
              <a:rPr lang="en-US" altLang="ja-JP" dirty="0">
                <a:latin typeface="Arial" panose="020B0604020202020204" pitchFamily="34" charset="0"/>
              </a:rPr>
              <a:t>ECMO</a:t>
            </a:r>
            <a:r>
              <a:rPr lang="ja-JP" altLang="en-US">
                <a:latin typeface="Arial" panose="020B0604020202020204" pitchFamily="34" charset="0"/>
              </a:rPr>
              <a:t>の</a:t>
            </a:r>
            <a:r>
              <a:rPr lang="en-US" altLang="ja-JP" dirty="0">
                <a:latin typeface="Arial" panose="020B0604020202020204" pitchFamily="34" charset="0"/>
              </a:rPr>
              <a:t>Good Run</a:t>
            </a:r>
            <a:r>
              <a:rPr lang="ja-JP" altLang="en-US">
                <a:latin typeface="Arial" panose="020B0604020202020204" pitchFamily="34" charset="0"/>
              </a:rPr>
              <a:t>を維持するには</a:t>
            </a:r>
            <a:r>
              <a:rPr lang="en-US" altLang="ja-JP" dirty="0">
                <a:latin typeface="Arial" panose="020B0604020202020204" pitchFamily="34" charset="0"/>
              </a:rPr>
              <a:t>P1</a:t>
            </a:r>
            <a:r>
              <a:rPr lang="ja-JP" altLang="en-US">
                <a:latin typeface="Arial" panose="020B0604020202020204" pitchFamily="34" charset="0"/>
              </a:rPr>
              <a:t>から</a:t>
            </a:r>
            <a:r>
              <a:rPr lang="en-US" altLang="ja-JP" dirty="0">
                <a:latin typeface="Arial" panose="020B0604020202020204" pitchFamily="34" charset="0"/>
              </a:rPr>
              <a:t> P3</a:t>
            </a:r>
            <a:r>
              <a:rPr lang="ja-JP" altLang="en-US">
                <a:latin typeface="Arial" panose="020B0604020202020204" pitchFamily="34" charset="0"/>
              </a:rPr>
              <a:t>までの圧モニタリングが重要です</a:t>
            </a:r>
          </a:p>
        </p:txBody>
      </p:sp>
      <p:sp>
        <p:nvSpPr>
          <p:cNvPr id="27652" name="スライド番号プレースホルダー 3">
            <a:extLst>
              <a:ext uri="{FF2B5EF4-FFF2-40B4-BE49-F238E27FC236}">
                <a16:creationId xmlns:a16="http://schemas.microsoft.com/office/drawing/2014/main" id="{0AE2BBF7-A798-4790-8364-B4CA2654489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kumimoji="1">
                <a:solidFill>
                  <a:schemeClr val="tx1"/>
                </a:solidFill>
                <a:latin typeface="Arial" panose="020B0604020202020204" pitchFamily="34" charset="0"/>
                <a:ea typeface="ＭＳ Ｐゴシック" panose="020B0600070205080204" pitchFamily="50" charset="-128"/>
              </a:defRPr>
            </a:lvl1pPr>
            <a:lvl2pPr marL="755650" indent="-290513" defTabSz="928688">
              <a:defRPr kumimoji="1">
                <a:solidFill>
                  <a:schemeClr val="tx1"/>
                </a:solidFill>
                <a:latin typeface="Arial" panose="020B0604020202020204" pitchFamily="34" charset="0"/>
                <a:ea typeface="ＭＳ Ｐゴシック" panose="020B0600070205080204" pitchFamily="50" charset="-128"/>
              </a:defRPr>
            </a:lvl2pPr>
            <a:lvl3pPr marL="1163638" indent="-231775" defTabSz="928688">
              <a:defRPr kumimoji="1">
                <a:solidFill>
                  <a:schemeClr val="tx1"/>
                </a:solidFill>
                <a:latin typeface="Arial" panose="020B0604020202020204" pitchFamily="34" charset="0"/>
                <a:ea typeface="ＭＳ Ｐゴシック" panose="020B0600070205080204" pitchFamily="50" charset="-128"/>
              </a:defRPr>
            </a:lvl3pPr>
            <a:lvl4pPr marL="1628775" indent="-231775" defTabSz="928688">
              <a:defRPr kumimoji="1">
                <a:solidFill>
                  <a:schemeClr val="tx1"/>
                </a:solidFill>
                <a:latin typeface="Arial" panose="020B0604020202020204" pitchFamily="34" charset="0"/>
                <a:ea typeface="ＭＳ Ｐゴシック" panose="020B0600070205080204" pitchFamily="50" charset="-128"/>
              </a:defRPr>
            </a:lvl4pPr>
            <a:lvl5pPr marL="2095500" indent="-231775" defTabSz="928688">
              <a:defRPr kumimoji="1">
                <a:solidFill>
                  <a:schemeClr val="tx1"/>
                </a:solidFill>
                <a:latin typeface="Arial" panose="020B0604020202020204" pitchFamily="34" charset="0"/>
                <a:ea typeface="ＭＳ Ｐゴシック" panose="020B0600070205080204" pitchFamily="50" charset="-128"/>
              </a:defRPr>
            </a:lvl5pPr>
            <a:lvl6pPr marL="2552700" indent="-231775" defTabSz="928688"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3009900" indent="-231775" defTabSz="928688"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67100" indent="-231775" defTabSz="928688"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924300" indent="-231775" defTabSz="928688"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B62323BA-61B0-46B7-A76B-586C09194EFA}" type="slidenum">
              <a:rPr lang="ja-JP" altLang="en-US" smtClean="0">
                <a:solidFill>
                  <a:srgbClr val="000000"/>
                </a:solidFill>
              </a:rPr>
              <a:pPr/>
              <a:t>22</a:t>
            </a:fld>
            <a:endParaRPr lang="ja-JP" altLang="en-US">
              <a:solidFill>
                <a:srgbClr val="000000"/>
              </a:solidFill>
            </a:endParaRPr>
          </a:p>
        </p:txBody>
      </p:sp>
    </p:spTree>
    <p:extLst>
      <p:ext uri="{BB962C8B-B14F-4D97-AF65-F5344CB8AC3E}">
        <p14:creationId xmlns:p14="http://schemas.microsoft.com/office/powerpoint/2010/main" val="28978624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a:t>
            </a:r>
            <a:r>
              <a:rPr kumimoji="1" lang="en-US" altLang="ja-JP" dirty="0"/>
              <a:t>ECMO</a:t>
            </a:r>
            <a:r>
              <a:rPr kumimoji="1" lang="ja-JP" altLang="en-US"/>
              <a:t>を</a:t>
            </a:r>
            <a:r>
              <a:rPr kumimoji="1" lang="en-US" altLang="ja-JP" dirty="0"/>
              <a:t>Running</a:t>
            </a:r>
            <a:r>
              <a:rPr kumimoji="1" lang="ja-JP" altLang="en-US"/>
              <a:t>させていると、表のような合併症やトラブルに高率で遭遇します</a:t>
            </a:r>
            <a:endParaRPr kumimoji="1" lang="en-US" altLang="ja-JP" dirty="0"/>
          </a:p>
          <a:p>
            <a:r>
              <a:rPr kumimoji="1" lang="ja-JP" altLang="en-US"/>
              <a:t>・これらのトラブルは見過ごしてはいけませんし、トラブルには早く気がつき、かつ、迅速に対処しなければなりません</a:t>
            </a:r>
          </a:p>
        </p:txBody>
      </p:sp>
      <p:sp>
        <p:nvSpPr>
          <p:cNvPr id="4" name="スライド番号プレースホルダー 3"/>
          <p:cNvSpPr>
            <a:spLocks noGrp="1"/>
          </p:cNvSpPr>
          <p:nvPr>
            <p:ph type="sldNum" sz="quarter" idx="5"/>
          </p:nvPr>
        </p:nvSpPr>
        <p:spPr/>
        <p:txBody>
          <a:bodyPr/>
          <a:lstStyle/>
          <a:p>
            <a:fld id="{5C6E47FD-1950-174E-B1F7-2A63C589B098}" type="slidenum">
              <a:rPr kumimoji="1" lang="ja-JP" altLang="en-US" smtClean="0"/>
              <a:t>23</a:t>
            </a:fld>
            <a:endParaRPr kumimoji="1" lang="ja-JP" altLang="en-US"/>
          </a:p>
        </p:txBody>
      </p:sp>
    </p:spTree>
    <p:extLst>
      <p:ext uri="{BB962C8B-B14F-4D97-AF65-F5344CB8AC3E}">
        <p14:creationId xmlns:p14="http://schemas.microsoft.com/office/powerpoint/2010/main" val="33069872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1200" b="0">
                <a:solidFill>
                  <a:srgbClr val="0070C0"/>
                </a:solidFill>
              </a:rPr>
              <a:t>・よって、合併症の早期発見・原因検索にはチャートをつけておくことが有用です</a:t>
            </a:r>
          </a:p>
          <a:p>
            <a:r>
              <a:rPr kumimoji="1" lang="ja-JP" altLang="en-US" b="0"/>
              <a:t>・</a:t>
            </a:r>
            <a:r>
              <a:rPr kumimoji="1" lang="en-US" altLang="ja-JP" b="0" dirty="0"/>
              <a:t>ECMO</a:t>
            </a:r>
            <a:r>
              <a:rPr kumimoji="1" lang="ja-JP" altLang="en-US" b="0"/>
              <a:t>のバイタルサインとも言える回路内圧・フローを定期的に書き込み、チーム内での情報共有版とします</a:t>
            </a:r>
            <a:endParaRPr kumimoji="1" lang="en-US" altLang="ja-JP" b="0" dirty="0"/>
          </a:p>
          <a:p>
            <a:r>
              <a:rPr kumimoji="1" lang="ja-JP" altLang="en-US" b="0"/>
              <a:t>・</a:t>
            </a:r>
            <a:r>
              <a:rPr kumimoji="1" lang="en-US" altLang="ja-JP" b="0" dirty="0"/>
              <a:t>ECMO</a:t>
            </a:r>
            <a:r>
              <a:rPr kumimoji="1" lang="ja-JP" altLang="en-US" b="0"/>
              <a:t>チャートは、トラブル発生時に原因診断をする必須アイテムとなるため、</a:t>
            </a:r>
            <a:r>
              <a:rPr kumimoji="1" lang="en-US" altLang="ja-JP" b="0" dirty="0"/>
              <a:t>ECMO</a:t>
            </a:r>
            <a:r>
              <a:rPr kumimoji="1" lang="ja-JP" altLang="en-US" b="0"/>
              <a:t>稼働時には</a:t>
            </a:r>
            <a:r>
              <a:rPr kumimoji="1" lang="en-US" altLang="ja-JP" b="0" dirty="0"/>
              <a:t>ECMO</a:t>
            </a:r>
            <a:r>
              <a:rPr kumimoji="1" lang="ja-JP" altLang="en-US" b="0"/>
              <a:t>チャートの記載を強くお勧めします</a:t>
            </a:r>
          </a:p>
        </p:txBody>
      </p:sp>
      <p:sp>
        <p:nvSpPr>
          <p:cNvPr id="4" name="スライド番号プレースホルダー 3"/>
          <p:cNvSpPr>
            <a:spLocks noGrp="1"/>
          </p:cNvSpPr>
          <p:nvPr>
            <p:ph type="sldNum" sz="quarter" idx="5"/>
          </p:nvPr>
        </p:nvSpPr>
        <p:spPr/>
        <p:txBody>
          <a:bodyPr/>
          <a:lstStyle/>
          <a:p>
            <a:fld id="{DAD851B9-EA63-324D-BDE1-5CE4559546C3}" type="slidenum">
              <a:rPr kumimoji="1" lang="ja-JP" altLang="en-US" smtClean="0"/>
              <a:t>24</a:t>
            </a:fld>
            <a:endParaRPr kumimoji="1" lang="ja-JP" altLang="en-US"/>
          </a:p>
        </p:txBody>
      </p:sp>
    </p:spTree>
    <p:extLst>
      <p:ext uri="{BB962C8B-B14F-4D97-AF65-F5344CB8AC3E}">
        <p14:creationId xmlns:p14="http://schemas.microsoft.com/office/powerpoint/2010/main" val="14106079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・また、同時に、回路や機器異常の点検チェック、サーキットチェックも必要であり、安全管理チェックリストとして運用していくべきです</a:t>
            </a:r>
            <a:endParaRPr kumimoji="1" lang="en-US" altLang="ja-JP" dirty="0"/>
          </a:p>
          <a:p>
            <a:r>
              <a:rPr kumimoji="1" lang="ja-JP" altLang="en-US"/>
              <a:t>・電源プラグがコネクトされているか？フローセンサーのゼリーは乾いてないか？など、様々と</a:t>
            </a:r>
            <a:r>
              <a:rPr kumimoji="1" lang="en-US" altLang="ja-JP" dirty="0"/>
              <a:t>ECMO</a:t>
            </a:r>
            <a:r>
              <a:rPr kumimoji="1" lang="ja-JP" altLang="en-US"/>
              <a:t>機器や回路のメンテナンスをして</a:t>
            </a:r>
            <a:r>
              <a:rPr kumimoji="1" lang="en-US" altLang="ja-JP" dirty="0"/>
              <a:t>ECMO</a:t>
            </a:r>
            <a:r>
              <a:rPr kumimoji="1" lang="ja-JP" altLang="en-US"/>
              <a:t>を維持する必要があります</a:t>
            </a:r>
            <a:endParaRPr kumimoji="1" lang="en-US" altLang="ja-JP" dirty="0"/>
          </a:p>
          <a:p>
            <a:r>
              <a:rPr kumimoji="1" lang="ja-JP" altLang="en-US"/>
              <a:t>・こちらの安全管理については、医師や看護師が、臨床工学技師と協力して行うと良いと思います</a:t>
            </a:r>
            <a:endParaRPr kumimoji="1" lang="en-US" altLang="ja-JP" dirty="0"/>
          </a:p>
        </p:txBody>
      </p:sp>
      <p:sp>
        <p:nvSpPr>
          <p:cNvPr id="4" name="スライド番号プレースホルダー 3"/>
          <p:cNvSpPr>
            <a:spLocks noGrp="1"/>
          </p:cNvSpPr>
          <p:nvPr>
            <p:ph type="sldNum" sz="quarter" idx="5"/>
          </p:nvPr>
        </p:nvSpPr>
        <p:spPr/>
        <p:txBody>
          <a:bodyPr/>
          <a:lstStyle/>
          <a:p>
            <a:fld id="{DAD851B9-EA63-324D-BDE1-5CE4559546C3}" type="slidenum">
              <a:rPr kumimoji="1" lang="ja-JP" altLang="en-US" smtClean="0"/>
              <a:t>25</a:t>
            </a:fld>
            <a:endParaRPr kumimoji="1" lang="ja-JP" altLang="en-US"/>
          </a:p>
        </p:txBody>
      </p:sp>
    </p:spTree>
    <p:extLst>
      <p:ext uri="{BB962C8B-B14F-4D97-AF65-F5344CB8AC3E}">
        <p14:creationId xmlns:p14="http://schemas.microsoft.com/office/powerpoint/2010/main" val="27102762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ECMO</a:t>
            </a:r>
            <a:r>
              <a:rPr kumimoji="1" lang="ja-JP" altLang="en-US"/>
              <a:t>稼働中には、患者にも重篤な合併症が起こり得ます</a:t>
            </a:r>
            <a:endParaRPr kumimoji="1" lang="en-US" altLang="ja-JP" dirty="0"/>
          </a:p>
          <a:p>
            <a:r>
              <a:rPr kumimoji="1" lang="ja-JP" altLang="en-US"/>
              <a:t>その内訳はご覧の表な表になりますが、、、、、（次のスライド）</a:t>
            </a:r>
            <a:endParaRPr kumimoji="1" lang="en-US" altLang="ja-JP" dirty="0"/>
          </a:p>
        </p:txBody>
      </p:sp>
      <p:sp>
        <p:nvSpPr>
          <p:cNvPr id="4" name="スライド番号プレースホルダー 3"/>
          <p:cNvSpPr>
            <a:spLocks noGrp="1"/>
          </p:cNvSpPr>
          <p:nvPr>
            <p:ph type="sldNum" sz="quarter" idx="5"/>
          </p:nvPr>
        </p:nvSpPr>
        <p:spPr/>
        <p:txBody>
          <a:bodyPr/>
          <a:lstStyle/>
          <a:p>
            <a:fld id="{DAD851B9-EA63-324D-BDE1-5CE4559546C3}" type="slidenum">
              <a:rPr kumimoji="1" lang="ja-JP" altLang="en-US" smtClean="0"/>
              <a:t>26</a:t>
            </a:fld>
            <a:endParaRPr kumimoji="1" lang="ja-JP" altLang="en-US"/>
          </a:p>
        </p:txBody>
      </p:sp>
    </p:spTree>
    <p:extLst>
      <p:ext uri="{BB962C8B-B14F-4D97-AF65-F5344CB8AC3E}">
        <p14:creationId xmlns:p14="http://schemas.microsoft.com/office/powerpoint/2010/main" val="29655812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sz="1200">
                <a:solidFill>
                  <a:schemeClr val="tx1">
                    <a:lumMod val="75000"/>
                    <a:lumOff val="25000"/>
                  </a:schemeClr>
                </a:solidFill>
                <a:latin typeface="ヒラギノ角ゴ Pro W6"/>
                <a:ea typeface="ヒラギノ角ゴ Pro W6"/>
                <a:cs typeface="ヒラギノ角ゴ Pro W6"/>
              </a:rPr>
              <a:t>患者サイドで起こる合併症では、出血が最も多く、かつ深刻な問題とされています。</a:t>
            </a:r>
            <a:endParaRPr lang="en-US" altLang="ja-JP" sz="1200" dirty="0">
              <a:solidFill>
                <a:schemeClr val="tx1">
                  <a:lumMod val="75000"/>
                  <a:lumOff val="25000"/>
                </a:schemeClr>
              </a:solidFill>
              <a:latin typeface="ヒラギノ角ゴ Pro W6"/>
              <a:ea typeface="ヒラギノ角ゴ Pro W6"/>
              <a:cs typeface="ヒラギノ角ゴ Pro W6"/>
            </a:endParaRPr>
          </a:p>
          <a:p>
            <a:r>
              <a:rPr kumimoji="1" lang="ja-JP" altLang="en-US" sz="1200">
                <a:solidFill>
                  <a:schemeClr val="tx1">
                    <a:lumMod val="75000"/>
                    <a:lumOff val="25000"/>
                  </a:schemeClr>
                </a:solidFill>
                <a:latin typeface="ヒラギノ角ゴ Pro W6"/>
                <a:ea typeface="ヒラギノ角ゴ Pro W6"/>
              </a:rPr>
              <a:t>出血を制するものは、</a:t>
            </a:r>
            <a:r>
              <a:rPr kumimoji="1" lang="en-US" altLang="ja-JP" sz="1200" dirty="0">
                <a:solidFill>
                  <a:schemeClr val="tx1">
                    <a:lumMod val="75000"/>
                    <a:lumOff val="25000"/>
                  </a:schemeClr>
                </a:solidFill>
                <a:latin typeface="ヒラギノ角ゴ Pro W6"/>
                <a:ea typeface="ヒラギノ角ゴ Pro W6"/>
              </a:rPr>
              <a:t>ECMO</a:t>
            </a:r>
            <a:r>
              <a:rPr kumimoji="1" lang="ja-JP" altLang="en-US" sz="1200">
                <a:solidFill>
                  <a:schemeClr val="tx1">
                    <a:lumMod val="75000"/>
                    <a:lumOff val="25000"/>
                  </a:schemeClr>
                </a:solidFill>
                <a:latin typeface="ヒラギノ角ゴ Pro W6"/>
                <a:ea typeface="ヒラギノ角ゴ Pro W6"/>
              </a:rPr>
              <a:t>を制するとさえ言われます</a:t>
            </a:r>
            <a:endParaRPr kumimoji="1" lang="ja-JP" altLang="en-US"/>
          </a:p>
        </p:txBody>
      </p:sp>
      <p:sp>
        <p:nvSpPr>
          <p:cNvPr id="4" name="スライド番号プレースホルダー 3"/>
          <p:cNvSpPr>
            <a:spLocks noGrp="1"/>
          </p:cNvSpPr>
          <p:nvPr>
            <p:ph type="sldNum" sz="quarter" idx="5"/>
          </p:nvPr>
        </p:nvSpPr>
        <p:spPr/>
        <p:txBody>
          <a:bodyPr/>
          <a:lstStyle/>
          <a:p>
            <a:fld id="{DAD851B9-EA63-324D-BDE1-5CE4559546C3}" type="slidenum">
              <a:rPr kumimoji="1" lang="ja-JP" altLang="en-US" smtClean="0"/>
              <a:t>27</a:t>
            </a:fld>
            <a:endParaRPr kumimoji="1" lang="ja-JP" altLang="en-US"/>
          </a:p>
        </p:txBody>
      </p:sp>
    </p:spTree>
    <p:extLst>
      <p:ext uri="{BB962C8B-B14F-4D97-AF65-F5344CB8AC3E}">
        <p14:creationId xmlns:p14="http://schemas.microsoft.com/office/powerpoint/2010/main" val="19535125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gn="l"/>
            <a:r>
              <a:rPr kumimoji="1" lang="ja-JP" altLang="en-US" b="0"/>
              <a:t>・まず合併症対策の基本としては、</a:t>
            </a:r>
            <a:r>
              <a:rPr kumimoji="1" lang="en-US" altLang="ja-JP" b="0" dirty="0"/>
              <a:t>ECMO</a:t>
            </a:r>
            <a:r>
              <a:rPr kumimoji="1" lang="ja-JP" altLang="en-US" b="0"/>
              <a:t>チーム皆が、絶対に出血を</a:t>
            </a:r>
            <a:r>
              <a:rPr lang="ja-JP" altLang="en-US" sz="1200" b="0">
                <a:solidFill>
                  <a:schemeClr val="tx1">
                    <a:lumMod val="75000"/>
                    <a:lumOff val="25000"/>
                  </a:schemeClr>
                </a:solidFill>
                <a:latin typeface="Hiragino Kaku Gothic ProN W6" panose="020B0300000000000000" pitchFamily="34" charset="-128"/>
                <a:ea typeface="Hiragino Kaku Gothic ProN W6" panose="020B0300000000000000" pitchFamily="34" charset="-128"/>
              </a:rPr>
              <a:t>見逃さない事を念頭に</a:t>
            </a:r>
            <a:r>
              <a:rPr kumimoji="1" lang="ja-JP" altLang="en-US" sz="1200" b="0">
                <a:solidFill>
                  <a:schemeClr val="tx1">
                    <a:lumMod val="75000"/>
                    <a:lumOff val="25000"/>
                  </a:schemeClr>
                </a:solidFill>
                <a:latin typeface="Hiragino Kaku Gothic ProN W6" panose="020B0300000000000000" pitchFamily="34" charset="-128"/>
                <a:ea typeface="Hiragino Kaku Gothic ProN W6" panose="020B0300000000000000" pitchFamily="34" charset="-128"/>
              </a:rPr>
              <a:t>、出血好発部位の頻度を知り、表のようなもので注意深く観察しケアしていく必要があります。</a:t>
            </a:r>
            <a:endParaRPr kumimoji="1" lang="en-US" altLang="ja-JP" sz="1200" b="0" dirty="0">
              <a:solidFill>
                <a:schemeClr val="tx1">
                  <a:lumMod val="75000"/>
                  <a:lumOff val="25000"/>
                </a:schemeClr>
              </a:solidFill>
              <a:latin typeface="Hiragino Kaku Gothic ProN W6" panose="020B0300000000000000" pitchFamily="34" charset="-128"/>
              <a:ea typeface="Hiragino Kaku Gothic ProN W6" panose="020B0300000000000000" pitchFamily="34" charset="-128"/>
            </a:endParaRPr>
          </a:p>
          <a:p>
            <a:pPr algn="l"/>
            <a:r>
              <a:rPr kumimoji="1" lang="ja-JP" altLang="en-US" sz="1200" b="0">
                <a:solidFill>
                  <a:schemeClr val="tx1">
                    <a:lumMod val="75000"/>
                    <a:lumOff val="25000"/>
                  </a:schemeClr>
                </a:solidFill>
                <a:latin typeface="Hiragino Kaku Gothic ProN W6" panose="020B0300000000000000" pitchFamily="34" charset="-128"/>
                <a:ea typeface="Hiragino Kaku Gothic ProN W6" panose="020B0300000000000000" pitchFamily="34" charset="-128"/>
              </a:rPr>
              <a:t>・特に最も近くで患者を見ている看護師への周知徹底はマストです。そして見つけ次第、情報を共有して早期に介入をしていくべきでです</a:t>
            </a:r>
            <a:endParaRPr lang="en-US" altLang="ja-JP" sz="800" b="0" dirty="0">
              <a:solidFill>
                <a:schemeClr val="tx1">
                  <a:lumMod val="75000"/>
                  <a:lumOff val="25000"/>
                </a:schemeClr>
              </a:solidFill>
              <a:latin typeface="Hiragino Kaku Gothic ProN W6" panose="020B0300000000000000" pitchFamily="34" charset="-128"/>
              <a:ea typeface="Hiragino Kaku Gothic ProN W6" panose="020B0300000000000000" pitchFamily="34" charset="-128"/>
            </a:endParaRPr>
          </a:p>
        </p:txBody>
      </p:sp>
      <p:sp>
        <p:nvSpPr>
          <p:cNvPr id="4" name="スライド番号プレースホルダー 3"/>
          <p:cNvSpPr>
            <a:spLocks noGrp="1"/>
          </p:cNvSpPr>
          <p:nvPr>
            <p:ph type="sldNum" sz="quarter" idx="10"/>
          </p:nvPr>
        </p:nvSpPr>
        <p:spPr/>
        <p:txBody>
          <a:bodyPr/>
          <a:lstStyle/>
          <a:p>
            <a:fld id="{DAD851B9-EA63-324D-BDE1-5CE4559546C3}" type="slidenum">
              <a:rPr kumimoji="1" lang="ja-JP" altLang="en-US" smtClean="0"/>
              <a:t>28</a:t>
            </a:fld>
            <a:endParaRPr kumimoji="1" lang="ja-JP" altLang="en-US"/>
          </a:p>
        </p:txBody>
      </p:sp>
    </p:spTree>
    <p:extLst>
      <p:ext uri="{BB962C8B-B14F-4D97-AF65-F5344CB8AC3E}">
        <p14:creationId xmlns:p14="http://schemas.microsoft.com/office/powerpoint/2010/main" val="15723221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a:t>・また、出血の早期発見には、輸血需要が指標になります。一般的に</a:t>
            </a:r>
            <a:r>
              <a:rPr kumimoji="1" lang="en-US" altLang="ja-JP" dirty="0"/>
              <a:t>VV-ECMO</a:t>
            </a:r>
            <a:r>
              <a:rPr kumimoji="1" lang="ja-JP" altLang="en-US"/>
              <a:t>中は回路での消耗もあり</a:t>
            </a:r>
            <a:r>
              <a:rPr lang="en-US" altLang="ja-JP" sz="9600" dirty="0">
                <a:solidFill>
                  <a:srgbClr val="FF0000"/>
                </a:solidFill>
                <a:effectLst>
                  <a:outerShdw blurRad="50800" dist="38100" dir="2700000" algn="tl" rotWithShape="0">
                    <a:srgbClr val="000000">
                      <a:alpha val="43000"/>
                    </a:srgbClr>
                  </a:outerShdw>
                </a:effectLst>
                <a:latin typeface="MS PGothic" panose="020B0600070205080204" pitchFamily="34" charset="-128"/>
                <a:ea typeface="MS PGothic" panose="020B0600070205080204" pitchFamily="34" charset="-128"/>
                <a:cs typeface="Times New Roman" panose="02020603050405020304" pitchFamily="18" charset="0"/>
              </a:rPr>
              <a:t>0.6</a:t>
            </a:r>
            <a:r>
              <a:rPr lang="en-US" altLang="ja-JP" sz="900" dirty="0">
                <a:effectLst>
                  <a:outerShdw blurRad="50800" dist="38100" dir="2700000" algn="tl" rotWithShape="0">
                    <a:srgbClr val="000000">
                      <a:alpha val="43000"/>
                    </a:srgbClr>
                  </a:outerShdw>
                </a:effectLst>
                <a:latin typeface="MS PGothic" panose="020B0600070205080204" pitchFamily="34" charset="-128"/>
                <a:ea typeface="MS PGothic" panose="020B0600070205080204" pitchFamily="34" charset="-128"/>
                <a:cs typeface="Times New Roman" panose="02020603050405020304" pitchFamily="18" charset="0"/>
              </a:rPr>
              <a:t>〜</a:t>
            </a:r>
            <a:r>
              <a:rPr lang="en-US" altLang="ja-JP" sz="9600" dirty="0">
                <a:solidFill>
                  <a:srgbClr val="FF0000"/>
                </a:solidFill>
                <a:effectLst>
                  <a:outerShdw blurRad="50800" dist="38100" dir="2700000" algn="tl" rotWithShape="0">
                    <a:srgbClr val="000000">
                      <a:alpha val="43000"/>
                    </a:srgbClr>
                  </a:outerShdw>
                </a:effectLst>
                <a:latin typeface="MS PGothic" panose="020B0600070205080204" pitchFamily="34" charset="-128"/>
                <a:ea typeface="MS PGothic" panose="020B0600070205080204" pitchFamily="34" charset="-128"/>
                <a:cs typeface="Times New Roman" panose="02020603050405020304" pitchFamily="18" charset="0"/>
              </a:rPr>
              <a:t>0.75</a:t>
            </a:r>
            <a:r>
              <a:rPr lang="ja-JP" altLang="en-US" sz="800">
                <a:effectLst>
                  <a:outerShdw blurRad="50800" dist="38100" dir="2700000" algn="tl" rotWithShape="0">
                    <a:srgbClr val="000000">
                      <a:alpha val="43000"/>
                    </a:srgbClr>
                  </a:outerShdw>
                </a:effectLst>
                <a:latin typeface="MS PGothic" panose="020B0600070205080204" pitchFamily="34" charset="-128"/>
                <a:ea typeface="MS PGothic" panose="020B0600070205080204" pitchFamily="34" charset="-128"/>
                <a:cs typeface="Times New Roman" panose="02020603050405020304" pitchFamily="18" charset="0"/>
              </a:rPr>
              <a:t>単位</a:t>
            </a:r>
            <a:r>
              <a:rPr lang="en-US" altLang="ja-JP" sz="800" dirty="0">
                <a:effectLst>
                  <a:outerShdw blurRad="50800" dist="38100" dir="2700000" algn="tl" rotWithShape="0">
                    <a:srgbClr val="000000">
                      <a:alpha val="43000"/>
                    </a:srgbClr>
                  </a:outerShdw>
                </a:effectLst>
                <a:latin typeface="MS PGothic" panose="020B0600070205080204" pitchFamily="34" charset="-128"/>
                <a:ea typeface="MS PGothic" panose="020B0600070205080204" pitchFamily="34" charset="-128"/>
                <a:cs typeface="Times New Roman" panose="02020603050405020304" pitchFamily="18" charset="0"/>
              </a:rPr>
              <a:t>/day</a:t>
            </a:r>
            <a:r>
              <a:rPr lang="ja-JP" altLang="en-US" sz="800">
                <a:effectLst>
                  <a:outerShdw blurRad="50800" dist="38100" dir="2700000" algn="tl" rotWithShape="0">
                    <a:srgbClr val="000000">
                      <a:alpha val="43000"/>
                    </a:srgbClr>
                  </a:outerShdw>
                </a:effectLst>
                <a:latin typeface="MS PGothic" panose="020B0600070205080204" pitchFamily="34" charset="-128"/>
                <a:ea typeface="MS PGothic" panose="020B0600070205080204" pitchFamily="34" charset="-128"/>
                <a:cs typeface="Times New Roman" panose="02020603050405020304" pitchFamily="18" charset="0"/>
              </a:rPr>
              <a:t>の</a:t>
            </a:r>
            <a:r>
              <a:rPr lang="en-US" altLang="ja-JP" sz="800" dirty="0">
                <a:effectLst>
                  <a:outerShdw blurRad="50800" dist="38100" dir="2700000" algn="tl" rotWithShape="0">
                    <a:srgbClr val="000000">
                      <a:alpha val="43000"/>
                    </a:srgbClr>
                  </a:outerShdw>
                </a:effectLst>
                <a:latin typeface="MS PGothic" panose="020B0600070205080204" pitchFamily="34" charset="-128"/>
                <a:ea typeface="MS PGothic" panose="020B0600070205080204" pitchFamily="34" charset="-128"/>
                <a:cs typeface="Times New Roman" panose="02020603050405020304" pitchFamily="18" charset="0"/>
              </a:rPr>
              <a:t>RBC</a:t>
            </a:r>
            <a:r>
              <a:rPr lang="ja-JP" altLang="en-US" sz="800">
                <a:effectLst>
                  <a:outerShdw blurRad="50800" dist="38100" dir="2700000" algn="tl" rotWithShape="0">
                    <a:srgbClr val="000000">
                      <a:alpha val="43000"/>
                    </a:srgbClr>
                  </a:outerShdw>
                </a:effectLst>
                <a:latin typeface="MS PGothic" panose="020B0600070205080204" pitchFamily="34" charset="-128"/>
                <a:ea typeface="MS PGothic" panose="020B0600070205080204" pitchFamily="34" charset="-128"/>
                <a:cs typeface="Times New Roman" panose="02020603050405020304" pitchFamily="18" charset="0"/>
              </a:rPr>
              <a:t>輸血が必要といわれています。</a:t>
            </a:r>
            <a:endParaRPr lang="en-US" altLang="ja-JP" sz="800" dirty="0">
              <a:effectLst>
                <a:outerShdw blurRad="50800" dist="38100" dir="2700000" algn="tl" rotWithShape="0">
                  <a:srgbClr val="000000">
                    <a:alpha val="43000"/>
                  </a:srgbClr>
                </a:outerShdw>
              </a:effectLst>
              <a:latin typeface="MS PGothic" panose="020B0600070205080204" pitchFamily="34" charset="-128"/>
              <a:ea typeface="MS PGothic" panose="020B0600070205080204" pitchFamily="34" charset="-128"/>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ja-JP" altLang="en-US" sz="800">
                <a:effectLst>
                  <a:outerShdw blurRad="50800" dist="38100" dir="2700000" algn="tl" rotWithShape="0">
                    <a:srgbClr val="000000">
                      <a:alpha val="43000"/>
                    </a:srgbClr>
                  </a:outerShdw>
                </a:effectLst>
                <a:latin typeface="MS PGothic" panose="020B0600070205080204" pitchFamily="34" charset="-128"/>
                <a:ea typeface="MS PGothic" panose="020B0600070205080204" pitchFamily="34" charset="-128"/>
                <a:cs typeface="Times New Roman" panose="02020603050405020304" pitchFamily="18" charset="0"/>
              </a:rPr>
              <a:t>・逆に、連日これ以上の輸血需要がある場合は、アブノーマルです。出血等を含めた、血液消耗性の合併症が起きている可能性があるという認識が必要となります</a:t>
            </a:r>
            <a:endParaRPr lang="en-US" altLang="ja-JP" sz="800" dirty="0">
              <a:effectLst>
                <a:outerShdw blurRad="50800" dist="38100" dir="2700000" algn="tl" rotWithShape="0">
                  <a:srgbClr val="000000">
                    <a:alpha val="43000"/>
                  </a:srgbClr>
                </a:outerShdw>
              </a:effectLst>
              <a:latin typeface="MS PGothic" panose="020B0600070205080204" pitchFamily="34" charset="-128"/>
              <a:ea typeface="MS PGothic" panose="020B0600070205080204" pitchFamily="34" charset="-128"/>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800">
                <a:effectLst>
                  <a:outerShdw blurRad="50800" dist="38100" dir="2700000" algn="tl" rotWithShape="0">
                    <a:srgbClr val="000000">
                      <a:alpha val="43000"/>
                    </a:srgbClr>
                  </a:outerShdw>
                </a:effectLst>
                <a:latin typeface="MS PGothic" panose="020B0600070205080204" pitchFamily="34" charset="-128"/>
                <a:ea typeface="MS PGothic" panose="020B0600070205080204" pitchFamily="34" charset="-128"/>
                <a:cs typeface="Times New Roman" panose="02020603050405020304" pitchFamily="18" charset="0"/>
              </a:rPr>
              <a:t>・</a:t>
            </a:r>
          </a:p>
          <a:p>
            <a:endParaRPr kumimoji="1" lang="ja-JP" altLang="en-US"/>
          </a:p>
        </p:txBody>
      </p:sp>
      <p:sp>
        <p:nvSpPr>
          <p:cNvPr id="4" name="スライド番号プレースホルダー 3"/>
          <p:cNvSpPr>
            <a:spLocks noGrp="1"/>
          </p:cNvSpPr>
          <p:nvPr>
            <p:ph type="sldNum" sz="quarter" idx="5"/>
          </p:nvPr>
        </p:nvSpPr>
        <p:spPr/>
        <p:txBody>
          <a:bodyPr/>
          <a:lstStyle/>
          <a:p>
            <a:fld id="{DAD851B9-EA63-324D-BDE1-5CE4559546C3}" type="slidenum">
              <a:rPr kumimoji="1" lang="ja-JP" altLang="en-US" smtClean="0"/>
              <a:t>29</a:t>
            </a:fld>
            <a:endParaRPr kumimoji="1" lang="ja-JP" altLang="en-US"/>
          </a:p>
        </p:txBody>
      </p:sp>
    </p:spTree>
    <p:extLst>
      <p:ext uri="{BB962C8B-B14F-4D97-AF65-F5344CB8AC3E}">
        <p14:creationId xmlns:p14="http://schemas.microsoft.com/office/powerpoint/2010/main" val="33565187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・呼吸</a:t>
            </a:r>
            <a:r>
              <a:rPr kumimoji="1" lang="en-US" altLang="ja-JP" dirty="0"/>
              <a:t>ECMO</a:t>
            </a:r>
            <a:r>
              <a:rPr kumimoji="1" lang="ja-JP" altLang="en-US"/>
              <a:t>管理が成功して、無事に</a:t>
            </a:r>
            <a:r>
              <a:rPr kumimoji="1" lang="en-US" altLang="ja-JP" dirty="0"/>
              <a:t>ECMO</a:t>
            </a:r>
            <a:r>
              <a:rPr kumimoji="1" lang="ja-JP" altLang="en-US"/>
              <a:t>の離脱が見てきた時、我々は</a:t>
            </a:r>
            <a:r>
              <a:rPr kumimoji="1" lang="en-US" altLang="ja-JP" dirty="0"/>
              <a:t>ECMO</a:t>
            </a:r>
            <a:r>
              <a:rPr kumimoji="1" lang="ja-JP" altLang="en-US"/>
              <a:t>離脱テストを行います</a:t>
            </a:r>
            <a:endParaRPr kumimoji="1" lang="en-US" altLang="ja-JP" dirty="0"/>
          </a:p>
          <a:p>
            <a:r>
              <a:rPr kumimoji="1" lang="ja-JP" altLang="en-US"/>
              <a:t>・具体的には、、、、</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1. </a:t>
            </a:r>
            <a:r>
              <a:rPr lang="en-US" altLang="ja-JP" sz="1200" dirty="0">
                <a:solidFill>
                  <a:srgbClr val="FF0000"/>
                </a:solidFill>
              </a:rPr>
              <a:t>Blood flow</a:t>
            </a:r>
            <a:r>
              <a:rPr lang="ja-JP" altLang="en-US" sz="1200"/>
              <a:t>を徐々に</a:t>
            </a:r>
            <a:r>
              <a:rPr lang="en-US" altLang="ja-JP" sz="1200" dirty="0">
                <a:solidFill>
                  <a:srgbClr val="FF0000"/>
                </a:solidFill>
              </a:rPr>
              <a:t>2.0 L/min</a:t>
            </a:r>
            <a:r>
              <a:rPr lang="ja-JP" altLang="en-US" sz="1200"/>
              <a:t>まで下げる</a:t>
            </a:r>
            <a:r>
              <a:rPr lang="en-US" altLang="ja-JP" sz="120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2. </a:t>
            </a:r>
            <a:r>
              <a:rPr lang="en-US" altLang="ja-JP" sz="1200" dirty="0">
                <a:solidFill>
                  <a:srgbClr val="FF0000"/>
                </a:solidFill>
              </a:rPr>
              <a:t>Sweep gas F</a:t>
            </a:r>
            <a:r>
              <a:rPr lang="en-US" altLang="ja-JP" sz="900" dirty="0">
                <a:solidFill>
                  <a:srgbClr val="FF0000"/>
                </a:solidFill>
              </a:rPr>
              <a:t>I</a:t>
            </a:r>
            <a:r>
              <a:rPr lang="en-US" altLang="ja-JP" sz="1200" dirty="0">
                <a:solidFill>
                  <a:srgbClr val="FF0000"/>
                </a:solidFill>
              </a:rPr>
              <a:t>O</a:t>
            </a:r>
            <a:r>
              <a:rPr lang="en-US" altLang="ja-JP" sz="900" dirty="0">
                <a:solidFill>
                  <a:srgbClr val="FF0000"/>
                </a:solidFill>
              </a:rPr>
              <a:t>2</a:t>
            </a:r>
            <a:r>
              <a:rPr lang="ja-JP" altLang="en-US" sz="1200">
                <a:solidFill>
                  <a:srgbClr val="FF0000"/>
                </a:solidFill>
              </a:rPr>
              <a:t>を徐々に下げる</a:t>
            </a:r>
            <a:r>
              <a:rPr lang="en-US" altLang="ja-JP" sz="1200"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3. </a:t>
            </a:r>
            <a:r>
              <a:rPr lang="en-US" altLang="ja-JP" sz="1200" dirty="0">
                <a:solidFill>
                  <a:srgbClr val="FF0000"/>
                </a:solidFill>
                <a:latin typeface="Arial" panose="020B0604020202020204" pitchFamily="34" charset="0"/>
                <a:cs typeface="Arial" panose="020B0604020202020204" pitchFamily="34" charset="0"/>
              </a:rPr>
              <a:t>Sweep gas F</a:t>
            </a:r>
            <a:r>
              <a:rPr lang="en-US" altLang="ja-JP" dirty="0">
                <a:solidFill>
                  <a:srgbClr val="FF0000"/>
                </a:solidFill>
                <a:latin typeface="Arial" panose="020B0604020202020204" pitchFamily="34" charset="0"/>
                <a:cs typeface="Arial" panose="020B0604020202020204" pitchFamily="34" charset="0"/>
              </a:rPr>
              <a:t>I</a:t>
            </a:r>
            <a:r>
              <a:rPr lang="en-US" altLang="ja-JP" sz="1200" dirty="0">
                <a:solidFill>
                  <a:srgbClr val="FF0000"/>
                </a:solidFill>
                <a:latin typeface="Arial" panose="020B0604020202020204" pitchFamily="34" charset="0"/>
                <a:cs typeface="Arial" panose="020B0604020202020204" pitchFamily="34" charset="0"/>
              </a:rPr>
              <a:t>O</a:t>
            </a:r>
            <a:r>
              <a:rPr lang="en-US" altLang="ja-JP" dirty="0">
                <a:solidFill>
                  <a:srgbClr val="FF0000"/>
                </a:solidFill>
                <a:latin typeface="Arial" panose="020B0604020202020204" pitchFamily="34" charset="0"/>
                <a:cs typeface="Arial" panose="020B0604020202020204" pitchFamily="34" charset="0"/>
              </a:rPr>
              <a:t>2</a:t>
            </a:r>
            <a:r>
              <a:rPr lang="ja-JP" altLang="en-US" sz="1200">
                <a:solidFill>
                  <a:srgbClr val="FF0000"/>
                </a:solidFill>
                <a:latin typeface="Arial" panose="020B0604020202020204" pitchFamily="34" charset="0"/>
                <a:cs typeface="Arial" panose="020B0604020202020204" pitchFamily="34" charset="0"/>
              </a:rPr>
              <a:t> </a:t>
            </a:r>
            <a:r>
              <a:rPr lang="en-US" altLang="ja-JP" sz="1200" dirty="0">
                <a:solidFill>
                  <a:srgbClr val="FF0000"/>
                </a:solidFill>
                <a:latin typeface="Arial" panose="020B0604020202020204" pitchFamily="34" charset="0"/>
                <a:cs typeface="Arial" panose="020B0604020202020204" pitchFamily="34" charset="0"/>
              </a:rPr>
              <a:t>0.21</a:t>
            </a:r>
            <a:r>
              <a:rPr lang="ja-JP" altLang="en-US" sz="1200">
                <a:latin typeface="Arial" panose="020B0604020202020204" pitchFamily="34" charset="0"/>
                <a:cs typeface="Arial" panose="020B0604020202020204" pitchFamily="34" charset="0"/>
              </a:rPr>
              <a:t>とし</a:t>
            </a:r>
            <a:r>
              <a:rPr lang="en-US" altLang="ja-JP" sz="1200" dirty="0">
                <a:latin typeface="Arial" panose="020B0604020202020204" pitchFamily="34" charset="0"/>
                <a:cs typeface="Arial" panose="020B0604020202020204" pitchFamily="34" charset="0"/>
              </a:rPr>
              <a:t>, 15</a:t>
            </a:r>
            <a:r>
              <a:rPr lang="ja-JP" altLang="en-US" sz="1200">
                <a:latin typeface="Arial" panose="020B0604020202020204" pitchFamily="34" charset="0"/>
                <a:cs typeface="Arial" panose="020B0604020202020204" pitchFamily="34" charset="0"/>
              </a:rPr>
              <a:t>分以上観察</a:t>
            </a:r>
            <a:endParaRPr lang="en-US" altLang="ja-JP" sz="12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200" dirty="0">
                <a:solidFill>
                  <a:srgbClr val="FF0000"/>
                </a:solidFill>
                <a:latin typeface="Arial" panose="020B0604020202020204" pitchFamily="34" charset="0"/>
                <a:cs typeface="Arial" panose="020B0604020202020204" pitchFamily="34" charset="0"/>
              </a:rPr>
              <a:t>4. Sweep gas</a:t>
            </a:r>
            <a:r>
              <a:rPr lang="ja-JP" altLang="en-US" sz="1200">
                <a:solidFill>
                  <a:srgbClr val="FF0000"/>
                </a:solidFill>
                <a:latin typeface="Arial" panose="020B0604020202020204" pitchFamily="34" charset="0"/>
                <a:cs typeface="Arial" panose="020B0604020202020204" pitchFamily="34" charset="0"/>
              </a:rPr>
              <a:t>を</a:t>
            </a:r>
            <a:r>
              <a:rPr lang="en-US" altLang="ja-JP" sz="1200" dirty="0">
                <a:solidFill>
                  <a:srgbClr val="FF0000"/>
                </a:solidFill>
                <a:latin typeface="Arial" panose="020B0604020202020204" pitchFamily="34" charset="0"/>
                <a:cs typeface="Arial" panose="020B0604020202020204" pitchFamily="34" charset="0"/>
              </a:rPr>
              <a:t>off</a:t>
            </a:r>
            <a:r>
              <a:rPr lang="ja-JP" altLang="en-US" sz="1200">
                <a:latin typeface="Arial" panose="020B0604020202020204" pitchFamily="34" charset="0"/>
                <a:cs typeface="Arial" panose="020B0604020202020204" pitchFamily="34" charset="0"/>
              </a:rPr>
              <a:t>とし</a:t>
            </a:r>
            <a:r>
              <a:rPr lang="en-US" altLang="ja-JP" sz="1200" dirty="0">
                <a:latin typeface="Arial" panose="020B0604020202020204" pitchFamily="34" charset="0"/>
                <a:cs typeface="Arial" panose="020B0604020202020204" pitchFamily="34" charset="0"/>
              </a:rPr>
              <a:t>, 4</a:t>
            </a:r>
            <a:r>
              <a:rPr lang="ja-JP" altLang="en-US" sz="1200">
                <a:latin typeface="Arial" panose="020B0604020202020204" pitchFamily="34" charset="0"/>
                <a:cs typeface="Arial" panose="020B0604020202020204" pitchFamily="34" charset="0"/>
              </a:rPr>
              <a:t>時間以上観察</a:t>
            </a:r>
            <a:r>
              <a:rPr lang="en-US" altLang="ja-JP" sz="1200" dirty="0">
                <a:latin typeface="Arial" panose="020B0604020202020204" pitchFamily="34" charset="0"/>
                <a:cs typeface="Arial" panose="020B0604020202020204" pitchFamily="34" charset="0"/>
              </a:rPr>
              <a:t>.</a:t>
            </a:r>
            <a:r>
              <a:rPr lang="ja-JP" altLang="en-US" sz="1200">
                <a:latin typeface="Arial" panose="020B0604020202020204" pitchFamily="34" charset="0"/>
                <a:cs typeface="Arial" panose="020B0604020202020204" pitchFamily="34" charset="0"/>
              </a:rPr>
              <a:t> </a:t>
            </a:r>
            <a:endParaRPr lang="ja-JP" altLang="en-US" sz="120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a:latin typeface="Arial" panose="020B0604020202020204" pitchFamily="34" charset="0"/>
                <a:cs typeface="Arial" panose="020B0604020202020204" pitchFamily="34" charset="0"/>
              </a:rPr>
              <a:t>上記を行います。それで問題がなければ、</a:t>
            </a:r>
            <a:r>
              <a:rPr lang="en-US" altLang="ja-JP" sz="1200" dirty="0">
                <a:latin typeface="Arial" panose="020B0604020202020204" pitchFamily="34" charset="0"/>
                <a:cs typeface="Arial" panose="020B0604020202020204" pitchFamily="34" charset="0"/>
              </a:rPr>
              <a:t>ECMO</a:t>
            </a:r>
            <a:r>
              <a:rPr lang="ja-JP" altLang="en-US" sz="1200">
                <a:latin typeface="Arial" panose="020B0604020202020204" pitchFamily="34" charset="0"/>
                <a:cs typeface="Arial" panose="020B0604020202020204" pitchFamily="34" charset="0"/>
              </a:rPr>
              <a:t>を離脱としますが、この</a:t>
            </a:r>
            <a:r>
              <a:rPr lang="en-US" altLang="ja-JP" sz="1200" dirty="0">
                <a:latin typeface="Arial" panose="020B0604020202020204" pitchFamily="34" charset="0"/>
                <a:cs typeface="Arial" panose="020B0604020202020204" pitchFamily="34" charset="0"/>
              </a:rPr>
              <a:t>ECMO</a:t>
            </a:r>
            <a:r>
              <a:rPr lang="ja-JP" altLang="en-US" sz="1200">
                <a:latin typeface="Arial" panose="020B0604020202020204" pitchFamily="34" charset="0"/>
                <a:cs typeface="Arial" panose="020B0604020202020204" pitchFamily="34" charset="0"/>
              </a:rPr>
              <a:t>離脱テストを行っている間に人工呼吸器設定をあげて</a:t>
            </a:r>
            <a:r>
              <a:rPr lang="en-US" altLang="ja-JP" sz="1200" dirty="0">
                <a:latin typeface="Arial" panose="020B0604020202020204" pitchFamily="34" charset="0"/>
                <a:cs typeface="Arial" panose="020B0604020202020204" pitchFamily="34" charset="0"/>
              </a:rPr>
              <a:t>Lung Rest</a:t>
            </a:r>
            <a:r>
              <a:rPr lang="ja-JP" altLang="en-US" sz="1200">
                <a:latin typeface="Arial" panose="020B0604020202020204" pitchFamily="34" charset="0"/>
                <a:cs typeface="Arial" panose="020B0604020202020204" pitchFamily="34" charset="0"/>
              </a:rPr>
              <a:t>設定を維持できない状況に陥る場合は、</a:t>
            </a:r>
            <a:r>
              <a:rPr lang="en-US" altLang="ja-JP" sz="1200" dirty="0">
                <a:latin typeface="Arial" panose="020B0604020202020204" pitchFamily="34" charset="0"/>
                <a:cs typeface="Arial" panose="020B0604020202020204" pitchFamily="34" charset="0"/>
              </a:rPr>
              <a:t>ECMO</a:t>
            </a:r>
            <a:r>
              <a:rPr lang="ja-JP" altLang="en-US" sz="1200">
                <a:latin typeface="Arial" panose="020B0604020202020204" pitchFamily="34" charset="0"/>
                <a:cs typeface="Arial" panose="020B0604020202020204" pitchFamily="34" charset="0"/>
              </a:rPr>
              <a:t>離脱困難と判断します。</a:t>
            </a:r>
            <a:endParaRPr lang="en-US" altLang="ja-JP" sz="1200" dirty="0">
              <a:latin typeface="Arial" panose="020B0604020202020204" pitchFamily="34" charset="0"/>
              <a:cs typeface="Arial" panose="020B0604020202020204" pitchFamily="34" charset="0"/>
            </a:endParaRPr>
          </a:p>
          <a:p>
            <a:endParaRPr kumimoji="1" lang="en-US" altLang="ja-JP" dirty="0"/>
          </a:p>
        </p:txBody>
      </p:sp>
      <p:sp>
        <p:nvSpPr>
          <p:cNvPr id="4" name="スライド番号プレースホルダー 3"/>
          <p:cNvSpPr>
            <a:spLocks noGrp="1"/>
          </p:cNvSpPr>
          <p:nvPr>
            <p:ph type="sldNum" sz="quarter" idx="5"/>
          </p:nvPr>
        </p:nvSpPr>
        <p:spPr/>
        <p:txBody>
          <a:bodyPr/>
          <a:lstStyle/>
          <a:p>
            <a:fld id="{58621212-539F-604A-9D92-4CE12479757F}" type="slidenum">
              <a:rPr kumimoji="1" lang="ja-JP" altLang="en-US" smtClean="0"/>
              <a:t>30</a:t>
            </a:fld>
            <a:endParaRPr kumimoji="1" lang="ja-JP" altLang="en-US"/>
          </a:p>
        </p:txBody>
      </p:sp>
    </p:spTree>
    <p:extLst>
      <p:ext uri="{BB962C8B-B14F-4D97-AF65-F5344CB8AC3E}">
        <p14:creationId xmlns:p14="http://schemas.microsoft.com/office/powerpoint/2010/main" val="573847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・呼吸</a:t>
            </a:r>
            <a:r>
              <a:rPr kumimoji="1" lang="en-US" altLang="ja-JP" dirty="0"/>
              <a:t>ECMO</a:t>
            </a:r>
            <a:r>
              <a:rPr kumimoji="1" lang="ja-JP" altLang="en-US"/>
              <a:t>成功の鍵は、その適応判断にある</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・さきほど述べた通り、</a:t>
            </a:r>
            <a:r>
              <a:rPr kumimoji="1" lang="en-US" altLang="ja-JP" dirty="0"/>
              <a:t>ECMO</a:t>
            </a:r>
            <a:r>
              <a:rPr kumimoji="1" lang="ja-JP" altLang="en-US"/>
              <a:t>を装着したからといって、傷害を受けた肺が治るということはない</a:t>
            </a:r>
            <a:r>
              <a:rPr kumimoji="1" lang="en-US" altLang="ja-JP" dirty="0"/>
              <a:t/>
            </a:r>
            <a:br>
              <a:rPr kumimoji="1" lang="en-US" altLang="ja-JP" dirty="0"/>
            </a:br>
            <a:r>
              <a:rPr kumimoji="1" lang="ja-JP" altLang="en-US"/>
              <a:t>・呼吸</a:t>
            </a:r>
            <a:r>
              <a:rPr kumimoji="1" lang="en-US" altLang="ja-JP" dirty="0"/>
              <a:t>ECMO</a:t>
            </a:r>
            <a:r>
              <a:rPr kumimoji="1" lang="ja-JP" altLang="en-US"/>
              <a:t>では、しっかりと、肺そのものへダメージを与える病原体や化学物質への対処も同時に行わなければならない</a:t>
            </a:r>
            <a:endParaRPr kumimoji="1" lang="en-US" altLang="ja-JP" dirty="0"/>
          </a:p>
          <a:p>
            <a:r>
              <a:rPr kumimoji="1" lang="ja-JP" altLang="en-US"/>
              <a:t>・もっと踏み込んで言えば、その対処に奏功性が期待できるか？を判断しなければならない</a:t>
            </a:r>
            <a:endParaRPr kumimoji="1" lang="en-US" altLang="ja-JP" dirty="0"/>
          </a:p>
          <a:p>
            <a:r>
              <a:rPr kumimoji="1" lang="ja-JP" altLang="en-US"/>
              <a:t>・治らない肺病変に呼吸</a:t>
            </a:r>
            <a:r>
              <a:rPr kumimoji="1" lang="en-US" altLang="ja-JP" dirty="0"/>
              <a:t>ECMO</a:t>
            </a:r>
            <a:r>
              <a:rPr kumimoji="1" lang="ja-JP" altLang="en-US"/>
              <a:t>を導入しても、肺は治らないのである</a:t>
            </a:r>
            <a:endParaRPr kumimoji="1" lang="en-US" altLang="ja-JP" dirty="0"/>
          </a:p>
          <a:p>
            <a:r>
              <a:rPr kumimoji="1" lang="ja-JP" altLang="en-US"/>
              <a:t>・よって、その肺の損傷は可逆性か？を、まず、呼吸</a:t>
            </a:r>
            <a:r>
              <a:rPr kumimoji="1" lang="en-US" altLang="ja-JP" dirty="0"/>
              <a:t>ECMO</a:t>
            </a:r>
            <a:r>
              <a:rPr kumimoji="1" lang="ja-JP" altLang="en-US"/>
              <a:t>導入の判断材料とすることが肝要である</a:t>
            </a:r>
            <a:endParaRPr kumimoji="1" lang="en-US" altLang="ja-JP" dirty="0"/>
          </a:p>
          <a:p>
            <a:r>
              <a:rPr kumimoji="1" lang="ja-JP" altLang="en-US"/>
              <a:t>＿＿＿＿＿＿＿＿＿＿＿＿＿＿＿＿＿＿＿＿</a:t>
            </a:r>
            <a:endParaRPr kumimoji="1" lang="en-US" altLang="ja-JP" dirty="0"/>
          </a:p>
          <a:p>
            <a:r>
              <a:rPr kumimoji="1" lang="ja-JP" altLang="en-US"/>
              <a:t>・いちど呼吸</a:t>
            </a:r>
            <a:r>
              <a:rPr kumimoji="1" lang="en-US" altLang="ja-JP" dirty="0"/>
              <a:t>ECMO</a:t>
            </a:r>
            <a:r>
              <a:rPr kumimoji="1" lang="ja-JP" altLang="en-US"/>
              <a:t>の適応について判断したら、次は</a:t>
            </a:r>
            <a:r>
              <a:rPr kumimoji="1" lang="en-US" altLang="ja-JP" dirty="0"/>
              <a:t>ECMO</a:t>
            </a:r>
            <a:r>
              <a:rPr kumimoji="1" lang="ja-JP" altLang="en-US"/>
              <a:t>施行施設の妥当性を考える</a:t>
            </a:r>
            <a:endParaRPr kumimoji="1" lang="en-US" altLang="ja-JP" dirty="0"/>
          </a:p>
          <a:p>
            <a:r>
              <a:rPr kumimoji="1" lang="ja-JP" altLang="en-US"/>
              <a:t>・後述するが、</a:t>
            </a:r>
            <a:r>
              <a:rPr kumimoji="1" lang="en-US" altLang="ja-JP" dirty="0"/>
              <a:t>ECMO</a:t>
            </a:r>
            <a:r>
              <a:rPr kumimoji="1" lang="ja-JP" altLang="en-US"/>
              <a:t>は合併症がつきものであり、その合併症をうまくマネージメントしながら管理をする必要がある</a:t>
            </a:r>
            <a:endParaRPr kumimoji="1" lang="en-US" altLang="ja-JP" dirty="0"/>
          </a:p>
          <a:p>
            <a:r>
              <a:rPr kumimoji="1" lang="ja-JP" altLang="en-US"/>
              <a:t>・よって呼吸</a:t>
            </a:r>
            <a:r>
              <a:rPr kumimoji="1" lang="en-US" altLang="ja-JP" dirty="0"/>
              <a:t>ECMO</a:t>
            </a:r>
            <a:r>
              <a:rPr kumimoji="1" lang="ja-JP" altLang="en-US"/>
              <a:t>は常に長期戦であり、</a:t>
            </a:r>
            <a:r>
              <a:rPr kumimoji="1" lang="en-US" altLang="ja-JP" dirty="0"/>
              <a:t>1</a:t>
            </a:r>
            <a:r>
              <a:rPr kumimoji="1" lang="ja-JP" altLang="en-US"/>
              <a:t>ヶ月以上もの</a:t>
            </a:r>
            <a:r>
              <a:rPr kumimoji="1" lang="en-US" altLang="ja-JP" dirty="0"/>
              <a:t>ECMO</a:t>
            </a:r>
            <a:r>
              <a:rPr kumimoji="1" lang="ja-JP" altLang="en-US"/>
              <a:t>管理にその施設が耐えられるか？、</a:t>
            </a:r>
            <a:r>
              <a:rPr kumimoji="1" lang="en-US" altLang="ja-JP" dirty="0"/>
              <a:t>ECMO</a:t>
            </a:r>
            <a:r>
              <a:rPr kumimoji="1" lang="ja-JP" altLang="en-US"/>
              <a:t>導入時によく判断しなければならない</a:t>
            </a:r>
            <a:endParaRPr kumimoji="1" lang="en-US" altLang="ja-JP" dirty="0"/>
          </a:p>
          <a:p>
            <a:r>
              <a:rPr kumimoji="1" lang="ja-JP" altLang="en-US"/>
              <a:t>・それに加えて、呼吸</a:t>
            </a:r>
            <a:r>
              <a:rPr kumimoji="1" lang="en-US" altLang="ja-JP" dirty="0"/>
              <a:t>ECMO</a:t>
            </a:r>
            <a:r>
              <a:rPr kumimoji="1" lang="ja-JP" altLang="en-US"/>
              <a:t>は、合併症の管理をし続けなければならない</a:t>
            </a:r>
            <a:endParaRPr kumimoji="1" lang="en-US" altLang="ja-JP" dirty="0"/>
          </a:p>
          <a:p>
            <a:r>
              <a:rPr kumimoji="1" lang="ja-JP" altLang="en-US"/>
              <a:t>（血液凝固管理や、外科的＆</a:t>
            </a:r>
            <a:r>
              <a:rPr kumimoji="1" lang="en-US" altLang="ja-JP" dirty="0"/>
              <a:t>IVR</a:t>
            </a:r>
            <a:r>
              <a:rPr kumimoji="1" lang="ja-JP" altLang="en-US"/>
              <a:t>的介入を含む出血時のマネージメント、長期入院に対する精神科的サポート、</a:t>
            </a:r>
            <a:r>
              <a:rPr kumimoji="1" lang="en-US" altLang="ja-JP" dirty="0"/>
              <a:t>ICU-AW</a:t>
            </a:r>
            <a:r>
              <a:rPr kumimoji="1" lang="ja-JP" altLang="en-US"/>
              <a:t>に対するリハビリ、など。）</a:t>
            </a:r>
            <a:endParaRPr kumimoji="1" lang="en-US" altLang="ja-JP" dirty="0"/>
          </a:p>
          <a:p>
            <a:r>
              <a:rPr kumimoji="1" lang="ja-JP" altLang="en-US"/>
              <a:t>・これら全ての合併症のマネージメントをしっかりと行える施設でないと、</a:t>
            </a:r>
            <a:r>
              <a:rPr kumimoji="1" lang="en-US" altLang="ja-JP" dirty="0"/>
              <a:t>ECMO</a:t>
            </a:r>
            <a:r>
              <a:rPr kumimoji="1" lang="ja-JP" altLang="en-US"/>
              <a:t>の診療成績は上昇しない</a:t>
            </a:r>
            <a:endParaRPr kumimoji="1" lang="en-US" altLang="ja-JP" dirty="0"/>
          </a:p>
          <a:p>
            <a:r>
              <a:rPr kumimoji="1" lang="ja-JP" altLang="en-US"/>
              <a:t>・よって、</a:t>
            </a:r>
            <a:r>
              <a:rPr kumimoji="1" lang="en-US" altLang="ja-JP" dirty="0"/>
              <a:t>ECMO</a:t>
            </a:r>
            <a:r>
              <a:rPr kumimoji="1" lang="ja-JP" altLang="en-US"/>
              <a:t>の導入を考える場合は、</a:t>
            </a:r>
            <a:r>
              <a:rPr kumimoji="1" lang="en-US" altLang="ja-JP" dirty="0"/>
              <a:t>ECMO</a:t>
            </a:r>
            <a:r>
              <a:rPr kumimoji="1" lang="ja-JP" altLang="en-US"/>
              <a:t>の適応を判断するのと同時に、その施行施設についても、しっかりと検討しなければならない</a:t>
            </a:r>
            <a:endParaRPr kumimoji="1" lang="en-US" altLang="ja-JP" dirty="0"/>
          </a:p>
          <a:p>
            <a:r>
              <a:rPr kumimoji="1" lang="ja-JP" altLang="en-US"/>
              <a:t>＿＿＿＿＿＿＿＿＿＿＿＿＿＿＿＿＿＿＿</a:t>
            </a:r>
            <a:endParaRPr kumimoji="1" lang="en-US" altLang="ja-JP" dirty="0"/>
          </a:p>
          <a:p>
            <a:r>
              <a:rPr kumimoji="1" lang="ja-JP" altLang="en-US"/>
              <a:t>もしも</a:t>
            </a:r>
            <a:r>
              <a:rPr kumimoji="1" lang="en-US" altLang="ja-JP" dirty="0"/>
              <a:t>ECMO</a:t>
            </a:r>
            <a:r>
              <a:rPr kumimoji="1" lang="ja-JP" altLang="en-US"/>
              <a:t>管理について施設内で不安がある場合は、</a:t>
            </a:r>
            <a:r>
              <a:rPr kumimoji="1" lang="en-US" altLang="ja-JP" dirty="0"/>
              <a:t>ECMO</a:t>
            </a:r>
            <a:r>
              <a:rPr kumimoji="1" lang="ja-JP" altLang="en-US"/>
              <a:t>が導入された後では、さらなる</a:t>
            </a:r>
            <a:r>
              <a:rPr kumimoji="1" lang="en-US" altLang="ja-JP" dirty="0"/>
              <a:t>ECMO</a:t>
            </a:r>
            <a:r>
              <a:rPr kumimoji="1" lang="ja-JP" altLang="en-US"/>
              <a:t>管理のための転院を考慮しても良い</a:t>
            </a:r>
            <a:endParaRPr kumimoji="1" lang="en-US" altLang="ja-JP" dirty="0"/>
          </a:p>
          <a:p>
            <a:endParaRPr kumimoji="1" lang="ja-JP" altLang="en-US"/>
          </a:p>
        </p:txBody>
      </p:sp>
      <p:sp>
        <p:nvSpPr>
          <p:cNvPr id="4" name="スライド番号プレースホルダー 3"/>
          <p:cNvSpPr>
            <a:spLocks noGrp="1"/>
          </p:cNvSpPr>
          <p:nvPr>
            <p:ph type="sldNum" sz="quarter" idx="5"/>
          </p:nvPr>
        </p:nvSpPr>
        <p:spPr/>
        <p:txBody>
          <a:bodyPr/>
          <a:lstStyle/>
          <a:p>
            <a:fld id="{58621212-539F-604A-9D92-4CE12479757F}" type="slidenum">
              <a:rPr kumimoji="1" lang="ja-JP" altLang="en-US" smtClean="0"/>
              <a:t>4</a:t>
            </a:fld>
            <a:endParaRPr kumimoji="1" lang="ja-JP" altLang="en-US"/>
          </a:p>
        </p:txBody>
      </p:sp>
    </p:spTree>
    <p:extLst>
      <p:ext uri="{BB962C8B-B14F-4D97-AF65-F5344CB8AC3E}">
        <p14:creationId xmlns:p14="http://schemas.microsoft.com/office/powerpoint/2010/main" val="14503466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（繰り返しですので、図をポイントしながら解説願います。）</a:t>
            </a:r>
          </a:p>
        </p:txBody>
      </p:sp>
      <p:sp>
        <p:nvSpPr>
          <p:cNvPr id="4" name="スライド番号プレースホルダー 3"/>
          <p:cNvSpPr>
            <a:spLocks noGrp="1"/>
          </p:cNvSpPr>
          <p:nvPr>
            <p:ph type="sldNum" sz="quarter" idx="5"/>
          </p:nvPr>
        </p:nvSpPr>
        <p:spPr/>
        <p:txBody>
          <a:bodyPr/>
          <a:lstStyle/>
          <a:p>
            <a:fld id="{58621212-539F-604A-9D92-4CE12479757F}" type="slidenum">
              <a:rPr kumimoji="1" lang="ja-JP" altLang="en-US" smtClean="0"/>
              <a:t>31</a:t>
            </a:fld>
            <a:endParaRPr kumimoji="1" lang="ja-JP" altLang="en-US"/>
          </a:p>
        </p:txBody>
      </p:sp>
    </p:spTree>
    <p:extLst>
      <p:ext uri="{BB962C8B-B14F-4D97-AF65-F5344CB8AC3E}">
        <p14:creationId xmlns:p14="http://schemas.microsoft.com/office/powerpoint/2010/main" val="28725212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離脱テストの注意点として、　はスライドに示す事項があげられ</a:t>
            </a:r>
            <a:r>
              <a:rPr kumimoji="1" lang="en-US" altLang="ja-JP" dirty="0"/>
              <a:t>r</a:t>
            </a:r>
            <a:r>
              <a:rPr kumimoji="1" lang="ja-JP" altLang="en-US"/>
              <a:t>ます</a:t>
            </a:r>
            <a:endParaRPr kumimoji="1" lang="en-US" altLang="ja-JP" dirty="0"/>
          </a:p>
          <a:p>
            <a:pPr marL="228600" indent="-228600">
              <a:buAutoNum type="arabicPeriod"/>
            </a:pPr>
            <a:r>
              <a:rPr kumimoji="1" lang="ja-JP" altLang="en-US"/>
              <a:t>酸素化能だけでなく二酸化炭素のクリアランスの状況評価も評価すること</a:t>
            </a:r>
            <a:endParaRPr kumimoji="1" lang="en-US" altLang="ja-JP" sz="1200" dirty="0">
              <a:latin typeface="+mn-lt"/>
              <a:cs typeface="+mn-cs"/>
            </a:endParaRPr>
          </a:p>
          <a:p>
            <a:pPr marL="228600" indent="-228600">
              <a:buAutoNum type="arabicPeriod"/>
            </a:pPr>
            <a:r>
              <a:rPr lang="en-US" altLang="ja-JP" sz="1200" dirty="0">
                <a:latin typeface="Arial" panose="020B0604020202020204" pitchFamily="34" charset="0"/>
                <a:cs typeface="Arial" panose="020B0604020202020204" pitchFamily="34" charset="0"/>
              </a:rPr>
              <a:t>CO</a:t>
            </a:r>
            <a:r>
              <a:rPr lang="en-US" altLang="ja-JP" dirty="0">
                <a:latin typeface="Arial" panose="020B0604020202020204" pitchFamily="34" charset="0"/>
                <a:cs typeface="Arial" panose="020B0604020202020204" pitchFamily="34" charset="0"/>
              </a:rPr>
              <a:t>2</a:t>
            </a:r>
            <a:r>
              <a:rPr lang="ja-JP" altLang="en-US" sz="1200">
                <a:latin typeface="Arial" panose="020B0604020202020204" pitchFamily="34" charset="0"/>
                <a:cs typeface="Arial" panose="020B0604020202020204" pitchFamily="34" charset="0"/>
              </a:rPr>
              <a:t>が貯留する病態では，離脱後の急激な変化を回避するために</a:t>
            </a:r>
            <a:r>
              <a:rPr lang="en-US" altLang="ja-JP" sz="1200" dirty="0">
                <a:latin typeface="Arial" panose="020B0604020202020204" pitchFamily="34" charset="0"/>
                <a:cs typeface="Arial" panose="020B0604020202020204" pitchFamily="34" charset="0"/>
              </a:rPr>
              <a:t>,</a:t>
            </a:r>
            <a:r>
              <a:rPr lang="ja-JP" altLang="en-US" sz="1200">
                <a:latin typeface="Arial" panose="020B0604020202020204" pitchFamily="34" charset="0"/>
                <a:cs typeface="Arial" panose="020B0604020202020204" pitchFamily="34" charset="0"/>
              </a:rPr>
              <a:t> テスト前に</a:t>
            </a:r>
            <a:r>
              <a:rPr lang="en-US" altLang="ja-JP" sz="1200" dirty="0">
                <a:solidFill>
                  <a:srgbClr val="FF0000"/>
                </a:solidFill>
                <a:latin typeface="Arial" panose="020B0604020202020204" pitchFamily="34" charset="0"/>
                <a:cs typeface="Arial" panose="020B0604020202020204" pitchFamily="34" charset="0"/>
              </a:rPr>
              <a:t>PaCO</a:t>
            </a:r>
            <a:r>
              <a:rPr lang="en-US" altLang="ja-JP" dirty="0">
                <a:solidFill>
                  <a:srgbClr val="FF0000"/>
                </a:solidFill>
                <a:latin typeface="Arial" panose="020B0604020202020204" pitchFamily="34" charset="0"/>
                <a:cs typeface="Arial" panose="020B0604020202020204" pitchFamily="34" charset="0"/>
              </a:rPr>
              <a:t>2</a:t>
            </a:r>
            <a:r>
              <a:rPr lang="ja-JP" altLang="en-US" sz="1200">
                <a:solidFill>
                  <a:srgbClr val="FF0000"/>
                </a:solidFill>
                <a:latin typeface="Arial" panose="020B0604020202020204" pitchFamily="34" charset="0"/>
                <a:cs typeface="Arial" panose="020B0604020202020204" pitchFamily="34" charset="0"/>
              </a:rPr>
              <a:t>を上げておくこと</a:t>
            </a:r>
            <a:endParaRPr lang="en-US" altLang="ja-JP" sz="1200" dirty="0">
              <a:solidFill>
                <a:srgbClr val="FF0000"/>
              </a:solidFill>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ja-JP" altLang="en-US" sz="1200">
                <a:latin typeface="Arial" panose="020B0604020202020204" pitchFamily="34" charset="0"/>
                <a:cs typeface="Arial" panose="020B0604020202020204" pitchFamily="34" charset="0"/>
              </a:rPr>
              <a:t>血液ガスを評価する際は</a:t>
            </a:r>
            <a:r>
              <a:rPr lang="en-US" altLang="ja-JP" sz="1200" dirty="0">
                <a:latin typeface="Arial" panose="020B0604020202020204" pitchFamily="34" charset="0"/>
                <a:cs typeface="Arial" panose="020B0604020202020204" pitchFamily="34" charset="0"/>
              </a:rPr>
              <a:t>,</a:t>
            </a:r>
            <a:r>
              <a:rPr lang="ja-JP" altLang="en-US" sz="1200">
                <a:latin typeface="Arial" panose="020B0604020202020204" pitchFamily="34" charset="0"/>
                <a:cs typeface="Arial" panose="020B0604020202020204" pitchFamily="34" charset="0"/>
              </a:rPr>
              <a:t> </a:t>
            </a:r>
            <a:r>
              <a:rPr lang="en-US" altLang="ja-JP" sz="1200" dirty="0">
                <a:solidFill>
                  <a:srgbClr val="FF0000"/>
                </a:solidFill>
                <a:latin typeface="Arial" panose="020B0604020202020204" pitchFamily="34" charset="0"/>
                <a:cs typeface="Arial" panose="020B0604020202020204" pitchFamily="34" charset="0"/>
              </a:rPr>
              <a:t>60</a:t>
            </a:r>
            <a:r>
              <a:rPr lang="ja-JP" altLang="en-US" sz="1200">
                <a:solidFill>
                  <a:srgbClr val="FF0000"/>
                </a:solidFill>
                <a:latin typeface="Arial" panose="020B0604020202020204" pitchFamily="34" charset="0"/>
                <a:cs typeface="Arial" panose="020B0604020202020204" pitchFamily="34" charset="0"/>
              </a:rPr>
              <a:t>分以上</a:t>
            </a:r>
            <a:r>
              <a:rPr lang="ja-JP" altLang="en-US" sz="1200">
                <a:latin typeface="Arial" panose="020B0604020202020204" pitchFamily="34" charset="0"/>
                <a:cs typeface="Arial" panose="020B0604020202020204" pitchFamily="34" charset="0"/>
              </a:rPr>
              <a:t>経過してから評価すること</a:t>
            </a:r>
            <a:endParaRPr lang="en-US" altLang="ja-JP" sz="1200" dirty="0">
              <a:latin typeface="Arial" panose="020B0604020202020204" pitchFamily="34" charset="0"/>
              <a:cs typeface="Arial" panose="020B0604020202020204" pitchFamily="34" charset="0"/>
            </a:endParaRPr>
          </a:p>
          <a:p>
            <a:pPr marL="228600" marR="0" lvl="0" indent="-228600" algn="l" defTabSz="914400" rtl="0" eaLnBrk="1" fontAlgn="auto" latinLnBrk="0" hangingPunct="1">
              <a:lnSpc>
                <a:spcPct val="100000"/>
              </a:lnSpc>
              <a:spcBef>
                <a:spcPts val="0"/>
              </a:spcBef>
              <a:spcAft>
                <a:spcPts val="0"/>
              </a:spcAft>
              <a:buClrTx/>
              <a:buSzTx/>
              <a:buFontTx/>
              <a:buAutoNum type="arabicPeriod"/>
              <a:tabLst/>
              <a:defRPr/>
            </a:pPr>
            <a:r>
              <a:rPr lang="ja-JP" altLang="en-US" sz="1200">
                <a:latin typeface="Arial" panose="020B0604020202020204" pitchFamily="34" charset="0"/>
                <a:cs typeface="Arial" panose="020B0604020202020204" pitchFamily="34" charset="0"/>
              </a:rPr>
              <a:t>血液ガスだけでなく</a:t>
            </a:r>
            <a:r>
              <a:rPr lang="en-US" altLang="ja-JP" sz="1200" dirty="0">
                <a:latin typeface="Arial" panose="020B0604020202020204" pitchFamily="34" charset="0"/>
                <a:cs typeface="Arial" panose="020B0604020202020204" pitchFamily="34" charset="0"/>
              </a:rPr>
              <a:t>,</a:t>
            </a:r>
            <a:r>
              <a:rPr lang="ja-JP" altLang="en-US" sz="1200">
                <a:latin typeface="Arial" panose="020B0604020202020204" pitchFamily="34" charset="0"/>
                <a:cs typeface="Arial" panose="020B0604020202020204" pitchFamily="34" charset="0"/>
              </a:rPr>
              <a:t> </a:t>
            </a:r>
            <a:r>
              <a:rPr lang="ja-JP" altLang="en-US" sz="1200">
                <a:solidFill>
                  <a:srgbClr val="FF0000"/>
                </a:solidFill>
                <a:latin typeface="Arial" panose="020B0604020202020204" pitchFamily="34" charset="0"/>
                <a:cs typeface="Arial" panose="020B0604020202020204" pitchFamily="34" charset="0"/>
              </a:rPr>
              <a:t>呼吸数や呼吸様式</a:t>
            </a:r>
            <a:r>
              <a:rPr lang="ja-JP" altLang="en-US" sz="1200">
                <a:latin typeface="Arial" panose="020B0604020202020204" pitchFamily="34" charset="0"/>
                <a:cs typeface="Arial" panose="020B0604020202020204" pitchFamily="34" charset="0"/>
              </a:rPr>
              <a:t>も評価するこ</a:t>
            </a:r>
            <a:r>
              <a:rPr lang="ja-JP" altLang="en-US" sz="1200">
                <a:solidFill>
                  <a:schemeClr val="tx1"/>
                </a:solidFill>
                <a:latin typeface="Arial" panose="020B0604020202020204" pitchFamily="34" charset="0"/>
                <a:cs typeface="Arial" panose="020B0604020202020204" pitchFamily="34" charset="0"/>
              </a:rPr>
              <a:t>と</a:t>
            </a:r>
            <a:endParaRPr lang="en-US" altLang="ja-JP" sz="1200" dirty="0">
              <a:solidFill>
                <a:schemeClr val="tx1"/>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a:solidFill>
                  <a:schemeClr val="tx1"/>
                </a:solidFill>
                <a:latin typeface="Arial" panose="020B0604020202020204" pitchFamily="34" charset="0"/>
                <a:cs typeface="Arial" panose="020B0604020202020204" pitchFamily="34" charset="0"/>
              </a:rPr>
              <a:t>特に、呼吸様式は重要で、呼吸補助筋を使用した呼吸のままの</a:t>
            </a:r>
            <a:r>
              <a:rPr lang="en-US" altLang="ja-JP" sz="1200" dirty="0">
                <a:solidFill>
                  <a:schemeClr val="tx1"/>
                </a:solidFill>
                <a:latin typeface="Arial" panose="020B0604020202020204" pitchFamily="34" charset="0"/>
                <a:cs typeface="Arial" panose="020B0604020202020204" pitchFamily="34" charset="0"/>
              </a:rPr>
              <a:t>ECMO</a:t>
            </a:r>
            <a:r>
              <a:rPr lang="ja-JP" altLang="en-US" sz="1200">
                <a:solidFill>
                  <a:schemeClr val="tx1"/>
                </a:solidFill>
                <a:latin typeface="Arial" panose="020B0604020202020204" pitchFamily="34" charset="0"/>
                <a:cs typeface="Arial" panose="020B0604020202020204" pitchFamily="34" charset="0"/>
              </a:rPr>
              <a:t>離脱は、どれだけ血液ガス所見が良くても、避けなければなりません。</a:t>
            </a:r>
            <a:endParaRPr lang="en-US" altLang="ja-JP" sz="1200" dirty="0">
              <a:solidFill>
                <a:srgbClr val="FF0000"/>
              </a:solidFill>
              <a:latin typeface="Arial" panose="020B0604020202020204" pitchFamily="34" charset="0"/>
              <a:cs typeface="Arial" panose="020B0604020202020204" pitchFamily="34" charset="0"/>
            </a:endParaRPr>
          </a:p>
          <a:p>
            <a:pPr marL="228600" indent="-228600">
              <a:buAutoNum type="arabicPeriod"/>
            </a:pPr>
            <a:endParaRPr kumimoji="1" lang="en-US" altLang="ja-JP" dirty="0"/>
          </a:p>
        </p:txBody>
      </p:sp>
      <p:sp>
        <p:nvSpPr>
          <p:cNvPr id="4" name="スライド番号プレースホルダー 3"/>
          <p:cNvSpPr>
            <a:spLocks noGrp="1"/>
          </p:cNvSpPr>
          <p:nvPr>
            <p:ph type="sldNum" sz="quarter" idx="5"/>
          </p:nvPr>
        </p:nvSpPr>
        <p:spPr/>
        <p:txBody>
          <a:bodyPr/>
          <a:lstStyle/>
          <a:p>
            <a:fld id="{58621212-539F-604A-9D92-4CE12479757F}" type="slidenum">
              <a:rPr kumimoji="1" lang="ja-JP" altLang="en-US" smtClean="0"/>
              <a:t>32</a:t>
            </a:fld>
            <a:endParaRPr kumimoji="1" lang="ja-JP" altLang="en-US"/>
          </a:p>
        </p:txBody>
      </p:sp>
    </p:spTree>
    <p:extLst>
      <p:ext uri="{BB962C8B-B14F-4D97-AF65-F5344CB8AC3E}">
        <p14:creationId xmlns:p14="http://schemas.microsoft.com/office/powerpoint/2010/main" val="33785658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ECMO</a:t>
            </a:r>
            <a:r>
              <a:rPr kumimoji="1" lang="ja-JP" altLang="en-US"/>
              <a:t>離脱の際は、カニューレを抜去する必要があります。</a:t>
            </a:r>
            <a:endParaRPr kumimoji="1" lang="en-US" altLang="ja-JP" dirty="0"/>
          </a:p>
          <a:p>
            <a:r>
              <a:rPr kumimoji="1" lang="ja-JP" altLang="en-US"/>
              <a:t>このカニューレ抜去は、基本的には血管修復を要せず、挿入口の縫合と圧迫でことは足ります。</a:t>
            </a:r>
            <a:endParaRPr kumimoji="1" lang="en-US" altLang="ja-JP" dirty="0"/>
          </a:p>
          <a:p>
            <a:r>
              <a:rPr kumimoji="1" lang="ja-JP" altLang="en-US"/>
              <a:t>しかしながら、血液の状態が悪いと、そこから大量に出血をすることになります。</a:t>
            </a:r>
            <a:endParaRPr kumimoji="1" lang="en-US" altLang="ja-JP" dirty="0"/>
          </a:p>
          <a:p>
            <a:r>
              <a:rPr kumimoji="1" lang="ja-JP" altLang="en-US"/>
              <a:t>特に</a:t>
            </a:r>
            <a:r>
              <a:rPr kumimoji="1" lang="en-US" altLang="ja-JP" dirty="0"/>
              <a:t>ECMO</a:t>
            </a:r>
            <a:r>
              <a:rPr kumimoji="1" lang="ja-JP" altLang="en-US"/>
              <a:t>を使用している患者では抗凝固療法を行っているケースがほとんどですので、カニューレ抜去時には</a:t>
            </a:r>
            <a:r>
              <a:rPr kumimoji="1" lang="en-US" altLang="ja-JP" dirty="0"/>
              <a:t>APTT</a:t>
            </a:r>
            <a:r>
              <a:rPr kumimoji="1" lang="ja-JP" altLang="en-US"/>
              <a:t>が正常値となるように事前に抗凝固療法を中止しておく必要があります。</a:t>
            </a:r>
            <a:endParaRPr kumimoji="1" lang="en-US" altLang="ja-JP" dirty="0"/>
          </a:p>
        </p:txBody>
      </p:sp>
      <p:sp>
        <p:nvSpPr>
          <p:cNvPr id="4" name="スライド番号プレースホルダー 3"/>
          <p:cNvSpPr>
            <a:spLocks noGrp="1"/>
          </p:cNvSpPr>
          <p:nvPr>
            <p:ph type="sldNum" sz="quarter" idx="5"/>
          </p:nvPr>
        </p:nvSpPr>
        <p:spPr/>
        <p:txBody>
          <a:bodyPr/>
          <a:lstStyle/>
          <a:p>
            <a:fld id="{64238406-0796-4C59-ADD5-4E125CFC981B}" type="slidenum">
              <a:rPr kumimoji="1" lang="ja-JP" altLang="en-US" smtClean="0"/>
              <a:t>33</a:t>
            </a:fld>
            <a:endParaRPr kumimoji="1" lang="ja-JP" altLang="en-US"/>
          </a:p>
        </p:txBody>
      </p:sp>
    </p:spTree>
    <p:extLst>
      <p:ext uri="{BB962C8B-B14F-4D97-AF65-F5344CB8AC3E}">
        <p14:creationId xmlns:p14="http://schemas.microsoft.com/office/powerpoint/2010/main" val="37875851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しかし一方で気を付けなくてはならないのが、</a:t>
            </a:r>
            <a:r>
              <a:rPr kumimoji="1" lang="en-US" altLang="ja-JP" dirty="0"/>
              <a:t>ECMO</a:t>
            </a:r>
            <a:r>
              <a:rPr kumimoji="1" lang="ja-JP" altLang="en-US" dirty="0"/>
              <a:t>カニュレ抜去後の血栓形成です。</a:t>
            </a:r>
            <a:endParaRPr kumimoji="1" lang="en-US" altLang="ja-JP" dirty="0"/>
          </a:p>
          <a:p>
            <a:r>
              <a:rPr kumimoji="1" lang="ja-JP" altLang="en-US" dirty="0"/>
              <a:t>報告により様々ですが、</a:t>
            </a:r>
            <a:r>
              <a:rPr kumimoji="1" lang="en-US" altLang="ja-JP" dirty="0"/>
              <a:t>ECMO</a:t>
            </a:r>
            <a:r>
              <a:rPr kumimoji="1" lang="ja-JP" altLang="en-US" dirty="0"/>
              <a:t>施行中の抗凝固療法の効き具合や、施行時間により発生頻度には差がないものの、</a:t>
            </a:r>
            <a:endParaRPr kumimoji="1" lang="en-US" altLang="ja-JP" dirty="0"/>
          </a:p>
          <a:p>
            <a:r>
              <a:rPr kumimoji="1" lang="ja-JP" altLang="en-US" dirty="0"/>
              <a:t>多い報告では</a:t>
            </a:r>
            <a:r>
              <a:rPr kumimoji="1" lang="en-US" altLang="ja-JP" dirty="0"/>
              <a:t>80%</a:t>
            </a:r>
            <a:r>
              <a:rPr kumimoji="1" lang="ja-JP" altLang="en-US" dirty="0"/>
              <a:t>程度の発生頻度があるようです</a:t>
            </a:r>
            <a:endParaRPr kumimoji="1" lang="en-US" altLang="ja-JP" dirty="0"/>
          </a:p>
          <a:p>
            <a:r>
              <a:rPr kumimoji="1" lang="en-US" altLang="ja-JP" dirty="0"/>
              <a:t>ECMO</a:t>
            </a:r>
            <a:r>
              <a:rPr kumimoji="1" lang="ja-JP" altLang="en-US"/>
              <a:t>の離脱後には静脈血栓症の検索を忘れてはいけません。</a:t>
            </a:r>
            <a:endParaRPr kumimoji="1" lang="ja-JP" altLang="en-US" dirty="0"/>
          </a:p>
        </p:txBody>
      </p:sp>
      <p:sp>
        <p:nvSpPr>
          <p:cNvPr id="4" name="スライド番号プレースホルダー 3"/>
          <p:cNvSpPr>
            <a:spLocks noGrp="1"/>
          </p:cNvSpPr>
          <p:nvPr>
            <p:ph type="sldNum" sz="quarter" idx="5"/>
          </p:nvPr>
        </p:nvSpPr>
        <p:spPr/>
        <p:txBody>
          <a:bodyPr/>
          <a:lstStyle/>
          <a:p>
            <a:fld id="{64238406-0796-4C59-ADD5-4E125CFC981B}" type="slidenum">
              <a:rPr kumimoji="1" lang="ja-JP" altLang="en-US" smtClean="0"/>
              <a:t>34</a:t>
            </a:fld>
            <a:endParaRPr kumimoji="1" lang="ja-JP" altLang="en-US"/>
          </a:p>
        </p:txBody>
      </p:sp>
    </p:spTree>
    <p:extLst>
      <p:ext uri="{BB962C8B-B14F-4D97-AF65-F5344CB8AC3E}">
        <p14:creationId xmlns:p14="http://schemas.microsoft.com/office/powerpoint/2010/main" val="38913465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以上が呼吸</a:t>
            </a:r>
            <a:r>
              <a:rPr kumimoji="1" lang="en-US" altLang="ja-JP" dirty="0"/>
              <a:t>ECMO</a:t>
            </a:r>
            <a:r>
              <a:rPr kumimoji="1" lang="ja-JP" altLang="en-US"/>
              <a:t>の概論になります</a:t>
            </a:r>
            <a:endParaRPr kumimoji="1" lang="en-US" altLang="ja-JP" dirty="0"/>
          </a:p>
          <a:p>
            <a:r>
              <a:rPr kumimoji="1" lang="ja-JP" altLang="en-US"/>
              <a:t>・ガス交換は</a:t>
            </a:r>
            <a:r>
              <a:rPr kumimoji="1" lang="en-US" altLang="ja-JP" dirty="0"/>
              <a:t>ECMO</a:t>
            </a:r>
            <a:r>
              <a:rPr kumimoji="1" lang="ja-JP" altLang="en-US"/>
              <a:t>に任せ、自分の肺は使わず休める</a:t>
            </a:r>
            <a:endParaRPr kumimoji="1" lang="en-US" altLang="ja-JP" dirty="0"/>
          </a:p>
          <a:p>
            <a:r>
              <a:rPr kumimoji="1" lang="ja-JP" altLang="en-US"/>
              <a:t>・適切な治療を行い、自分の肺の回復を待つ</a:t>
            </a:r>
            <a:endParaRPr kumimoji="1" lang="en-US" altLang="ja-JP" dirty="0"/>
          </a:p>
          <a:p>
            <a:r>
              <a:rPr kumimoji="1" lang="ja-JP" altLang="en-US"/>
              <a:t>そして</a:t>
            </a:r>
            <a:endParaRPr kumimoji="1" lang="en-US" altLang="ja-JP" dirty="0"/>
          </a:p>
          <a:p>
            <a:r>
              <a:rPr kumimoji="1" lang="ja-JP" altLang="en-US"/>
              <a:t>・</a:t>
            </a:r>
            <a:r>
              <a:rPr kumimoji="1" lang="en-US" altLang="ja-JP" dirty="0"/>
              <a:t>EMO</a:t>
            </a:r>
            <a:r>
              <a:rPr kumimoji="1" lang="ja-JP" altLang="en-US"/>
              <a:t>による合併症は未然に防ぎ</a:t>
            </a:r>
            <a:endParaRPr kumimoji="1" lang="en-US" altLang="ja-JP" dirty="0"/>
          </a:p>
          <a:p>
            <a:r>
              <a:rPr kumimoji="1" lang="ja-JP" altLang="en-US"/>
              <a:t>・合併症が発生した場合でも、それを克服する</a:t>
            </a:r>
            <a:endParaRPr kumimoji="1" lang="en-US" altLang="ja-JP" dirty="0"/>
          </a:p>
          <a:p>
            <a:r>
              <a:rPr kumimoji="1" lang="ja-JP" altLang="en-US"/>
              <a:t>これが呼吸</a:t>
            </a:r>
            <a:r>
              <a:rPr kumimoji="1" lang="en-US" altLang="ja-JP" dirty="0"/>
              <a:t>ECMO</a:t>
            </a:r>
            <a:r>
              <a:rPr kumimoji="1" lang="ja-JP" altLang="en-US"/>
              <a:t>成功の鍵です。呼吸</a:t>
            </a:r>
            <a:r>
              <a:rPr kumimoji="1" lang="en-US" altLang="ja-JP" dirty="0"/>
              <a:t>ECMO</a:t>
            </a:r>
            <a:r>
              <a:rPr kumimoji="1" lang="ja-JP" altLang="en-US"/>
              <a:t>は常に長期戦です。</a:t>
            </a:r>
            <a:endParaRPr kumimoji="1" lang="en-US" altLang="ja-JP" dirty="0"/>
          </a:p>
          <a:p>
            <a:r>
              <a:rPr kumimoji="1" lang="en-US" altLang="ja-JP" dirty="0"/>
              <a:t>ECMO</a:t>
            </a:r>
            <a:r>
              <a:rPr kumimoji="1" lang="ja-JP" altLang="en-US"/>
              <a:t>を始めるならば、病院全体で</a:t>
            </a:r>
            <a:r>
              <a:rPr kumimoji="1" lang="en-US" altLang="ja-JP" dirty="0"/>
              <a:t>ECMO</a:t>
            </a:r>
            <a:r>
              <a:rPr kumimoji="1" lang="ja-JP" altLang="en-US"/>
              <a:t>をやるといったコンセンサスの形成と、病院のサポートが非常に重要となること、ご理解いただけましたでしょうか。</a:t>
            </a:r>
            <a:endParaRPr kumimoji="1" lang="en-US" altLang="ja-JP" dirty="0"/>
          </a:p>
        </p:txBody>
      </p:sp>
      <p:sp>
        <p:nvSpPr>
          <p:cNvPr id="4" name="スライド番号プレースホルダー 3"/>
          <p:cNvSpPr>
            <a:spLocks noGrp="1"/>
          </p:cNvSpPr>
          <p:nvPr>
            <p:ph type="sldNum" sz="quarter" idx="5"/>
          </p:nvPr>
        </p:nvSpPr>
        <p:spPr/>
        <p:txBody>
          <a:bodyPr/>
          <a:lstStyle/>
          <a:p>
            <a:fld id="{58621212-539F-604A-9D92-4CE12479757F}" type="slidenum">
              <a:rPr kumimoji="1" lang="ja-JP" altLang="en-US" smtClean="0"/>
              <a:t>35</a:t>
            </a:fld>
            <a:endParaRPr kumimoji="1" lang="ja-JP" altLang="en-US"/>
          </a:p>
        </p:txBody>
      </p:sp>
    </p:spTree>
    <p:extLst>
      <p:ext uri="{BB962C8B-B14F-4D97-AF65-F5344CB8AC3E}">
        <p14:creationId xmlns:p14="http://schemas.microsoft.com/office/powerpoint/2010/main" val="16055381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ECMO</a:t>
            </a:r>
            <a:r>
              <a:rPr kumimoji="1" lang="ja-JP" altLang="en-US"/>
              <a:t>成功の鍵はチームで立ち向かうことです。</a:t>
            </a:r>
            <a:endParaRPr kumimoji="1" lang="en-US" altLang="ja-JP" dirty="0"/>
          </a:p>
          <a:p>
            <a:r>
              <a:rPr kumimoji="1" lang="ja-JP" altLang="en-US"/>
              <a:t>病院をあげて</a:t>
            </a:r>
            <a:r>
              <a:rPr kumimoji="1" lang="en-US" altLang="ja-JP" dirty="0"/>
              <a:t>ECMO</a:t>
            </a:r>
            <a:r>
              <a:rPr kumimoji="1" lang="ja-JP" altLang="en-US"/>
              <a:t>を行うことです。</a:t>
            </a:r>
            <a:endParaRPr kumimoji="1" lang="en-US" altLang="ja-JP" dirty="0"/>
          </a:p>
          <a:p>
            <a:r>
              <a:rPr kumimoji="1" lang="ja-JP" altLang="en-US"/>
              <a:t>一人ではできません。医師だけではできません。</a:t>
            </a:r>
            <a:endParaRPr kumimoji="1" lang="en-US" altLang="ja-JP" dirty="0"/>
          </a:p>
          <a:p>
            <a:r>
              <a:rPr kumimoji="1" lang="ja-JP" altLang="en-US"/>
              <a:t>医師も看護師も臨床工学技師も、手を取り合ってチームとなって</a:t>
            </a:r>
            <a:r>
              <a:rPr kumimoji="1" lang="en-US" altLang="ja-JP" dirty="0"/>
              <a:t>ECMO</a:t>
            </a:r>
            <a:r>
              <a:rPr kumimoji="1" lang="ja-JP" altLang="en-US"/>
              <a:t>をマネージメントし、</a:t>
            </a:r>
            <a:endParaRPr kumimoji="1" lang="en-US" altLang="ja-JP" dirty="0"/>
          </a:p>
          <a:p>
            <a:r>
              <a:rPr kumimoji="1" lang="ja-JP" altLang="en-US"/>
              <a:t>合併症が発生した時もチームでそれに対応し、それを克服することが重要です。</a:t>
            </a:r>
            <a:endParaRPr kumimoji="1" lang="en-US" altLang="ja-JP" dirty="0"/>
          </a:p>
          <a:p>
            <a:r>
              <a:rPr kumimoji="1" lang="ja-JP" altLang="en-US"/>
              <a:t>何かお困りの際は、是非、</a:t>
            </a:r>
            <a:r>
              <a:rPr kumimoji="1" lang="en-US" altLang="ja-JP" dirty="0" err="1"/>
              <a:t>ECMOnet</a:t>
            </a:r>
            <a:r>
              <a:rPr kumimoji="1" lang="ja-JP" altLang="en-US"/>
              <a:t>の窓口にお電話をいただくか、本日ここに参加しているインストラクターに気軽にご相談ください。</a:t>
            </a:r>
            <a:endParaRPr kumimoji="1" lang="en-US" altLang="ja-JP" dirty="0"/>
          </a:p>
          <a:p>
            <a:endParaRPr kumimoji="1" lang="ja-JP" altLang="en-US"/>
          </a:p>
        </p:txBody>
      </p:sp>
      <p:sp>
        <p:nvSpPr>
          <p:cNvPr id="4" name="スライド番号プレースホルダー 3"/>
          <p:cNvSpPr>
            <a:spLocks noGrp="1"/>
          </p:cNvSpPr>
          <p:nvPr>
            <p:ph type="sldNum" sz="quarter" idx="5"/>
          </p:nvPr>
        </p:nvSpPr>
        <p:spPr/>
        <p:txBody>
          <a:bodyPr/>
          <a:lstStyle/>
          <a:p>
            <a:fld id="{DAD851B9-EA63-324D-BDE1-5CE4559546C3}" type="slidenum">
              <a:rPr kumimoji="1" lang="ja-JP" altLang="en-US" smtClean="0"/>
              <a:t>36</a:t>
            </a:fld>
            <a:endParaRPr kumimoji="1" lang="ja-JP" altLang="en-US"/>
          </a:p>
        </p:txBody>
      </p:sp>
    </p:spTree>
    <p:extLst>
      <p:ext uri="{BB962C8B-B14F-4D97-AF65-F5344CB8AC3E}">
        <p14:creationId xmlns:p14="http://schemas.microsoft.com/office/powerpoint/2010/main" val="37134822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a:t>
            </a:r>
            <a:r>
              <a:rPr kumimoji="1" lang="en-US" altLang="ja-JP" dirty="0"/>
              <a:t>ECMO</a:t>
            </a:r>
            <a:r>
              <a:rPr kumimoji="1" lang="ja-JP" altLang="en-US"/>
              <a:t>の導入基準は、世界標準として、</a:t>
            </a:r>
            <a:r>
              <a:rPr kumimoji="1" lang="en-US" altLang="ja-JP" dirty="0"/>
              <a:t>ELSO</a:t>
            </a:r>
            <a:r>
              <a:rPr kumimoji="1" lang="ja-JP" altLang="en-US"/>
              <a:t>の基準があります</a:t>
            </a:r>
            <a:endParaRPr kumimoji="1" lang="en-US" altLang="ja-JP" dirty="0"/>
          </a:p>
          <a:p>
            <a:r>
              <a:rPr kumimoji="1" lang="ja-JP" altLang="en-US"/>
              <a:t>（スライドをみながらの解説をお願いします）</a:t>
            </a:r>
          </a:p>
        </p:txBody>
      </p:sp>
      <p:sp>
        <p:nvSpPr>
          <p:cNvPr id="4" name="スライド番号プレースホルダー 3"/>
          <p:cNvSpPr>
            <a:spLocks noGrp="1"/>
          </p:cNvSpPr>
          <p:nvPr>
            <p:ph type="sldNum" sz="quarter" idx="5"/>
          </p:nvPr>
        </p:nvSpPr>
        <p:spPr/>
        <p:txBody>
          <a:bodyPr/>
          <a:lstStyle/>
          <a:p>
            <a:fld id="{58621212-539F-604A-9D92-4CE12479757F}" type="slidenum">
              <a:rPr kumimoji="1" lang="ja-JP" altLang="en-US" smtClean="0"/>
              <a:t>5</a:t>
            </a:fld>
            <a:endParaRPr kumimoji="1" lang="ja-JP" altLang="en-US"/>
          </a:p>
        </p:txBody>
      </p:sp>
    </p:spTree>
    <p:extLst>
      <p:ext uri="{BB962C8B-B14F-4D97-AF65-F5344CB8AC3E}">
        <p14:creationId xmlns:p14="http://schemas.microsoft.com/office/powerpoint/2010/main" val="3406505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Murray Score</a:t>
            </a:r>
            <a:r>
              <a:rPr kumimoji="1" lang="ja-JP" altLang="en-US"/>
              <a:t>の解説をお願いします</a:t>
            </a:r>
          </a:p>
        </p:txBody>
      </p:sp>
      <p:sp>
        <p:nvSpPr>
          <p:cNvPr id="4" name="スライド番号プレースホルダー 3"/>
          <p:cNvSpPr>
            <a:spLocks noGrp="1"/>
          </p:cNvSpPr>
          <p:nvPr>
            <p:ph type="sldNum" sz="quarter" idx="5"/>
          </p:nvPr>
        </p:nvSpPr>
        <p:spPr/>
        <p:txBody>
          <a:bodyPr/>
          <a:lstStyle/>
          <a:p>
            <a:fld id="{58621212-539F-604A-9D92-4CE12479757F}" type="slidenum">
              <a:rPr kumimoji="1" lang="ja-JP" altLang="en-US" smtClean="0"/>
              <a:t>6</a:t>
            </a:fld>
            <a:endParaRPr kumimoji="1" lang="ja-JP" altLang="en-US"/>
          </a:p>
        </p:txBody>
      </p:sp>
    </p:spTree>
    <p:extLst>
      <p:ext uri="{BB962C8B-B14F-4D97-AF65-F5344CB8AC3E}">
        <p14:creationId xmlns:p14="http://schemas.microsoft.com/office/powerpoint/2010/main" val="22886008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・これらの</a:t>
            </a:r>
            <a:r>
              <a:rPr kumimoji="1" lang="en-US" altLang="ja-JP" dirty="0"/>
              <a:t>ELSO</a:t>
            </a:r>
            <a:r>
              <a:rPr kumimoji="1" lang="ja-JP" altLang="en-US"/>
              <a:t>基準をふまえた上で、今回の</a:t>
            </a:r>
            <a:r>
              <a:rPr kumimoji="1" lang="en-US" altLang="ja-JP" dirty="0"/>
              <a:t>COVID-19</a:t>
            </a:r>
            <a:r>
              <a:rPr kumimoji="1" lang="ja-JP" altLang="en-US"/>
              <a:t>に対する呼吸</a:t>
            </a:r>
            <a:r>
              <a:rPr kumimoji="1" lang="en-US" altLang="ja-JP" dirty="0"/>
              <a:t>ECMO</a:t>
            </a:r>
            <a:r>
              <a:rPr kumimoji="1" lang="ja-JP" altLang="en-US"/>
              <a:t>の導入基準は、こちらです</a:t>
            </a:r>
            <a:endParaRPr kumimoji="1" lang="en-US" altLang="ja-JP" dirty="0"/>
          </a:p>
          <a:p>
            <a:r>
              <a:rPr kumimoji="1" lang="ja-JP" altLang="en-US"/>
              <a:t>・</a:t>
            </a:r>
            <a:r>
              <a:rPr kumimoji="1" lang="en-US" altLang="ja-JP" dirty="0"/>
              <a:t>COVID-19</a:t>
            </a:r>
            <a:r>
              <a:rPr kumimoji="1" lang="ja-JP" altLang="en-US"/>
              <a:t>では、</a:t>
            </a:r>
            <a:r>
              <a:rPr kumimoji="1" lang="en-US" altLang="ja-JP" dirty="0"/>
              <a:t>Type L</a:t>
            </a:r>
            <a:r>
              <a:rPr kumimoji="1" lang="ja-JP" altLang="en-US"/>
              <a:t>においても</a:t>
            </a:r>
            <a:r>
              <a:rPr kumimoji="1" lang="en-US" altLang="ja-JP" dirty="0"/>
              <a:t>P-SILI</a:t>
            </a:r>
            <a:r>
              <a:rPr kumimoji="1" lang="ja-JP" altLang="en-US"/>
              <a:t>が強く懸念されますので、やや早めの</a:t>
            </a:r>
            <a:r>
              <a:rPr kumimoji="1" lang="en-US" altLang="ja-JP" dirty="0"/>
              <a:t>ECMO</a:t>
            </a:r>
            <a:r>
              <a:rPr kumimoji="1" lang="ja-JP" altLang="en-US"/>
              <a:t>導入基準を提案する次第です</a:t>
            </a:r>
            <a:endParaRPr kumimoji="1" lang="en-US" altLang="ja-JP" dirty="0"/>
          </a:p>
          <a:p>
            <a:r>
              <a:rPr kumimoji="1" lang="ja-JP" altLang="en-US"/>
              <a:t>・ここでのポイントは、“進行性に悪化する”というところです</a:t>
            </a:r>
            <a:endParaRPr kumimoji="1" lang="en-US" altLang="ja-JP" dirty="0"/>
          </a:p>
          <a:p>
            <a:r>
              <a:rPr kumimoji="1" lang="ja-JP" altLang="en-US"/>
              <a:t>・</a:t>
            </a:r>
            <a:r>
              <a:rPr kumimoji="1" lang="en-US" altLang="ja-JP" dirty="0"/>
              <a:t>COVID-19</a:t>
            </a:r>
            <a:r>
              <a:rPr kumimoji="1" lang="ja-JP" altLang="en-US"/>
              <a:t>は急速に悪化する傾向があることが様々と報告されていますし、時期を逸せずして</a:t>
            </a:r>
            <a:r>
              <a:rPr kumimoji="1" lang="en-US" altLang="ja-JP" dirty="0"/>
              <a:t>ECMO</a:t>
            </a:r>
            <a:r>
              <a:rPr kumimoji="1" lang="ja-JP" altLang="en-US"/>
              <a:t>を導入することが救命の鍵です</a:t>
            </a:r>
            <a:endParaRPr kumimoji="1" lang="en-US" altLang="ja-JP" dirty="0"/>
          </a:p>
          <a:p>
            <a:r>
              <a:rPr kumimoji="1" lang="ja-JP" altLang="en-US"/>
              <a:t>・我々</a:t>
            </a:r>
            <a:r>
              <a:rPr kumimoji="1" lang="en-US" altLang="ja-JP" dirty="0" err="1"/>
              <a:t>ECMOnet</a:t>
            </a:r>
            <a:r>
              <a:rPr kumimoji="1" lang="ja-JP" altLang="en-US"/>
              <a:t>がお示しします</a:t>
            </a:r>
            <a:r>
              <a:rPr kumimoji="1" lang="en-US" altLang="ja-JP" dirty="0"/>
              <a:t>ECMO</a:t>
            </a:r>
            <a:r>
              <a:rPr kumimoji="1" lang="ja-JP" altLang="en-US"/>
              <a:t>導入の基準は、あくまで目安であり、数字としては</a:t>
            </a:r>
            <a:r>
              <a:rPr kumimoji="1" lang="en-US" altLang="ja-JP" dirty="0"/>
              <a:t>P/F</a:t>
            </a:r>
            <a:r>
              <a:rPr kumimoji="1" lang="ja-JP" altLang="en-US"/>
              <a:t>が整わないと</a:t>
            </a:r>
            <a:r>
              <a:rPr kumimoji="1" lang="en-US" altLang="ja-JP" dirty="0"/>
              <a:t>ECMO</a:t>
            </a:r>
            <a:r>
              <a:rPr kumimoji="1" lang="ja-JP" altLang="en-US"/>
              <a:t>を導入してはいけないというわけではないです</a:t>
            </a:r>
            <a:endParaRPr kumimoji="1" lang="en-US" altLang="ja-JP" dirty="0"/>
          </a:p>
          <a:p>
            <a:r>
              <a:rPr kumimoji="1" lang="ja-JP" altLang="en-US"/>
              <a:t>・</a:t>
            </a:r>
            <a:r>
              <a:rPr kumimoji="1" lang="en-US" altLang="ja-JP" dirty="0"/>
              <a:t>ECMO</a:t>
            </a:r>
            <a:r>
              <a:rPr kumimoji="1" lang="ja-JP" altLang="en-US"/>
              <a:t>導入の判断は、本当に難しく、かつ、重要です</a:t>
            </a:r>
            <a:endParaRPr kumimoji="1" lang="en-US" altLang="ja-JP" dirty="0"/>
          </a:p>
          <a:p>
            <a:r>
              <a:rPr kumimoji="1" lang="ja-JP" altLang="en-US"/>
              <a:t>・もしも</a:t>
            </a:r>
            <a:r>
              <a:rPr kumimoji="1" lang="en-US" altLang="ja-JP" dirty="0"/>
              <a:t>ECMO</a:t>
            </a:r>
            <a:r>
              <a:rPr kumimoji="1" lang="ja-JP" altLang="en-US"/>
              <a:t>導入に迷う場合は、</a:t>
            </a:r>
            <a:r>
              <a:rPr kumimoji="1" lang="en-US" altLang="ja-JP" dirty="0" err="1"/>
              <a:t>ECMOnet</a:t>
            </a:r>
            <a:r>
              <a:rPr kumimoji="1" lang="ja-JP" altLang="en-US"/>
              <a:t>の電話窓口に相談すると良いと思います。</a:t>
            </a:r>
            <a:r>
              <a:rPr kumimoji="1" lang="en-US" altLang="ja-JP" dirty="0"/>
              <a:t>24</a:t>
            </a:r>
            <a:r>
              <a:rPr kumimoji="1" lang="ja-JP" altLang="en-US"/>
              <a:t>時間対応です</a:t>
            </a:r>
          </a:p>
        </p:txBody>
      </p:sp>
      <p:sp>
        <p:nvSpPr>
          <p:cNvPr id="4" name="スライド番号プレースホルダー 3"/>
          <p:cNvSpPr>
            <a:spLocks noGrp="1"/>
          </p:cNvSpPr>
          <p:nvPr>
            <p:ph type="sldNum" sz="quarter" idx="5"/>
          </p:nvPr>
        </p:nvSpPr>
        <p:spPr/>
        <p:txBody>
          <a:bodyPr/>
          <a:lstStyle/>
          <a:p>
            <a:fld id="{58621212-539F-604A-9D92-4CE12479757F}" type="slidenum">
              <a:rPr kumimoji="1" lang="ja-JP" altLang="en-US" smtClean="0"/>
              <a:t>7</a:t>
            </a:fld>
            <a:endParaRPr kumimoji="1" lang="ja-JP" altLang="en-US"/>
          </a:p>
        </p:txBody>
      </p:sp>
    </p:spTree>
    <p:extLst>
      <p:ext uri="{BB962C8B-B14F-4D97-AF65-F5344CB8AC3E}">
        <p14:creationId xmlns:p14="http://schemas.microsoft.com/office/powerpoint/2010/main" val="6883801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さて、</a:t>
            </a:r>
            <a:r>
              <a:rPr kumimoji="1" lang="en-US" altLang="ja-JP" dirty="0"/>
              <a:t>ECMO</a:t>
            </a:r>
            <a:r>
              <a:rPr kumimoji="1" lang="ja-JP" altLang="en-US"/>
              <a:t>を導入したら、、、</a:t>
            </a:r>
            <a:endParaRPr kumimoji="1" lang="en-US" altLang="ja-JP" dirty="0"/>
          </a:p>
          <a:p>
            <a:r>
              <a:rPr kumimoji="1" lang="ja-JP" altLang="en-US"/>
              <a:t>・人工呼吸器は</a:t>
            </a:r>
            <a:r>
              <a:rPr kumimoji="1" lang="en-US" altLang="ja-JP" dirty="0"/>
              <a:t>Lung Rest</a:t>
            </a:r>
            <a:r>
              <a:rPr kumimoji="1" lang="ja-JP" altLang="en-US"/>
              <a:t>設定にしましょう</a:t>
            </a:r>
            <a:endParaRPr kumimoji="1" lang="en-US" altLang="ja-JP" dirty="0"/>
          </a:p>
          <a:p>
            <a:r>
              <a:rPr kumimoji="1" lang="ja-JP" altLang="en-US"/>
              <a:t>・具体的には、スライドにお示ししたような設定で</a:t>
            </a:r>
            <a:r>
              <a:rPr kumimoji="1" lang="en-US" altLang="ja-JP" dirty="0"/>
              <a:t>OK</a:t>
            </a:r>
            <a:r>
              <a:rPr kumimoji="1" lang="ja-JP" altLang="en-US"/>
              <a:t>と思います</a:t>
            </a:r>
            <a:endParaRPr kumimoji="1" lang="en-US" altLang="ja-JP" dirty="0"/>
          </a:p>
          <a:p>
            <a:r>
              <a:rPr kumimoji="1" lang="ja-JP" altLang="en-US"/>
              <a:t>・徹底的に肺は休ませます</a:t>
            </a:r>
            <a:endParaRPr kumimoji="1" lang="en-US" altLang="ja-JP" dirty="0"/>
          </a:p>
          <a:p>
            <a:r>
              <a:rPr kumimoji="1" lang="ja-JP" altLang="en-US"/>
              <a:t>・</a:t>
            </a:r>
            <a:r>
              <a:rPr kumimoji="1" lang="en-US" altLang="ja-JP" dirty="0"/>
              <a:t>PEEP</a:t>
            </a:r>
            <a:r>
              <a:rPr kumimoji="1" lang="ja-JP" altLang="en-US"/>
              <a:t>を</a:t>
            </a:r>
            <a:r>
              <a:rPr kumimoji="1" lang="en-US" altLang="ja-JP" dirty="0"/>
              <a:t>15</a:t>
            </a:r>
            <a:r>
              <a:rPr kumimoji="1" lang="ja-JP" altLang="en-US"/>
              <a:t>や</a:t>
            </a:r>
            <a:r>
              <a:rPr kumimoji="1" lang="en-US" altLang="ja-JP" dirty="0"/>
              <a:t>20</a:t>
            </a:r>
            <a:r>
              <a:rPr kumimoji="1" lang="ja-JP" altLang="en-US"/>
              <a:t>にもあげ、</a:t>
            </a:r>
            <a:r>
              <a:rPr kumimoji="1" lang="en-US" altLang="ja-JP" dirty="0"/>
              <a:t>Low Tidal</a:t>
            </a:r>
            <a:r>
              <a:rPr kumimoji="1" lang="ja-JP" altLang="en-US"/>
              <a:t>で頻回に呼吸をさせるような</a:t>
            </a:r>
            <a:r>
              <a:rPr kumimoji="1" lang="en-US" altLang="ja-JP" dirty="0"/>
              <a:t>Ventilation</a:t>
            </a:r>
            <a:r>
              <a:rPr kumimoji="1" lang="ja-JP" altLang="en-US"/>
              <a:t>は行いません</a:t>
            </a:r>
            <a:endParaRPr kumimoji="1" lang="en-US" altLang="ja-JP" dirty="0"/>
          </a:p>
          <a:p>
            <a:r>
              <a:rPr kumimoji="1" lang="ja-JP" altLang="en-US"/>
              <a:t>・酸素と二酸化炭素の交換は、全て、</a:t>
            </a:r>
            <a:r>
              <a:rPr kumimoji="1" lang="en-US" altLang="ja-JP" dirty="0"/>
              <a:t>ECMO</a:t>
            </a:r>
            <a:r>
              <a:rPr kumimoji="1" lang="ja-JP" altLang="en-US"/>
              <a:t>に任せるのです</a:t>
            </a:r>
            <a:endParaRPr kumimoji="1" lang="ja-JP" altLang="en-US" dirty="0"/>
          </a:p>
        </p:txBody>
      </p:sp>
      <p:sp>
        <p:nvSpPr>
          <p:cNvPr id="4" name="スライド番号プレースホルダー 3"/>
          <p:cNvSpPr>
            <a:spLocks noGrp="1"/>
          </p:cNvSpPr>
          <p:nvPr>
            <p:ph type="sldNum" sz="quarter" idx="10"/>
          </p:nvPr>
        </p:nvSpPr>
        <p:spPr/>
        <p:txBody>
          <a:bodyPr/>
          <a:lstStyle/>
          <a:p>
            <a:fld id="{11562A24-1DF0-7645-84EA-483127BF2390}" type="slidenum">
              <a:rPr kumimoji="1" lang="ja-JP" altLang="en-US" smtClean="0"/>
              <a:t>8</a:t>
            </a:fld>
            <a:endParaRPr kumimoji="1" lang="ja-JP" altLang="en-US"/>
          </a:p>
        </p:txBody>
      </p:sp>
    </p:spTree>
    <p:extLst>
      <p:ext uri="{BB962C8B-B14F-4D97-AF65-F5344CB8AC3E}">
        <p14:creationId xmlns:p14="http://schemas.microsoft.com/office/powerpoint/2010/main" val="32373656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・しかし、そうは言っても、</a:t>
            </a:r>
            <a:r>
              <a:rPr kumimoji="1" lang="en-US" altLang="ja-JP" dirty="0"/>
              <a:t>Lung Rest</a:t>
            </a:r>
            <a:r>
              <a:rPr kumimoji="1" lang="ja-JP" altLang="en-US"/>
              <a:t>設定にすると、肺の換気が</a:t>
            </a:r>
            <a:r>
              <a:rPr kumimoji="1" lang="en-US" altLang="ja-JP" dirty="0"/>
              <a:t>0</a:t>
            </a:r>
            <a:r>
              <a:rPr kumimoji="1" lang="ja-JP" altLang="en-US"/>
              <a:t>に近くなってしまうことが多々あります</a:t>
            </a:r>
            <a:endParaRPr kumimoji="1" lang="en-US" altLang="ja-JP" dirty="0"/>
          </a:p>
          <a:p>
            <a:r>
              <a:rPr kumimoji="1" lang="ja-JP" altLang="en-US"/>
              <a:t>・血液中の</a:t>
            </a:r>
            <a:r>
              <a:rPr kumimoji="1" lang="en-US" altLang="ja-JP" dirty="0"/>
              <a:t>PaO2</a:t>
            </a:r>
            <a:r>
              <a:rPr kumimoji="1" lang="ja-JP" altLang="en-US"/>
              <a:t>が</a:t>
            </a:r>
            <a:r>
              <a:rPr kumimoji="1" lang="en-US" altLang="ja-JP" dirty="0"/>
              <a:t>40</a:t>
            </a:r>
            <a:r>
              <a:rPr kumimoji="1" lang="ja-JP" altLang="en-US"/>
              <a:t>とか</a:t>
            </a:r>
            <a:r>
              <a:rPr kumimoji="1" lang="en-US" altLang="ja-JP" dirty="0"/>
              <a:t>50</a:t>
            </a:r>
            <a:r>
              <a:rPr kumimoji="1" lang="ja-JP" altLang="en-US"/>
              <a:t>とかになる時もあり、酸素運搬量は足りているのか？不安になります</a:t>
            </a:r>
            <a:endParaRPr kumimoji="1" lang="en-US" altLang="ja-JP" dirty="0"/>
          </a:p>
          <a:p>
            <a:r>
              <a:rPr kumimoji="1" lang="ja-JP" altLang="en-US"/>
              <a:t>・しかし酸素運搬量の計算式をよくみてみましょう</a:t>
            </a:r>
            <a:endParaRPr kumimoji="1"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a:t>血液中の酸素量は、「</a:t>
            </a:r>
            <a:r>
              <a:rPr lang="en-US" altLang="ja-JP" sz="1200" i="1" dirty="0">
                <a:latin typeface="ヒラギノ角ゴ ProN W3"/>
                <a:ea typeface="ヒラギノ角ゴ ProN W3"/>
                <a:cs typeface="ヒラギノ角ゴ ProN W3"/>
              </a:rPr>
              <a:t>CaO</a:t>
            </a:r>
            <a:r>
              <a:rPr lang="en-US" altLang="ja-JP" sz="1200" i="1" baseline="-25000" dirty="0">
                <a:latin typeface="ヒラギノ角ゴ ProN W3"/>
                <a:ea typeface="ヒラギノ角ゴ ProN W3"/>
                <a:cs typeface="ヒラギノ角ゴ ProN W3"/>
              </a:rPr>
              <a:t>2</a:t>
            </a:r>
            <a:r>
              <a:rPr lang="en-US" altLang="ja-JP" sz="1200" i="1" dirty="0">
                <a:latin typeface="ヒラギノ角ゴ ProN W3"/>
                <a:ea typeface="ヒラギノ角ゴ ProN W3"/>
                <a:cs typeface="ヒラギノ角ゴ ProN W3"/>
              </a:rPr>
              <a:t>=1.36×Hb×SaO</a:t>
            </a:r>
            <a:r>
              <a:rPr lang="en-US" altLang="ja-JP" sz="1200" i="1" baseline="-25000" dirty="0">
                <a:latin typeface="ヒラギノ角ゴ ProN W3"/>
                <a:ea typeface="ヒラギノ角ゴ ProN W3"/>
                <a:cs typeface="ヒラギノ角ゴ ProN W3"/>
              </a:rPr>
              <a:t>2</a:t>
            </a:r>
            <a:r>
              <a:rPr lang="en-US" altLang="ja-JP" sz="1200" i="1" dirty="0">
                <a:latin typeface="ヒラギノ角ゴ ProN W3"/>
                <a:ea typeface="ヒラギノ角ゴ ProN W3"/>
                <a:cs typeface="ヒラギノ角ゴ ProN W3"/>
              </a:rPr>
              <a:t>/100</a:t>
            </a:r>
            <a:r>
              <a:rPr lang="ja-JP" altLang="en-US" sz="1200" i="1">
                <a:latin typeface="ヒラギノ角ゴ ProN W3"/>
                <a:ea typeface="ヒラギノ角ゴ ProN W3"/>
                <a:cs typeface="ヒラギノ角ゴ ProN W3"/>
              </a:rPr>
              <a:t>＋</a:t>
            </a:r>
            <a:r>
              <a:rPr lang="en-US" altLang="ja-JP" sz="1200" i="1" dirty="0">
                <a:latin typeface="ヒラギノ角ゴ ProN W3"/>
                <a:ea typeface="ヒラギノ角ゴ ProN W3"/>
                <a:cs typeface="ヒラギノ角ゴ ProN W3"/>
              </a:rPr>
              <a:t>0.0031×PaO</a:t>
            </a:r>
            <a:r>
              <a:rPr lang="en-US" altLang="ja-JP" sz="1200" i="1" baseline="-25000" dirty="0">
                <a:latin typeface="ヒラギノ角ゴ ProN W3"/>
                <a:ea typeface="ヒラギノ角ゴ ProN W3"/>
                <a:cs typeface="ヒラギノ角ゴ ProN W3"/>
              </a:rPr>
              <a:t>2</a:t>
            </a:r>
            <a:r>
              <a:rPr kumimoji="1" lang="ja-JP" altLang="en-US"/>
              <a:t>」の式で計算されます。</a:t>
            </a:r>
            <a:endParaRPr lang="en-US" altLang="ja-JP" sz="1200" i="1" baseline="-25000" dirty="0">
              <a:latin typeface="ヒラギノ角ゴ ProN W3"/>
              <a:ea typeface="ヒラギノ角ゴ ProN W3"/>
              <a:cs typeface="ヒラギノ角ゴ ProN W3"/>
            </a:endParaRPr>
          </a:p>
          <a:p>
            <a:r>
              <a:rPr kumimoji="1" lang="en-US" altLang="ja-JP" dirty="0"/>
              <a:t>PaO2</a:t>
            </a:r>
            <a:r>
              <a:rPr kumimoji="1" lang="ja-JP" altLang="en-US"/>
              <a:t>の係数は</a:t>
            </a:r>
            <a:r>
              <a:rPr kumimoji="1" lang="en-US" altLang="ja-JP" dirty="0"/>
              <a:t>0.0031</a:t>
            </a:r>
            <a:r>
              <a:rPr kumimoji="1" lang="ja-JP" altLang="en-US"/>
              <a:t>なので、そもそも</a:t>
            </a:r>
            <a:r>
              <a:rPr kumimoji="1" lang="en-US" altLang="ja-JP" dirty="0"/>
              <a:t>PaO2</a:t>
            </a:r>
            <a:r>
              <a:rPr kumimoji="1" lang="ja-JP" altLang="en-US"/>
              <a:t>の値は、血液中の酸素濃度には大きくは関わらないのです</a:t>
            </a:r>
            <a:endParaRPr kumimoji="1" lang="en-US" altLang="ja-JP" dirty="0"/>
          </a:p>
          <a:p>
            <a:r>
              <a:rPr kumimoji="1" lang="ja-JP" altLang="en-US"/>
              <a:t>よって、</a:t>
            </a:r>
            <a:r>
              <a:rPr kumimoji="1" lang="en-US" altLang="ja-JP" dirty="0"/>
              <a:t>PaO2</a:t>
            </a:r>
            <a:r>
              <a:rPr kumimoji="1" lang="ja-JP" altLang="en-US"/>
              <a:t>は無視して考えることができます</a:t>
            </a:r>
            <a:endParaRPr kumimoji="1" lang="en-US" altLang="ja-JP" dirty="0"/>
          </a:p>
          <a:p>
            <a:pPr marL="0" indent="0">
              <a:buFont typeface="Arial" panose="020B0604020202020204" pitchFamily="34" charset="0"/>
              <a:buNone/>
            </a:pPr>
            <a:r>
              <a:rPr kumimoji="1" lang="ja-JP" altLang="en-US"/>
              <a:t>このような考え方をして酸素運搬量の式を見ると「</a:t>
            </a:r>
            <a:r>
              <a:rPr lang="en-US" altLang="ja-JP" sz="1200" i="1" dirty="0">
                <a:latin typeface="ヒラギノ角ゴ ProN W3"/>
                <a:ea typeface="ヒラギノ角ゴ ProN W3"/>
                <a:cs typeface="ヒラギノ角ゴ ProN W3"/>
              </a:rPr>
              <a:t>DaO</a:t>
            </a:r>
            <a:r>
              <a:rPr lang="en-US" altLang="ja-JP" sz="1200" i="1" baseline="-25000" dirty="0">
                <a:latin typeface="ヒラギノ角ゴ ProN W3"/>
                <a:ea typeface="ヒラギノ角ゴ ProN W3"/>
                <a:cs typeface="ヒラギノ角ゴ ProN W3"/>
              </a:rPr>
              <a:t>2</a:t>
            </a:r>
            <a:r>
              <a:rPr lang="ja-JP" altLang="en-US" sz="1200" i="1">
                <a:latin typeface="ヒラギノ角ゴ ProN W3"/>
                <a:ea typeface="ヒラギノ角ゴ ProN W3"/>
                <a:cs typeface="ヒラギノ角ゴ ProN W3"/>
              </a:rPr>
              <a:t>≒</a:t>
            </a:r>
            <a:r>
              <a:rPr lang="en-US" altLang="ja-JP" sz="1200" i="1" dirty="0">
                <a:latin typeface="ヒラギノ角ゴ ProN W3"/>
                <a:ea typeface="ヒラギノ角ゴ ProN W3"/>
                <a:cs typeface="ヒラギノ角ゴ ProN W3"/>
              </a:rPr>
              <a:t>(1.36×Hb×SaO</a:t>
            </a:r>
            <a:r>
              <a:rPr lang="en-US" altLang="ja-JP" sz="1200" i="1" baseline="-25000" dirty="0">
                <a:latin typeface="ヒラギノ角ゴ ProN W3"/>
                <a:ea typeface="ヒラギノ角ゴ ProN W3"/>
                <a:cs typeface="ヒラギノ角ゴ ProN W3"/>
              </a:rPr>
              <a:t>2</a:t>
            </a:r>
            <a:r>
              <a:rPr lang="en-US" altLang="ja-JP" sz="1200" i="1" dirty="0">
                <a:latin typeface="ヒラギノ角ゴ ProN W3"/>
                <a:ea typeface="ヒラギノ角ゴ ProN W3"/>
                <a:cs typeface="ヒラギノ角ゴ ProN W3"/>
              </a:rPr>
              <a:t>/100)×CO×10</a:t>
            </a:r>
            <a:r>
              <a:rPr kumimoji="1" lang="ja-JP" altLang="en-US"/>
              <a:t>」という近似式になります。</a:t>
            </a:r>
            <a:endParaRPr kumimoji="1" lang="en-US" altLang="ja-JP" dirty="0"/>
          </a:p>
          <a:p>
            <a:pPr marL="0" indent="0">
              <a:buFont typeface="Arial" panose="020B0604020202020204" pitchFamily="34" charset="0"/>
              <a:buNone/>
            </a:pPr>
            <a:r>
              <a:rPr kumimoji="1" lang="ja-JP" altLang="en-US"/>
              <a:t>すると、酸素の運搬を規定するおもな要因は</a:t>
            </a:r>
            <a:r>
              <a:rPr kumimoji="1" lang="en-US" altLang="ja-JP" dirty="0"/>
              <a:t>Hb</a:t>
            </a:r>
            <a:r>
              <a:rPr kumimoji="1" lang="ja-JP" altLang="en-US"/>
              <a:t>と</a:t>
            </a:r>
            <a:r>
              <a:rPr kumimoji="1" lang="en-US" altLang="ja-JP" dirty="0"/>
              <a:t>CO</a:t>
            </a:r>
            <a:r>
              <a:rPr kumimoji="1" lang="ja-JP" altLang="en-US"/>
              <a:t>（心拍出量）ということになります。</a:t>
            </a:r>
            <a:endParaRPr kumimoji="1" lang="en-US" altLang="ja-JP" dirty="0"/>
          </a:p>
          <a:p>
            <a:pPr marL="0" indent="0">
              <a:buFont typeface="Arial" panose="020B0604020202020204" pitchFamily="34" charset="0"/>
              <a:buNone/>
            </a:pPr>
            <a:r>
              <a:rPr kumimoji="1" lang="ja-JP" altLang="en-US"/>
              <a:t>したがって、酸素の運搬を維持するためには、心拍出量の維持（バイタルの安定化）と</a:t>
            </a:r>
            <a:r>
              <a:rPr kumimoji="1" lang="en-US" altLang="ja-JP" dirty="0"/>
              <a:t>Hb</a:t>
            </a:r>
            <a:r>
              <a:rPr kumimoji="1" lang="ja-JP" altLang="en-US"/>
              <a:t>の維持が重要ということになります。</a:t>
            </a:r>
            <a:endParaRPr kumimoji="1" lang="en-US" altLang="ja-JP" dirty="0"/>
          </a:p>
          <a:p>
            <a:pPr marL="0" indent="0">
              <a:buFont typeface="Arial" panose="020B0604020202020204" pitchFamily="34" charset="0"/>
              <a:buNone/>
            </a:pPr>
            <a:r>
              <a:rPr kumimoji="1" lang="ja-JP" altLang="en-US"/>
              <a:t>逆に言うと、</a:t>
            </a:r>
            <a:r>
              <a:rPr kumimoji="1" lang="en-US" altLang="ja-JP" dirty="0"/>
              <a:t>SaO2</a:t>
            </a:r>
            <a:r>
              <a:rPr kumimoji="1" lang="ja-JP" altLang="en-US"/>
              <a:t>は少々低くても構わないということができます。我々の経験では、</a:t>
            </a:r>
            <a:r>
              <a:rPr kumimoji="1" lang="en-US" altLang="ja-JP" dirty="0"/>
              <a:t>SaO2</a:t>
            </a:r>
            <a:r>
              <a:rPr kumimoji="1" lang="ja-JP" altLang="en-US"/>
              <a:t>が</a:t>
            </a:r>
            <a:r>
              <a:rPr kumimoji="1" lang="en-US" altLang="ja-JP" dirty="0"/>
              <a:t>70%</a:t>
            </a:r>
            <a:r>
              <a:rPr kumimoji="1" lang="ja-JP" altLang="en-US"/>
              <a:t>でも</a:t>
            </a:r>
            <a:r>
              <a:rPr kumimoji="1" lang="en-US" altLang="ja-JP" dirty="0"/>
              <a:t>80%</a:t>
            </a:r>
            <a:r>
              <a:rPr kumimoji="1" lang="ja-JP" altLang="en-US"/>
              <a:t>でも、大丈夫です。</a:t>
            </a:r>
          </a:p>
        </p:txBody>
      </p:sp>
      <p:sp>
        <p:nvSpPr>
          <p:cNvPr id="4" name="スライド番号プレースホルダー 3"/>
          <p:cNvSpPr>
            <a:spLocks noGrp="1"/>
          </p:cNvSpPr>
          <p:nvPr>
            <p:ph type="sldNum" sz="quarter" idx="5"/>
          </p:nvPr>
        </p:nvSpPr>
        <p:spPr/>
        <p:txBody>
          <a:bodyPr/>
          <a:lstStyle/>
          <a:p>
            <a:fld id="{58621212-539F-604A-9D92-4CE12479757F}" type="slidenum">
              <a:rPr kumimoji="1" lang="ja-JP" altLang="en-US" smtClean="0"/>
              <a:t>9</a:t>
            </a:fld>
            <a:endParaRPr kumimoji="1" lang="ja-JP" altLang="en-US"/>
          </a:p>
        </p:txBody>
      </p:sp>
    </p:spTree>
    <p:extLst>
      <p:ext uri="{BB962C8B-B14F-4D97-AF65-F5344CB8AC3E}">
        <p14:creationId xmlns:p14="http://schemas.microsoft.com/office/powerpoint/2010/main" val="4199752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a:t>・さて、</a:t>
            </a:r>
            <a:r>
              <a:rPr kumimoji="1" lang="en-US" altLang="ja-JP" dirty="0"/>
              <a:t>ECMO</a:t>
            </a:r>
            <a:r>
              <a:rPr kumimoji="1" lang="ja-JP" altLang="en-US"/>
              <a:t>を長期管理してゆくにあたっては、合併症の予防が大事です</a:t>
            </a:r>
            <a:endParaRPr kumimoji="1" lang="en-US" altLang="ja-JP" dirty="0"/>
          </a:p>
          <a:p>
            <a:r>
              <a:rPr kumimoji="1" lang="ja-JP" altLang="en-US"/>
              <a:t>・特に、カニューレは、一度選択してカニュレーションしてしまうと取り返しがつかないので、選び町側ないことが重要です</a:t>
            </a:r>
            <a:endParaRPr kumimoji="1" lang="en-US" altLang="ja-JP" dirty="0"/>
          </a:p>
          <a:p>
            <a:r>
              <a:rPr kumimoji="1" lang="ja-JP" altLang="en-US"/>
              <a:t>・</a:t>
            </a:r>
            <a:r>
              <a:rPr kumimoji="1" lang="en-US" altLang="ja-JP" dirty="0"/>
              <a:t>ECMO</a:t>
            </a:r>
            <a:r>
              <a:rPr kumimoji="1" lang="ja-JP" altLang="en-US"/>
              <a:t>の</a:t>
            </a:r>
            <a:r>
              <a:rPr kumimoji="1" lang="en-US" altLang="ja-JP" dirty="0"/>
              <a:t>Good Run</a:t>
            </a:r>
            <a:r>
              <a:rPr kumimoji="1" lang="ja-JP" altLang="en-US"/>
              <a:t>には、十分な脱血量の維持が重要ですので、カニューレは太くて短いものを使います。</a:t>
            </a:r>
            <a:endParaRPr kumimoji="1" lang="en-US" altLang="ja-JP" dirty="0"/>
          </a:p>
          <a:p>
            <a:r>
              <a:rPr kumimoji="1" lang="ja-JP" altLang="en-US"/>
              <a:t>・そうすることで、血液に不要な陰圧がかかることがなく、溶血のリスクが回避されます</a:t>
            </a:r>
            <a:endParaRPr kumimoji="1" lang="en-US" altLang="ja-JP" dirty="0"/>
          </a:p>
        </p:txBody>
      </p:sp>
      <p:sp>
        <p:nvSpPr>
          <p:cNvPr id="4" name="スライド番号プレースホルダー 3"/>
          <p:cNvSpPr>
            <a:spLocks noGrp="1"/>
          </p:cNvSpPr>
          <p:nvPr>
            <p:ph type="sldNum" sz="quarter" idx="5"/>
          </p:nvPr>
        </p:nvSpPr>
        <p:spPr/>
        <p:txBody>
          <a:bodyPr/>
          <a:lstStyle/>
          <a:p>
            <a:fld id="{58621212-539F-604A-9D92-4CE12479757F}" type="slidenum">
              <a:rPr kumimoji="1" lang="ja-JP" altLang="en-US" smtClean="0"/>
              <a:t>10</a:t>
            </a:fld>
            <a:endParaRPr kumimoji="1" lang="ja-JP" altLang="en-US"/>
          </a:p>
        </p:txBody>
      </p:sp>
    </p:spTree>
    <p:extLst>
      <p:ext uri="{BB962C8B-B14F-4D97-AF65-F5344CB8AC3E}">
        <p14:creationId xmlns:p14="http://schemas.microsoft.com/office/powerpoint/2010/main" val="29401669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35B57E9-E4C1-FD4F-A828-AA5073D899CE}"/>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A70AB74C-58D0-E641-B7DC-106A88C8186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AD7896A7-0183-134A-A381-2AC5E3366B71}"/>
              </a:ext>
            </a:extLst>
          </p:cNvPr>
          <p:cNvSpPr>
            <a:spLocks noGrp="1"/>
          </p:cNvSpPr>
          <p:nvPr>
            <p:ph type="dt" sz="half" idx="10"/>
          </p:nvPr>
        </p:nvSpPr>
        <p:spPr/>
        <p:txBody>
          <a:bodyPr/>
          <a:lstStyle/>
          <a:p>
            <a:fld id="{CF1B6CD9-587E-C040-B9CB-9CDA8717AD9F}" type="datetimeFigureOut">
              <a:rPr kumimoji="1" lang="ja-JP" altLang="en-US" smtClean="0"/>
              <a:t>2020/6/26</a:t>
            </a:fld>
            <a:endParaRPr kumimoji="1" lang="ja-JP" altLang="en-US"/>
          </a:p>
        </p:txBody>
      </p:sp>
      <p:sp>
        <p:nvSpPr>
          <p:cNvPr id="5" name="フッター プレースホルダー 4">
            <a:extLst>
              <a:ext uri="{FF2B5EF4-FFF2-40B4-BE49-F238E27FC236}">
                <a16:creationId xmlns:a16="http://schemas.microsoft.com/office/drawing/2014/main" id="{0437A881-9C4D-5045-B270-D8F390BCD38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467AC9FA-FC77-064B-9D05-CA014F6633C5}"/>
              </a:ext>
            </a:extLst>
          </p:cNvPr>
          <p:cNvSpPr>
            <a:spLocks noGrp="1"/>
          </p:cNvSpPr>
          <p:nvPr>
            <p:ph type="sldNum" sz="quarter" idx="12"/>
          </p:nvPr>
        </p:nvSpPr>
        <p:spPr/>
        <p:txBody>
          <a:bodyPr/>
          <a:lstStyle/>
          <a:p>
            <a:fld id="{1CF7F5F3-02F9-EA4A-9724-0334B9524061}" type="slidenum">
              <a:rPr kumimoji="1" lang="ja-JP" altLang="en-US" smtClean="0"/>
              <a:t>‹#›</a:t>
            </a:fld>
            <a:endParaRPr kumimoji="1" lang="ja-JP" altLang="en-US"/>
          </a:p>
        </p:txBody>
      </p:sp>
    </p:spTree>
    <p:extLst>
      <p:ext uri="{BB962C8B-B14F-4D97-AF65-F5344CB8AC3E}">
        <p14:creationId xmlns:p14="http://schemas.microsoft.com/office/powerpoint/2010/main" val="329722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F2B9C0A-B1DB-9D4B-8477-4D43269BD580}"/>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24528B8-B076-0A44-B21F-8E414534B541}"/>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DF035A89-8B99-FC4C-B4D7-50DC923E4279}"/>
              </a:ext>
            </a:extLst>
          </p:cNvPr>
          <p:cNvSpPr>
            <a:spLocks noGrp="1"/>
          </p:cNvSpPr>
          <p:nvPr>
            <p:ph type="dt" sz="half" idx="10"/>
          </p:nvPr>
        </p:nvSpPr>
        <p:spPr/>
        <p:txBody>
          <a:bodyPr/>
          <a:lstStyle/>
          <a:p>
            <a:fld id="{CF1B6CD9-587E-C040-B9CB-9CDA8717AD9F}" type="datetimeFigureOut">
              <a:rPr kumimoji="1" lang="ja-JP" altLang="en-US" smtClean="0"/>
              <a:t>2020/6/26</a:t>
            </a:fld>
            <a:endParaRPr kumimoji="1" lang="ja-JP" altLang="en-US"/>
          </a:p>
        </p:txBody>
      </p:sp>
      <p:sp>
        <p:nvSpPr>
          <p:cNvPr id="5" name="フッター プレースホルダー 4">
            <a:extLst>
              <a:ext uri="{FF2B5EF4-FFF2-40B4-BE49-F238E27FC236}">
                <a16:creationId xmlns:a16="http://schemas.microsoft.com/office/drawing/2014/main" id="{614345C7-C338-5344-A3D9-E354DCCBFEE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500BE9B0-625E-BE48-A2BD-4F5BECF037E6}"/>
              </a:ext>
            </a:extLst>
          </p:cNvPr>
          <p:cNvSpPr>
            <a:spLocks noGrp="1"/>
          </p:cNvSpPr>
          <p:nvPr>
            <p:ph type="sldNum" sz="quarter" idx="12"/>
          </p:nvPr>
        </p:nvSpPr>
        <p:spPr/>
        <p:txBody>
          <a:bodyPr/>
          <a:lstStyle/>
          <a:p>
            <a:fld id="{1CF7F5F3-02F9-EA4A-9724-0334B9524061}" type="slidenum">
              <a:rPr kumimoji="1" lang="ja-JP" altLang="en-US" smtClean="0"/>
              <a:t>‹#›</a:t>
            </a:fld>
            <a:endParaRPr kumimoji="1" lang="ja-JP" altLang="en-US"/>
          </a:p>
        </p:txBody>
      </p:sp>
    </p:spTree>
    <p:extLst>
      <p:ext uri="{BB962C8B-B14F-4D97-AF65-F5344CB8AC3E}">
        <p14:creationId xmlns:p14="http://schemas.microsoft.com/office/powerpoint/2010/main" val="687130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6197C4AA-1012-6E4B-87A0-82CFD026F98D}"/>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B8429D09-3D0C-144C-A406-D58D785EBD62}"/>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9A608FDF-5626-9643-91AC-379347540C4F}"/>
              </a:ext>
            </a:extLst>
          </p:cNvPr>
          <p:cNvSpPr>
            <a:spLocks noGrp="1"/>
          </p:cNvSpPr>
          <p:nvPr>
            <p:ph type="dt" sz="half" idx="10"/>
          </p:nvPr>
        </p:nvSpPr>
        <p:spPr/>
        <p:txBody>
          <a:bodyPr/>
          <a:lstStyle/>
          <a:p>
            <a:fld id="{CF1B6CD9-587E-C040-B9CB-9CDA8717AD9F}" type="datetimeFigureOut">
              <a:rPr kumimoji="1" lang="ja-JP" altLang="en-US" smtClean="0"/>
              <a:t>2020/6/26</a:t>
            </a:fld>
            <a:endParaRPr kumimoji="1" lang="ja-JP" altLang="en-US"/>
          </a:p>
        </p:txBody>
      </p:sp>
      <p:sp>
        <p:nvSpPr>
          <p:cNvPr id="5" name="フッター プレースホルダー 4">
            <a:extLst>
              <a:ext uri="{FF2B5EF4-FFF2-40B4-BE49-F238E27FC236}">
                <a16:creationId xmlns:a16="http://schemas.microsoft.com/office/drawing/2014/main" id="{A2E3E18F-CC63-9D4B-ACA9-7D9CBC84A473}"/>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CDFC35C9-0887-6244-BBE5-CAE3A4A7D806}"/>
              </a:ext>
            </a:extLst>
          </p:cNvPr>
          <p:cNvSpPr>
            <a:spLocks noGrp="1"/>
          </p:cNvSpPr>
          <p:nvPr>
            <p:ph type="sldNum" sz="quarter" idx="12"/>
          </p:nvPr>
        </p:nvSpPr>
        <p:spPr/>
        <p:txBody>
          <a:bodyPr/>
          <a:lstStyle/>
          <a:p>
            <a:fld id="{1CF7F5F3-02F9-EA4A-9724-0334B9524061}" type="slidenum">
              <a:rPr kumimoji="1" lang="ja-JP" altLang="en-US" smtClean="0"/>
              <a:t>‹#›</a:t>
            </a:fld>
            <a:endParaRPr kumimoji="1" lang="ja-JP" altLang="en-US"/>
          </a:p>
        </p:txBody>
      </p:sp>
    </p:spTree>
    <p:extLst>
      <p:ext uri="{BB962C8B-B14F-4D97-AF65-F5344CB8AC3E}">
        <p14:creationId xmlns:p14="http://schemas.microsoft.com/office/powerpoint/2010/main" val="20823357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F1726B3-075B-DB47-9CE8-F69F25504714}"/>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1D1FECBE-4F34-2547-8E81-4240B417869C}"/>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696EB622-BADA-3A41-AA4F-B8BECF8A25CE}"/>
              </a:ext>
            </a:extLst>
          </p:cNvPr>
          <p:cNvSpPr>
            <a:spLocks noGrp="1"/>
          </p:cNvSpPr>
          <p:nvPr>
            <p:ph type="dt" sz="half" idx="10"/>
          </p:nvPr>
        </p:nvSpPr>
        <p:spPr/>
        <p:txBody>
          <a:bodyPr/>
          <a:lstStyle/>
          <a:p>
            <a:fld id="{CF1B6CD9-587E-C040-B9CB-9CDA8717AD9F}" type="datetimeFigureOut">
              <a:rPr kumimoji="1" lang="ja-JP" altLang="en-US" smtClean="0"/>
              <a:t>2020/6/26</a:t>
            </a:fld>
            <a:endParaRPr kumimoji="1" lang="ja-JP" altLang="en-US"/>
          </a:p>
        </p:txBody>
      </p:sp>
      <p:sp>
        <p:nvSpPr>
          <p:cNvPr id="5" name="フッター プレースホルダー 4">
            <a:extLst>
              <a:ext uri="{FF2B5EF4-FFF2-40B4-BE49-F238E27FC236}">
                <a16:creationId xmlns:a16="http://schemas.microsoft.com/office/drawing/2014/main" id="{3E5BAEFB-B16B-F849-81B5-1E1AB01693BC}"/>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8F12785-2358-2B48-AD42-DA741DDCF1FC}"/>
              </a:ext>
            </a:extLst>
          </p:cNvPr>
          <p:cNvSpPr>
            <a:spLocks noGrp="1"/>
          </p:cNvSpPr>
          <p:nvPr>
            <p:ph type="sldNum" sz="quarter" idx="12"/>
          </p:nvPr>
        </p:nvSpPr>
        <p:spPr/>
        <p:txBody>
          <a:bodyPr/>
          <a:lstStyle/>
          <a:p>
            <a:fld id="{1CF7F5F3-02F9-EA4A-9724-0334B9524061}" type="slidenum">
              <a:rPr kumimoji="1" lang="ja-JP" altLang="en-US" smtClean="0"/>
              <a:t>‹#›</a:t>
            </a:fld>
            <a:endParaRPr kumimoji="1" lang="ja-JP" altLang="en-US"/>
          </a:p>
        </p:txBody>
      </p:sp>
    </p:spTree>
    <p:extLst>
      <p:ext uri="{BB962C8B-B14F-4D97-AF65-F5344CB8AC3E}">
        <p14:creationId xmlns:p14="http://schemas.microsoft.com/office/powerpoint/2010/main" val="264275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5C75E83-28D7-8247-B7B4-DE9B4C1BBB18}"/>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B2A619DD-7530-DA42-A53B-33309E55BD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A522938E-831B-1C4F-B204-006DC7D5E6D7}"/>
              </a:ext>
            </a:extLst>
          </p:cNvPr>
          <p:cNvSpPr>
            <a:spLocks noGrp="1"/>
          </p:cNvSpPr>
          <p:nvPr>
            <p:ph type="dt" sz="half" idx="10"/>
          </p:nvPr>
        </p:nvSpPr>
        <p:spPr/>
        <p:txBody>
          <a:bodyPr/>
          <a:lstStyle/>
          <a:p>
            <a:fld id="{CF1B6CD9-587E-C040-B9CB-9CDA8717AD9F}" type="datetimeFigureOut">
              <a:rPr kumimoji="1" lang="ja-JP" altLang="en-US" smtClean="0"/>
              <a:t>2020/6/26</a:t>
            </a:fld>
            <a:endParaRPr kumimoji="1" lang="ja-JP" altLang="en-US"/>
          </a:p>
        </p:txBody>
      </p:sp>
      <p:sp>
        <p:nvSpPr>
          <p:cNvPr id="5" name="フッター プレースホルダー 4">
            <a:extLst>
              <a:ext uri="{FF2B5EF4-FFF2-40B4-BE49-F238E27FC236}">
                <a16:creationId xmlns:a16="http://schemas.microsoft.com/office/drawing/2014/main" id="{80F1FBE2-0AF0-2F45-A347-CBBECDE35C68}"/>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D648DF94-DE23-0E47-82E0-E5B678B83004}"/>
              </a:ext>
            </a:extLst>
          </p:cNvPr>
          <p:cNvSpPr>
            <a:spLocks noGrp="1"/>
          </p:cNvSpPr>
          <p:nvPr>
            <p:ph type="sldNum" sz="quarter" idx="12"/>
          </p:nvPr>
        </p:nvSpPr>
        <p:spPr/>
        <p:txBody>
          <a:bodyPr/>
          <a:lstStyle/>
          <a:p>
            <a:fld id="{1CF7F5F3-02F9-EA4A-9724-0334B9524061}" type="slidenum">
              <a:rPr kumimoji="1" lang="ja-JP" altLang="en-US" smtClean="0"/>
              <a:t>‹#›</a:t>
            </a:fld>
            <a:endParaRPr kumimoji="1" lang="ja-JP" altLang="en-US"/>
          </a:p>
        </p:txBody>
      </p:sp>
    </p:spTree>
    <p:extLst>
      <p:ext uri="{BB962C8B-B14F-4D97-AF65-F5344CB8AC3E}">
        <p14:creationId xmlns:p14="http://schemas.microsoft.com/office/powerpoint/2010/main" val="38662029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B5D2B50-33A9-8647-B812-DE76AF0F85A5}"/>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497A2622-AF8D-484E-B9D6-6DA163A84F10}"/>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59C422B5-D20A-9F44-9D88-60E765278F27}"/>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5FB4443D-6334-DE4E-AF3A-1665B1C8C58C}"/>
              </a:ext>
            </a:extLst>
          </p:cNvPr>
          <p:cNvSpPr>
            <a:spLocks noGrp="1"/>
          </p:cNvSpPr>
          <p:nvPr>
            <p:ph type="dt" sz="half" idx="10"/>
          </p:nvPr>
        </p:nvSpPr>
        <p:spPr/>
        <p:txBody>
          <a:bodyPr/>
          <a:lstStyle/>
          <a:p>
            <a:fld id="{CF1B6CD9-587E-C040-B9CB-9CDA8717AD9F}" type="datetimeFigureOut">
              <a:rPr kumimoji="1" lang="ja-JP" altLang="en-US" smtClean="0"/>
              <a:t>2020/6/26</a:t>
            </a:fld>
            <a:endParaRPr kumimoji="1" lang="ja-JP" altLang="en-US"/>
          </a:p>
        </p:txBody>
      </p:sp>
      <p:sp>
        <p:nvSpPr>
          <p:cNvPr id="6" name="フッター プレースホルダー 5">
            <a:extLst>
              <a:ext uri="{FF2B5EF4-FFF2-40B4-BE49-F238E27FC236}">
                <a16:creationId xmlns:a16="http://schemas.microsoft.com/office/drawing/2014/main" id="{1603C2E4-8425-0A4F-A0CB-D886F5EB620B}"/>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E35A27F9-C535-C446-BF98-F5621DFFA416}"/>
              </a:ext>
            </a:extLst>
          </p:cNvPr>
          <p:cNvSpPr>
            <a:spLocks noGrp="1"/>
          </p:cNvSpPr>
          <p:nvPr>
            <p:ph type="sldNum" sz="quarter" idx="12"/>
          </p:nvPr>
        </p:nvSpPr>
        <p:spPr/>
        <p:txBody>
          <a:bodyPr/>
          <a:lstStyle/>
          <a:p>
            <a:fld id="{1CF7F5F3-02F9-EA4A-9724-0334B9524061}" type="slidenum">
              <a:rPr kumimoji="1" lang="ja-JP" altLang="en-US" smtClean="0"/>
              <a:t>‹#›</a:t>
            </a:fld>
            <a:endParaRPr kumimoji="1" lang="ja-JP" altLang="en-US"/>
          </a:p>
        </p:txBody>
      </p:sp>
    </p:spTree>
    <p:extLst>
      <p:ext uri="{BB962C8B-B14F-4D97-AF65-F5344CB8AC3E}">
        <p14:creationId xmlns:p14="http://schemas.microsoft.com/office/powerpoint/2010/main" val="3996732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65CA6A3-13BD-904B-9BE4-0705B846DC3C}"/>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0E261A90-78F8-684B-808A-95934BA7D08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02F1FAAD-93E0-6F4A-A58F-32C06A665F6B}"/>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31F3855C-E095-E142-BEF3-8CA0AD42C9C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D3CC2565-1856-7045-ABC2-F216A891016C}"/>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532EE59E-0A3C-A14F-9B03-28D6CF8D612E}"/>
              </a:ext>
            </a:extLst>
          </p:cNvPr>
          <p:cNvSpPr>
            <a:spLocks noGrp="1"/>
          </p:cNvSpPr>
          <p:nvPr>
            <p:ph type="dt" sz="half" idx="10"/>
          </p:nvPr>
        </p:nvSpPr>
        <p:spPr/>
        <p:txBody>
          <a:bodyPr/>
          <a:lstStyle/>
          <a:p>
            <a:fld id="{CF1B6CD9-587E-C040-B9CB-9CDA8717AD9F}" type="datetimeFigureOut">
              <a:rPr kumimoji="1" lang="ja-JP" altLang="en-US" smtClean="0"/>
              <a:t>2020/6/26</a:t>
            </a:fld>
            <a:endParaRPr kumimoji="1" lang="ja-JP" altLang="en-US"/>
          </a:p>
        </p:txBody>
      </p:sp>
      <p:sp>
        <p:nvSpPr>
          <p:cNvPr id="8" name="フッター プレースホルダー 7">
            <a:extLst>
              <a:ext uri="{FF2B5EF4-FFF2-40B4-BE49-F238E27FC236}">
                <a16:creationId xmlns:a16="http://schemas.microsoft.com/office/drawing/2014/main" id="{E2274A2D-62AF-A745-9AD5-BC5A64563A1A}"/>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E2D0A8FD-4C40-B54D-8C81-88DACB4AF758}"/>
              </a:ext>
            </a:extLst>
          </p:cNvPr>
          <p:cNvSpPr>
            <a:spLocks noGrp="1"/>
          </p:cNvSpPr>
          <p:nvPr>
            <p:ph type="sldNum" sz="quarter" idx="12"/>
          </p:nvPr>
        </p:nvSpPr>
        <p:spPr/>
        <p:txBody>
          <a:bodyPr/>
          <a:lstStyle/>
          <a:p>
            <a:fld id="{1CF7F5F3-02F9-EA4A-9724-0334B9524061}" type="slidenum">
              <a:rPr kumimoji="1" lang="ja-JP" altLang="en-US" smtClean="0"/>
              <a:t>‹#›</a:t>
            </a:fld>
            <a:endParaRPr kumimoji="1" lang="ja-JP" altLang="en-US"/>
          </a:p>
        </p:txBody>
      </p:sp>
    </p:spTree>
    <p:extLst>
      <p:ext uri="{BB962C8B-B14F-4D97-AF65-F5344CB8AC3E}">
        <p14:creationId xmlns:p14="http://schemas.microsoft.com/office/powerpoint/2010/main" val="25266375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9845E74-941D-6E4B-AE42-4503DCF5303C}"/>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143AAC12-595E-0D4C-AC6D-0672C0AF5DDE}"/>
              </a:ext>
            </a:extLst>
          </p:cNvPr>
          <p:cNvSpPr>
            <a:spLocks noGrp="1"/>
          </p:cNvSpPr>
          <p:nvPr>
            <p:ph type="dt" sz="half" idx="10"/>
          </p:nvPr>
        </p:nvSpPr>
        <p:spPr/>
        <p:txBody>
          <a:bodyPr/>
          <a:lstStyle/>
          <a:p>
            <a:fld id="{CF1B6CD9-587E-C040-B9CB-9CDA8717AD9F}" type="datetimeFigureOut">
              <a:rPr kumimoji="1" lang="ja-JP" altLang="en-US" smtClean="0"/>
              <a:t>2020/6/26</a:t>
            </a:fld>
            <a:endParaRPr kumimoji="1" lang="ja-JP" altLang="en-US"/>
          </a:p>
        </p:txBody>
      </p:sp>
      <p:sp>
        <p:nvSpPr>
          <p:cNvPr id="4" name="フッター プレースホルダー 3">
            <a:extLst>
              <a:ext uri="{FF2B5EF4-FFF2-40B4-BE49-F238E27FC236}">
                <a16:creationId xmlns:a16="http://schemas.microsoft.com/office/drawing/2014/main" id="{4DCEA840-B786-1648-BFDB-A705B15A35B8}"/>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EE98F8B0-3EC8-6C40-8563-4005F02B1BF3}"/>
              </a:ext>
            </a:extLst>
          </p:cNvPr>
          <p:cNvSpPr>
            <a:spLocks noGrp="1"/>
          </p:cNvSpPr>
          <p:nvPr>
            <p:ph type="sldNum" sz="quarter" idx="12"/>
          </p:nvPr>
        </p:nvSpPr>
        <p:spPr/>
        <p:txBody>
          <a:bodyPr/>
          <a:lstStyle/>
          <a:p>
            <a:fld id="{1CF7F5F3-02F9-EA4A-9724-0334B9524061}" type="slidenum">
              <a:rPr kumimoji="1" lang="ja-JP" altLang="en-US" smtClean="0"/>
              <a:t>‹#›</a:t>
            </a:fld>
            <a:endParaRPr kumimoji="1" lang="ja-JP" altLang="en-US"/>
          </a:p>
        </p:txBody>
      </p:sp>
    </p:spTree>
    <p:extLst>
      <p:ext uri="{BB962C8B-B14F-4D97-AF65-F5344CB8AC3E}">
        <p14:creationId xmlns:p14="http://schemas.microsoft.com/office/powerpoint/2010/main" val="40609245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8C22B4AD-7D0E-AF46-B904-644B239E3852}"/>
              </a:ext>
            </a:extLst>
          </p:cNvPr>
          <p:cNvSpPr>
            <a:spLocks noGrp="1"/>
          </p:cNvSpPr>
          <p:nvPr>
            <p:ph type="dt" sz="half" idx="10"/>
          </p:nvPr>
        </p:nvSpPr>
        <p:spPr/>
        <p:txBody>
          <a:bodyPr/>
          <a:lstStyle/>
          <a:p>
            <a:fld id="{CF1B6CD9-587E-C040-B9CB-9CDA8717AD9F}" type="datetimeFigureOut">
              <a:rPr kumimoji="1" lang="ja-JP" altLang="en-US" smtClean="0"/>
              <a:t>2020/6/26</a:t>
            </a:fld>
            <a:endParaRPr kumimoji="1" lang="ja-JP" altLang="en-US"/>
          </a:p>
        </p:txBody>
      </p:sp>
      <p:sp>
        <p:nvSpPr>
          <p:cNvPr id="3" name="フッター プレースホルダー 2">
            <a:extLst>
              <a:ext uri="{FF2B5EF4-FFF2-40B4-BE49-F238E27FC236}">
                <a16:creationId xmlns:a16="http://schemas.microsoft.com/office/drawing/2014/main" id="{BC6A74EB-4260-9146-AD29-F57587BA106F}"/>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2F90D65D-9111-4948-9D88-C2BB161D249F}"/>
              </a:ext>
            </a:extLst>
          </p:cNvPr>
          <p:cNvSpPr>
            <a:spLocks noGrp="1"/>
          </p:cNvSpPr>
          <p:nvPr>
            <p:ph type="sldNum" sz="quarter" idx="12"/>
          </p:nvPr>
        </p:nvSpPr>
        <p:spPr/>
        <p:txBody>
          <a:bodyPr/>
          <a:lstStyle/>
          <a:p>
            <a:fld id="{1CF7F5F3-02F9-EA4A-9724-0334B9524061}" type="slidenum">
              <a:rPr kumimoji="1" lang="ja-JP" altLang="en-US" smtClean="0"/>
              <a:t>‹#›</a:t>
            </a:fld>
            <a:endParaRPr kumimoji="1" lang="ja-JP" altLang="en-US"/>
          </a:p>
        </p:txBody>
      </p:sp>
    </p:spTree>
    <p:extLst>
      <p:ext uri="{BB962C8B-B14F-4D97-AF65-F5344CB8AC3E}">
        <p14:creationId xmlns:p14="http://schemas.microsoft.com/office/powerpoint/2010/main" val="13212700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F73E0E3-BF4A-2643-9520-D7F38AD92165}"/>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87C9F46B-DAEB-064C-A3BA-00C56C92BA1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F8FE7C70-DC95-994A-AF93-E6F49C2A06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18A6FC21-BB0C-6A47-9358-0905F2E9A8EA}"/>
              </a:ext>
            </a:extLst>
          </p:cNvPr>
          <p:cNvSpPr>
            <a:spLocks noGrp="1"/>
          </p:cNvSpPr>
          <p:nvPr>
            <p:ph type="dt" sz="half" idx="10"/>
          </p:nvPr>
        </p:nvSpPr>
        <p:spPr/>
        <p:txBody>
          <a:bodyPr/>
          <a:lstStyle/>
          <a:p>
            <a:fld id="{CF1B6CD9-587E-C040-B9CB-9CDA8717AD9F}" type="datetimeFigureOut">
              <a:rPr kumimoji="1" lang="ja-JP" altLang="en-US" smtClean="0"/>
              <a:t>2020/6/26</a:t>
            </a:fld>
            <a:endParaRPr kumimoji="1" lang="ja-JP" altLang="en-US"/>
          </a:p>
        </p:txBody>
      </p:sp>
      <p:sp>
        <p:nvSpPr>
          <p:cNvPr id="6" name="フッター プレースホルダー 5">
            <a:extLst>
              <a:ext uri="{FF2B5EF4-FFF2-40B4-BE49-F238E27FC236}">
                <a16:creationId xmlns:a16="http://schemas.microsoft.com/office/drawing/2014/main" id="{B4274863-3101-9942-96E8-7E506D0F9F2B}"/>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234A97A3-7D86-7B44-BCB2-84CA595C2304}"/>
              </a:ext>
            </a:extLst>
          </p:cNvPr>
          <p:cNvSpPr>
            <a:spLocks noGrp="1"/>
          </p:cNvSpPr>
          <p:nvPr>
            <p:ph type="sldNum" sz="quarter" idx="12"/>
          </p:nvPr>
        </p:nvSpPr>
        <p:spPr/>
        <p:txBody>
          <a:bodyPr/>
          <a:lstStyle/>
          <a:p>
            <a:fld id="{1CF7F5F3-02F9-EA4A-9724-0334B9524061}" type="slidenum">
              <a:rPr kumimoji="1" lang="ja-JP" altLang="en-US" smtClean="0"/>
              <a:t>‹#›</a:t>
            </a:fld>
            <a:endParaRPr kumimoji="1" lang="ja-JP" altLang="en-US"/>
          </a:p>
        </p:txBody>
      </p:sp>
    </p:spTree>
    <p:extLst>
      <p:ext uri="{BB962C8B-B14F-4D97-AF65-F5344CB8AC3E}">
        <p14:creationId xmlns:p14="http://schemas.microsoft.com/office/powerpoint/2010/main" val="1021361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788F57D-9318-FF4D-A479-B84D72FFD235}"/>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6E73E967-63B1-274F-98C5-214A95D3B38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BEC52ECB-3C0B-E04E-82E8-FD24FA4D13A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C3320360-4813-8D46-AC13-60E0E7D06728}"/>
              </a:ext>
            </a:extLst>
          </p:cNvPr>
          <p:cNvSpPr>
            <a:spLocks noGrp="1"/>
          </p:cNvSpPr>
          <p:nvPr>
            <p:ph type="dt" sz="half" idx="10"/>
          </p:nvPr>
        </p:nvSpPr>
        <p:spPr/>
        <p:txBody>
          <a:bodyPr/>
          <a:lstStyle/>
          <a:p>
            <a:fld id="{CF1B6CD9-587E-C040-B9CB-9CDA8717AD9F}" type="datetimeFigureOut">
              <a:rPr kumimoji="1" lang="ja-JP" altLang="en-US" smtClean="0"/>
              <a:t>2020/6/26</a:t>
            </a:fld>
            <a:endParaRPr kumimoji="1" lang="ja-JP" altLang="en-US"/>
          </a:p>
        </p:txBody>
      </p:sp>
      <p:sp>
        <p:nvSpPr>
          <p:cNvPr id="6" name="フッター プレースホルダー 5">
            <a:extLst>
              <a:ext uri="{FF2B5EF4-FFF2-40B4-BE49-F238E27FC236}">
                <a16:creationId xmlns:a16="http://schemas.microsoft.com/office/drawing/2014/main" id="{143EE768-48B7-154B-81B2-C3C47EB8D155}"/>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E110C4B-CDD8-934C-8CB6-011453AF39E8}"/>
              </a:ext>
            </a:extLst>
          </p:cNvPr>
          <p:cNvSpPr>
            <a:spLocks noGrp="1"/>
          </p:cNvSpPr>
          <p:nvPr>
            <p:ph type="sldNum" sz="quarter" idx="12"/>
          </p:nvPr>
        </p:nvSpPr>
        <p:spPr/>
        <p:txBody>
          <a:bodyPr/>
          <a:lstStyle/>
          <a:p>
            <a:fld id="{1CF7F5F3-02F9-EA4A-9724-0334B9524061}" type="slidenum">
              <a:rPr kumimoji="1" lang="ja-JP" altLang="en-US" smtClean="0"/>
              <a:t>‹#›</a:t>
            </a:fld>
            <a:endParaRPr kumimoji="1" lang="ja-JP" altLang="en-US"/>
          </a:p>
        </p:txBody>
      </p:sp>
    </p:spTree>
    <p:extLst>
      <p:ext uri="{BB962C8B-B14F-4D97-AF65-F5344CB8AC3E}">
        <p14:creationId xmlns:p14="http://schemas.microsoft.com/office/powerpoint/2010/main" val="351593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44FACEE4-338E-CE4E-8B87-C9BD87F0F6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EBA74DFD-10A0-134E-ABC8-5981A86CF9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59282977-EDCC-714B-94E0-726E22E8A52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1B6CD9-587E-C040-B9CB-9CDA8717AD9F}" type="datetimeFigureOut">
              <a:rPr kumimoji="1" lang="ja-JP" altLang="en-US" smtClean="0"/>
              <a:t>2020/6/26</a:t>
            </a:fld>
            <a:endParaRPr kumimoji="1" lang="ja-JP" altLang="en-US"/>
          </a:p>
        </p:txBody>
      </p:sp>
      <p:sp>
        <p:nvSpPr>
          <p:cNvPr id="5" name="フッター プレースホルダー 4">
            <a:extLst>
              <a:ext uri="{FF2B5EF4-FFF2-40B4-BE49-F238E27FC236}">
                <a16:creationId xmlns:a16="http://schemas.microsoft.com/office/drawing/2014/main" id="{951497AE-B1E4-4C4F-8E13-9D0E7912BEB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8816E7FE-B9D7-7F4E-864D-95E3C9945F1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F7F5F3-02F9-EA4A-9724-0334B9524061}" type="slidenum">
              <a:rPr kumimoji="1" lang="ja-JP" altLang="en-US" smtClean="0"/>
              <a:t>‹#›</a:t>
            </a:fld>
            <a:endParaRPr kumimoji="1" lang="ja-JP" altLang="en-US"/>
          </a:p>
        </p:txBody>
      </p:sp>
    </p:spTree>
    <p:extLst>
      <p:ext uri="{BB962C8B-B14F-4D97-AF65-F5344CB8AC3E}">
        <p14:creationId xmlns:p14="http://schemas.microsoft.com/office/powerpoint/2010/main" val="22350624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9.tif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tiff"/></Relationships>
</file>

<file path=ppt/slides/_rels/slide2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3.pn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5.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7.jpeg"/><Relationship Id="rId7" Type="http://schemas.openxmlformats.org/officeDocument/2006/relationships/diagramColors" Target="../diagrams/colors9.xml"/><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s>
</file>

<file path=ppt/slides/_rels/slide4.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8"/>
          <p:cNvSpPr>
            <a:spLocks noChangeArrowheads="1"/>
          </p:cNvSpPr>
          <p:nvPr/>
        </p:nvSpPr>
        <p:spPr bwMode="auto">
          <a:xfrm>
            <a:off x="1388825" y="2634811"/>
            <a:ext cx="968615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kumimoji="1" sz="3200">
                <a:solidFill>
                  <a:schemeClr val="tx1"/>
                </a:solidFill>
                <a:latin typeface="Calibri" pitchFamily="34" charset="0"/>
                <a:ea typeface="ＭＳ Ｐゴシック" pitchFamily="50" charset="-128"/>
              </a:defRPr>
            </a:lvl1pPr>
            <a:lvl2pPr marL="742950" indent="-285750" eaLnBrk="0" hangingPunct="0">
              <a:spcBef>
                <a:spcPct val="20000"/>
              </a:spcBef>
              <a:buFont typeface="Arial" charset="0"/>
              <a:buChar char="–"/>
              <a:defRPr kumimoji="1" sz="2800">
                <a:solidFill>
                  <a:schemeClr val="tx1"/>
                </a:solidFill>
                <a:latin typeface="Calibri" pitchFamily="34" charset="0"/>
                <a:ea typeface="ＭＳ Ｐゴシック" pitchFamily="50" charset="-128"/>
              </a:defRPr>
            </a:lvl2pPr>
            <a:lvl3pPr marL="1143000" indent="-228600" eaLnBrk="0" hangingPunct="0">
              <a:spcBef>
                <a:spcPct val="20000"/>
              </a:spcBef>
              <a:buFont typeface="Arial" charset="0"/>
              <a:buChar char="•"/>
              <a:defRPr kumimoji="1" sz="2400">
                <a:solidFill>
                  <a:schemeClr val="tx1"/>
                </a:solidFill>
                <a:latin typeface="Calibri" pitchFamily="34" charset="0"/>
                <a:ea typeface="ＭＳ Ｐゴシック" pitchFamily="50" charset="-128"/>
              </a:defRPr>
            </a:lvl3pPr>
            <a:lvl4pPr marL="1600200" indent="-228600" eaLnBrk="0" hangingPunct="0">
              <a:spcBef>
                <a:spcPct val="20000"/>
              </a:spcBef>
              <a:buFont typeface="Arial" charset="0"/>
              <a:buChar char="–"/>
              <a:defRPr kumimoji="1" sz="2000">
                <a:solidFill>
                  <a:schemeClr val="tx1"/>
                </a:solidFill>
                <a:latin typeface="Calibri" pitchFamily="34" charset="0"/>
                <a:ea typeface="ＭＳ Ｐゴシック" pitchFamily="50" charset="-128"/>
              </a:defRPr>
            </a:lvl4pPr>
            <a:lvl5pPr marL="2057400" indent="-228600" eaLnBrk="0" hangingPunct="0">
              <a:spcBef>
                <a:spcPct val="20000"/>
              </a:spcBef>
              <a:buFont typeface="Arial" charset="0"/>
              <a:buChar char="»"/>
              <a:defRPr kumimoji="1" sz="2000">
                <a:solidFill>
                  <a:schemeClr val="tx1"/>
                </a:solidFill>
                <a:latin typeface="Calibri" pitchFamily="34" charset="0"/>
                <a:ea typeface="ＭＳ Ｐゴシック" pitchFamily="50" charset="-128"/>
              </a:defRPr>
            </a:lvl5pPr>
            <a:lvl6pPr marL="25146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6pPr>
            <a:lvl7pPr marL="29718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7pPr>
            <a:lvl8pPr marL="34290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8pPr>
            <a:lvl9pPr marL="3886200" indent="-228600" eaLnBrk="0" fontAlgn="base" hangingPunct="0">
              <a:spcBef>
                <a:spcPct val="20000"/>
              </a:spcBef>
              <a:spcAft>
                <a:spcPct val="0"/>
              </a:spcAft>
              <a:buFont typeface="Arial" charset="0"/>
              <a:buChar char="»"/>
              <a:defRPr kumimoji="1" sz="2000">
                <a:solidFill>
                  <a:schemeClr val="tx1"/>
                </a:solidFill>
                <a:latin typeface="Calibri" pitchFamily="34" charset="0"/>
                <a:ea typeface="ＭＳ Ｐゴシック" pitchFamily="50" charset="-128"/>
              </a:defRPr>
            </a:lvl9pPr>
          </a:lstStyle>
          <a:p>
            <a:pPr algn="ctr" eaLnBrk="1" hangingPunct="1">
              <a:spcBef>
                <a:spcPct val="0"/>
              </a:spcBef>
              <a:buNone/>
              <a:defRPr/>
            </a:pPr>
            <a:r>
              <a:rPr lang="en-US" altLang="ja-JP" sz="6600" b="1" dirty="0" smtClean="0">
                <a:solidFill>
                  <a:srgbClr val="C00000"/>
                </a:solidFill>
                <a:latin typeface="メイリオ" pitchFamily="50" charset="-128"/>
                <a:ea typeface="メイリオ" pitchFamily="50" charset="-128"/>
                <a:cs typeface="Arial" charset="0"/>
              </a:rPr>
              <a:t>ECMO</a:t>
            </a:r>
            <a:r>
              <a:rPr lang="ja-JP" altLang="en-US" sz="6600" b="1" dirty="0" smtClean="0">
                <a:solidFill>
                  <a:srgbClr val="C00000"/>
                </a:solidFill>
                <a:latin typeface="メイリオ" pitchFamily="50" charset="-128"/>
                <a:ea typeface="メイリオ" pitchFamily="50" charset="-128"/>
                <a:cs typeface="Arial" charset="0"/>
              </a:rPr>
              <a:t>管理概論</a:t>
            </a:r>
            <a:endParaRPr lang="en-US" altLang="ja-JP" sz="6600" b="1" dirty="0">
              <a:solidFill>
                <a:srgbClr val="C00000"/>
              </a:solidFill>
              <a:latin typeface="メイリオ" pitchFamily="50" charset="-128"/>
              <a:ea typeface="メイリオ" pitchFamily="50" charset="-128"/>
              <a:cs typeface="Arial" charset="0"/>
            </a:endParaRPr>
          </a:p>
        </p:txBody>
      </p:sp>
      <p:sp>
        <p:nvSpPr>
          <p:cNvPr id="4" name="正方形/長方形 13"/>
          <p:cNvSpPr>
            <a:spLocks noChangeArrowheads="1"/>
          </p:cNvSpPr>
          <p:nvPr/>
        </p:nvSpPr>
        <p:spPr bwMode="auto">
          <a:xfrm>
            <a:off x="385963" y="450634"/>
            <a:ext cx="41044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defRPr/>
            </a:pPr>
            <a:r>
              <a:rPr lang="en-US" altLang="ja-JP" sz="2000" b="1" dirty="0" smtClean="0">
                <a:solidFill>
                  <a:srgbClr val="000099"/>
                </a:solidFill>
                <a:latin typeface="メイリオ" panose="020B0604030504040204" pitchFamily="50" charset="-128"/>
                <a:ea typeface="メイリオ" panose="020B0604030504040204" pitchFamily="50" charset="-128"/>
                <a:cs typeface="Arial" pitchFamily="34" charset="0"/>
              </a:rPr>
              <a:t>ECMO</a:t>
            </a:r>
            <a:r>
              <a:rPr lang="ja-JP" altLang="en-US" sz="2000" b="1" dirty="0" smtClean="0">
                <a:solidFill>
                  <a:srgbClr val="000099"/>
                </a:solidFill>
                <a:latin typeface="メイリオ" panose="020B0604030504040204" pitchFamily="50" charset="-128"/>
                <a:ea typeface="メイリオ" panose="020B0604030504040204" pitchFamily="50" charset="-128"/>
                <a:cs typeface="Arial" pitchFamily="34" charset="0"/>
              </a:rPr>
              <a:t>チーム</a:t>
            </a:r>
            <a:r>
              <a:rPr lang="ja-JP" altLang="en-US" sz="2000" b="1" dirty="0">
                <a:solidFill>
                  <a:srgbClr val="000099"/>
                </a:solidFill>
                <a:latin typeface="メイリオ" panose="020B0604030504040204" pitchFamily="50" charset="-128"/>
                <a:ea typeface="メイリオ" panose="020B0604030504040204" pitchFamily="50" charset="-128"/>
                <a:cs typeface="Arial" pitchFamily="34" charset="0"/>
              </a:rPr>
              <a:t>等養成研修事業</a:t>
            </a:r>
            <a:endParaRPr lang="en-US" altLang="ja-JP" sz="2000" b="1" dirty="0">
              <a:solidFill>
                <a:srgbClr val="000099"/>
              </a:solidFill>
              <a:latin typeface="メイリオ" panose="020B0604030504040204" pitchFamily="50" charset="-128"/>
              <a:ea typeface="メイリオ" panose="020B0604030504040204" pitchFamily="50" charset="-128"/>
              <a:cs typeface="Arial" pitchFamily="34" charset="0"/>
            </a:endParaRPr>
          </a:p>
        </p:txBody>
      </p:sp>
      <p:sp>
        <p:nvSpPr>
          <p:cNvPr id="5" name="正方形/長方形 4"/>
          <p:cNvSpPr/>
          <p:nvPr/>
        </p:nvSpPr>
        <p:spPr>
          <a:xfrm>
            <a:off x="3237879" y="4252990"/>
            <a:ext cx="5988050" cy="1384995"/>
          </a:xfrm>
          <a:prstGeom prst="rect">
            <a:avLst/>
          </a:prstGeom>
        </p:spPr>
        <p:txBody>
          <a:bodyPr wrap="square">
            <a:spAutoFit/>
          </a:bodyPr>
          <a:lstStyle/>
          <a:p>
            <a:pPr algn="ctr">
              <a:defRPr/>
            </a:pPr>
            <a:r>
              <a:rPr kumimoji="1" lang="ja-JP" altLang="en-US" sz="2800" b="1" dirty="0">
                <a:solidFill>
                  <a:srgbClr val="000099"/>
                </a:solidFill>
                <a:latin typeface="メイリオ" panose="020B0604030504040204" pitchFamily="50" charset="-128"/>
                <a:ea typeface="メイリオ" panose="020B0604030504040204" pitchFamily="50" charset="-128"/>
                <a:cs typeface="Arial" pitchFamily="34" charset="0"/>
              </a:rPr>
              <a:t>日本</a:t>
            </a:r>
            <a:r>
              <a:rPr kumimoji="1" lang="en-US" altLang="ja-JP" sz="2800" b="1" dirty="0">
                <a:solidFill>
                  <a:srgbClr val="000099"/>
                </a:solidFill>
                <a:latin typeface="メイリオ" panose="020B0604030504040204" pitchFamily="50" charset="-128"/>
                <a:ea typeface="メイリオ" panose="020B0604030504040204" pitchFamily="50" charset="-128"/>
                <a:cs typeface="Arial" pitchFamily="34" charset="0"/>
              </a:rPr>
              <a:t>COVID-19</a:t>
            </a:r>
            <a:r>
              <a:rPr kumimoji="1" lang="ja-JP" altLang="en-US" sz="2800" b="1" dirty="0">
                <a:solidFill>
                  <a:srgbClr val="000099"/>
                </a:solidFill>
                <a:latin typeface="メイリオ" panose="020B0604030504040204" pitchFamily="50" charset="-128"/>
                <a:ea typeface="メイリオ" panose="020B0604030504040204" pitchFamily="50" charset="-128"/>
                <a:cs typeface="Arial" pitchFamily="34" charset="0"/>
              </a:rPr>
              <a:t>対策</a:t>
            </a:r>
            <a:r>
              <a:rPr kumimoji="1" lang="en-US" altLang="ja-JP" sz="2800" b="1" dirty="0" err="1">
                <a:solidFill>
                  <a:srgbClr val="000099"/>
                </a:solidFill>
                <a:latin typeface="メイリオ" panose="020B0604030504040204" pitchFamily="50" charset="-128"/>
                <a:ea typeface="メイリオ" panose="020B0604030504040204" pitchFamily="50" charset="-128"/>
                <a:cs typeface="Arial" pitchFamily="34" charset="0"/>
              </a:rPr>
              <a:t>ECMOnet</a:t>
            </a:r>
            <a:endParaRPr kumimoji="1" lang="en-US" altLang="ja-JP" sz="2800" b="1" dirty="0">
              <a:solidFill>
                <a:srgbClr val="000099"/>
              </a:solidFill>
              <a:latin typeface="メイリオ" panose="020B0604030504040204" pitchFamily="50" charset="-128"/>
              <a:ea typeface="メイリオ" panose="020B0604030504040204" pitchFamily="50" charset="-128"/>
              <a:cs typeface="Arial" pitchFamily="34" charset="0"/>
            </a:endParaRPr>
          </a:p>
          <a:p>
            <a:pPr algn="ctr">
              <a:defRPr/>
            </a:pPr>
            <a:r>
              <a:rPr kumimoji="1" lang="ja-JP" altLang="en-US" sz="2800" b="1" dirty="0">
                <a:solidFill>
                  <a:srgbClr val="000099"/>
                </a:solidFill>
                <a:latin typeface="メイリオ" panose="020B0604030504040204" pitchFamily="50" charset="-128"/>
                <a:ea typeface="メイリオ" panose="020B0604030504040204" pitchFamily="50" charset="-128"/>
                <a:cs typeface="Arial" pitchFamily="34" charset="0"/>
              </a:rPr>
              <a:t>日本呼吸療法医学会</a:t>
            </a:r>
            <a:endParaRPr kumimoji="1" lang="en-US" altLang="ja-JP" sz="2800" b="1" dirty="0">
              <a:solidFill>
                <a:srgbClr val="000099"/>
              </a:solidFill>
              <a:latin typeface="メイリオ" panose="020B0604030504040204" pitchFamily="50" charset="-128"/>
              <a:ea typeface="メイリオ" panose="020B0604030504040204" pitchFamily="50" charset="-128"/>
              <a:cs typeface="Arial" pitchFamily="34" charset="0"/>
            </a:endParaRPr>
          </a:p>
          <a:p>
            <a:pPr algn="ctr">
              <a:defRPr/>
            </a:pPr>
            <a:r>
              <a:rPr kumimoji="1" lang="ja-JP" altLang="en-US" sz="2800" b="1" dirty="0">
                <a:solidFill>
                  <a:srgbClr val="000099"/>
                </a:solidFill>
                <a:latin typeface="メイリオ" panose="020B0604030504040204" pitchFamily="50" charset="-128"/>
                <a:ea typeface="メイリオ" panose="020B0604030504040204" pitchFamily="50" charset="-128"/>
                <a:cs typeface="Arial" pitchFamily="34" charset="0"/>
              </a:rPr>
              <a:t>厚生労働省</a:t>
            </a:r>
          </a:p>
        </p:txBody>
      </p:sp>
    </p:spTree>
    <p:extLst>
      <p:ext uri="{BB962C8B-B14F-4D97-AF65-F5344CB8AC3E}">
        <p14:creationId xmlns:p14="http://schemas.microsoft.com/office/powerpoint/2010/main" val="5532227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63F5877B-98C7-49DD-83AB-0F6F57CB654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6" descr="第３０回「中小企業優秀新技術・新製品賞」（２）一般部門・優秀賞 ...">
            <a:extLst>
              <a:ext uri="{FF2B5EF4-FFF2-40B4-BE49-F238E27FC236}">
                <a16:creationId xmlns:a16="http://schemas.microsoft.com/office/drawing/2014/main" id="{1BD174F3-B79B-614A-BAD8-3EF614D0C205}"/>
              </a:ext>
            </a:extLst>
          </p:cNvPr>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t="19032"/>
          <a:stretch/>
        </p:blipFill>
        <p:spPr bwMode="auto">
          <a:xfrm>
            <a:off x="7364078" y="-18"/>
            <a:ext cx="4827922" cy="6857999"/>
          </a:xfrm>
          <a:custGeom>
            <a:avLst/>
            <a:gdLst/>
            <a:ahLst/>
            <a:cxnLst/>
            <a:rect l="l" t="t" r="r" b="b"/>
            <a:pathLst>
              <a:path w="4827922" h="6858000">
                <a:moveTo>
                  <a:pt x="4441" y="0"/>
                </a:moveTo>
                <a:lnTo>
                  <a:pt x="4827922" y="0"/>
                </a:lnTo>
                <a:lnTo>
                  <a:pt x="4827922" y="6858000"/>
                </a:lnTo>
                <a:lnTo>
                  <a:pt x="0" y="6858000"/>
                </a:lnTo>
                <a:lnTo>
                  <a:pt x="106674" y="6638378"/>
                </a:lnTo>
                <a:cubicBezTo>
                  <a:pt x="530028" y="5720938"/>
                  <a:pt x="777229" y="4614948"/>
                  <a:pt x="777229" y="3424428"/>
                </a:cubicBezTo>
                <a:cubicBezTo>
                  <a:pt x="777229" y="2233909"/>
                  <a:pt x="530028" y="1127919"/>
                  <a:pt x="106674" y="210478"/>
                </a:cubicBezTo>
                <a:close/>
              </a:path>
            </a:pathLst>
          </a:custGeom>
          <a:noFill/>
          <a:extLst>
            <a:ext uri="{909E8E84-426E-40DD-AFC4-6F175D3DCCD1}">
              <a14:hiddenFill xmlns:a14="http://schemas.microsoft.com/office/drawing/2010/main">
                <a:solidFill>
                  <a:srgbClr val="FFFFFF"/>
                </a:solidFill>
              </a14:hiddenFill>
            </a:ext>
          </a:extLst>
        </p:spPr>
      </p:pic>
      <p:pic>
        <p:nvPicPr>
          <p:cNvPr id="5" name="図 4" descr="写真, 空気, ホワイト, ブラック が含まれている画像&#10;&#10;自動的に生成された説明">
            <a:extLst>
              <a:ext uri="{FF2B5EF4-FFF2-40B4-BE49-F238E27FC236}">
                <a16:creationId xmlns:a16="http://schemas.microsoft.com/office/drawing/2014/main" id="{3C64838A-A45F-344A-B4D5-86BF5E96A468}"/>
              </a:ext>
            </a:extLst>
          </p:cNvPr>
          <p:cNvPicPr>
            <a:picLocks noChangeAspect="1"/>
          </p:cNvPicPr>
          <p:nvPr/>
        </p:nvPicPr>
        <p:blipFill rotWithShape="1">
          <a:blip r:embed="rId4"/>
          <a:srcRect l="16117" r="34459"/>
          <a:stretch/>
        </p:blipFill>
        <p:spPr>
          <a:xfrm>
            <a:off x="3119360" y="18"/>
            <a:ext cx="4966290" cy="6857999"/>
          </a:xfrm>
          <a:custGeom>
            <a:avLst/>
            <a:gdLst/>
            <a:ahLst/>
            <a:cxnLst/>
            <a:rect l="l" t="t" r="r" b="b"/>
            <a:pathLst>
              <a:path w="4966290" h="6857999">
                <a:moveTo>
                  <a:pt x="0" y="0"/>
                </a:moveTo>
                <a:lnTo>
                  <a:pt x="4188230" y="0"/>
                </a:lnTo>
                <a:lnTo>
                  <a:pt x="4295735" y="210478"/>
                </a:lnTo>
                <a:cubicBezTo>
                  <a:pt x="4719089" y="1127919"/>
                  <a:pt x="4966290" y="2233909"/>
                  <a:pt x="4966290" y="3424428"/>
                </a:cubicBezTo>
                <a:cubicBezTo>
                  <a:pt x="4966290" y="4614948"/>
                  <a:pt x="4719089" y="5720938"/>
                  <a:pt x="4295735" y="6638378"/>
                </a:cubicBezTo>
                <a:lnTo>
                  <a:pt x="4183560" y="6857999"/>
                </a:lnTo>
                <a:lnTo>
                  <a:pt x="53039" y="6857999"/>
                </a:lnTo>
                <a:lnTo>
                  <a:pt x="132047" y="6695338"/>
                </a:lnTo>
                <a:cubicBezTo>
                  <a:pt x="555401" y="5777898"/>
                  <a:pt x="802602" y="4671908"/>
                  <a:pt x="802602" y="3481388"/>
                </a:cubicBezTo>
                <a:cubicBezTo>
                  <a:pt x="802602" y="2191659"/>
                  <a:pt x="512484" y="1001134"/>
                  <a:pt x="22579" y="42066"/>
                </a:cubicBezTo>
                <a:close/>
              </a:path>
            </a:pathLst>
          </a:custGeom>
        </p:spPr>
      </p:pic>
      <p:sp useBgFill="1">
        <p:nvSpPr>
          <p:cNvPr id="25" name="Freeform: Shape 24">
            <a:extLst>
              <a:ext uri="{FF2B5EF4-FFF2-40B4-BE49-F238E27FC236}">
                <a16:creationId xmlns:a16="http://schemas.microsoft.com/office/drawing/2014/main" id="{4EA91930-66BC-4C41-B4F5-C31EB216F64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45815" cy="6858000"/>
          </a:xfrm>
          <a:custGeom>
            <a:avLst/>
            <a:gdLst>
              <a:gd name="connsiteX0" fmla="*/ 0 w 3945815"/>
              <a:gd name="connsiteY0" fmla="*/ 0 h 6858000"/>
              <a:gd name="connsiteX1" fmla="*/ 3138662 w 3945815"/>
              <a:gd name="connsiteY1" fmla="*/ 0 h 6858000"/>
              <a:gd name="connsiteX2" fmla="*/ 3275260 w 3945815"/>
              <a:gd name="connsiteY2" fmla="*/ 267438 h 6858000"/>
              <a:gd name="connsiteX3" fmla="*/ 3945815 w 3945815"/>
              <a:gd name="connsiteY3" fmla="*/ 3481388 h 6858000"/>
              <a:gd name="connsiteX4" fmla="*/ 3275260 w 3945815"/>
              <a:gd name="connsiteY4" fmla="*/ 6695338 h 6858000"/>
              <a:gd name="connsiteX5" fmla="*/ 3192177 w 3945815"/>
              <a:gd name="connsiteY5" fmla="*/ 6858000 h 6858000"/>
              <a:gd name="connsiteX6" fmla="*/ 0 w 3945815"/>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5815" h="6858000">
                <a:moveTo>
                  <a:pt x="0" y="0"/>
                </a:moveTo>
                <a:lnTo>
                  <a:pt x="3138662" y="0"/>
                </a:lnTo>
                <a:lnTo>
                  <a:pt x="3275260" y="267438"/>
                </a:lnTo>
                <a:cubicBezTo>
                  <a:pt x="3698614" y="1184879"/>
                  <a:pt x="3945815" y="2290869"/>
                  <a:pt x="3945815" y="3481388"/>
                </a:cubicBezTo>
                <a:cubicBezTo>
                  <a:pt x="3945815" y="4671908"/>
                  <a:pt x="3698614" y="5777898"/>
                  <a:pt x="3275260" y="6695338"/>
                </a:cubicBezTo>
                <a:lnTo>
                  <a:pt x="3192177"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7" name="Freeform: Shape 26">
            <a:extLst>
              <a:ext uri="{FF2B5EF4-FFF2-40B4-BE49-F238E27FC236}">
                <a16:creationId xmlns:a16="http://schemas.microsoft.com/office/drawing/2014/main" id="{6313CF8F-B436-401E-9575-DE0F8E8B5B17}"/>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936670" cy="6858000"/>
          </a:xfrm>
          <a:custGeom>
            <a:avLst/>
            <a:gdLst>
              <a:gd name="connsiteX0" fmla="*/ 0 w 3936670"/>
              <a:gd name="connsiteY0" fmla="*/ 0 h 6858000"/>
              <a:gd name="connsiteX1" fmla="*/ 3129517 w 3936670"/>
              <a:gd name="connsiteY1" fmla="*/ 0 h 6858000"/>
              <a:gd name="connsiteX2" fmla="*/ 3266115 w 3936670"/>
              <a:gd name="connsiteY2" fmla="*/ 267438 h 6858000"/>
              <a:gd name="connsiteX3" fmla="*/ 3936670 w 3936670"/>
              <a:gd name="connsiteY3" fmla="*/ 3481388 h 6858000"/>
              <a:gd name="connsiteX4" fmla="*/ 3266115 w 3936670"/>
              <a:gd name="connsiteY4" fmla="*/ 6695338 h 6858000"/>
              <a:gd name="connsiteX5" fmla="*/ 3183032 w 3936670"/>
              <a:gd name="connsiteY5" fmla="*/ 6858000 h 6858000"/>
              <a:gd name="connsiteX6" fmla="*/ 0 w 393667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36670" h="6858000">
                <a:moveTo>
                  <a:pt x="0" y="0"/>
                </a:moveTo>
                <a:lnTo>
                  <a:pt x="3129517" y="0"/>
                </a:lnTo>
                <a:lnTo>
                  <a:pt x="3266115" y="267438"/>
                </a:lnTo>
                <a:cubicBezTo>
                  <a:pt x="3689469" y="1184879"/>
                  <a:pt x="3936670" y="2290869"/>
                  <a:pt x="3936670" y="3481388"/>
                </a:cubicBezTo>
                <a:cubicBezTo>
                  <a:pt x="3936670" y="4671908"/>
                  <a:pt x="3689469" y="5777898"/>
                  <a:pt x="3266115" y="6695338"/>
                </a:cubicBezTo>
                <a:lnTo>
                  <a:pt x="3183032"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タイトル 1">
            <a:extLst>
              <a:ext uri="{FF2B5EF4-FFF2-40B4-BE49-F238E27FC236}">
                <a16:creationId xmlns:a16="http://schemas.microsoft.com/office/drawing/2014/main" id="{7A3E7E1D-8422-084E-BBE5-89A84B2B8B35}"/>
              </a:ext>
            </a:extLst>
          </p:cNvPr>
          <p:cNvSpPr>
            <a:spLocks noGrp="1"/>
          </p:cNvSpPr>
          <p:nvPr>
            <p:ph type="title"/>
          </p:nvPr>
        </p:nvSpPr>
        <p:spPr>
          <a:xfrm>
            <a:off x="448056" y="681038"/>
            <a:ext cx="2804504" cy="1325563"/>
          </a:xfrm>
        </p:spPr>
        <p:txBody>
          <a:bodyPr anchor="ctr">
            <a:normAutofit/>
          </a:bodyPr>
          <a:lstStyle/>
          <a:p>
            <a:r>
              <a:rPr lang="ja-JP" altLang="en-US" sz="2800"/>
              <a:t>長期</a:t>
            </a:r>
            <a:r>
              <a:rPr lang="en-US" altLang="ja-JP" sz="2800"/>
              <a:t>ECMO</a:t>
            </a:r>
            <a:r>
              <a:rPr lang="ja-JP" altLang="en-US" sz="2800"/>
              <a:t>管理</a:t>
            </a:r>
            <a:endParaRPr kumimoji="1" lang="ja-JP" altLang="en-US" sz="2800"/>
          </a:p>
        </p:txBody>
      </p:sp>
      <p:sp>
        <p:nvSpPr>
          <p:cNvPr id="29" name="Rectangle 28">
            <a:extLst>
              <a:ext uri="{FF2B5EF4-FFF2-40B4-BE49-F238E27FC236}">
                <a16:creationId xmlns:a16="http://schemas.microsoft.com/office/drawing/2014/main" id="{2A38CFE9-C30A-4551-ACCB-D5808FBC39C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016867"/>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1" name="Rectangle 30">
            <a:extLst>
              <a:ext uri="{FF2B5EF4-FFF2-40B4-BE49-F238E27FC236}">
                <a16:creationId xmlns:a16="http://schemas.microsoft.com/office/drawing/2014/main" id="{67EF550F-47CE-4FB2-9DAC-12AD835C833D}"/>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8912" y="2089941"/>
            <a:ext cx="2834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コンテンツ プレースホルダー 2">
            <a:extLst>
              <a:ext uri="{FF2B5EF4-FFF2-40B4-BE49-F238E27FC236}">
                <a16:creationId xmlns:a16="http://schemas.microsoft.com/office/drawing/2014/main" id="{6260AB84-91E4-C049-8C1C-A5B8484B44A1}"/>
              </a:ext>
            </a:extLst>
          </p:cNvPr>
          <p:cNvSpPr>
            <a:spLocks noGrp="1"/>
          </p:cNvSpPr>
          <p:nvPr>
            <p:ph idx="1"/>
          </p:nvPr>
        </p:nvSpPr>
        <p:spPr>
          <a:xfrm>
            <a:off x="448056" y="2258171"/>
            <a:ext cx="2804504" cy="3918792"/>
          </a:xfrm>
        </p:spPr>
        <p:txBody>
          <a:bodyPr>
            <a:normAutofit/>
          </a:bodyPr>
          <a:lstStyle/>
          <a:p>
            <a:r>
              <a:rPr kumimoji="1" lang="ja-JP" altLang="en-US" sz="1800"/>
              <a:t>合併症の予防</a:t>
            </a:r>
            <a:endParaRPr kumimoji="1" lang="en-US" altLang="ja-JP" sz="1800" dirty="0"/>
          </a:p>
          <a:p>
            <a:pPr marL="0" indent="0">
              <a:buNone/>
            </a:pPr>
            <a:r>
              <a:rPr lang="ja-JP" altLang="en-US" sz="1800"/>
              <a:t>　</a:t>
            </a:r>
            <a:r>
              <a:rPr lang="en-US" altLang="ja-JP" sz="1800" dirty="0"/>
              <a:t>- </a:t>
            </a:r>
            <a:r>
              <a:rPr lang="ja-JP" altLang="en-US" sz="1800"/>
              <a:t>適切なデバイス</a:t>
            </a:r>
            <a:endParaRPr lang="en-US" altLang="ja-JP" sz="1800" dirty="0"/>
          </a:p>
          <a:p>
            <a:pPr marL="0" indent="0">
              <a:buNone/>
            </a:pPr>
            <a:r>
              <a:rPr lang="ja-JP" altLang="en-US" sz="1800"/>
              <a:t>　</a:t>
            </a:r>
            <a:r>
              <a:rPr lang="en-US" altLang="ja-JP" sz="1800" dirty="0"/>
              <a:t>- </a:t>
            </a:r>
            <a:r>
              <a:rPr lang="ja-JP" altLang="en-US" sz="1800"/>
              <a:t>適切なカニューレ</a:t>
            </a:r>
            <a:endParaRPr lang="en-US" altLang="ja-JP" sz="1800" dirty="0"/>
          </a:p>
          <a:p>
            <a:pPr marL="0" indent="0">
              <a:buNone/>
            </a:pPr>
            <a:r>
              <a:rPr lang="ja-JP" altLang="en-US" sz="1800"/>
              <a:t>　　</a:t>
            </a:r>
            <a:r>
              <a:rPr lang="ja-JP" altLang="en-US" sz="1800" i="1">
                <a:solidFill>
                  <a:srgbClr val="FF0000"/>
                </a:solidFill>
              </a:rPr>
              <a:t>＊太く、短く！！</a:t>
            </a:r>
            <a:endParaRPr lang="en-US" altLang="ja-JP" sz="1800" i="1" dirty="0">
              <a:solidFill>
                <a:srgbClr val="FF0000"/>
              </a:solidFill>
            </a:endParaRPr>
          </a:p>
          <a:p>
            <a:pPr marL="0" indent="0">
              <a:buNone/>
            </a:pPr>
            <a:r>
              <a:rPr lang="ja-JP" altLang="en-US" sz="1800"/>
              <a:t>　</a:t>
            </a:r>
            <a:r>
              <a:rPr lang="en-US" altLang="ja-JP" sz="1800" dirty="0"/>
              <a:t>- </a:t>
            </a:r>
            <a:r>
              <a:rPr lang="ja-JP" altLang="en-US" sz="1800"/>
              <a:t>適切な人員配置</a:t>
            </a:r>
            <a:endParaRPr lang="en-US" altLang="ja-JP" sz="1800" dirty="0"/>
          </a:p>
          <a:p>
            <a:pPr marL="0" indent="0">
              <a:buNone/>
            </a:pPr>
            <a:endParaRPr lang="en-US" altLang="ja-JP" sz="1800" dirty="0"/>
          </a:p>
          <a:p>
            <a:r>
              <a:rPr kumimoji="1" lang="ja-JP" altLang="en-US" sz="1800"/>
              <a:t>合併症の管理</a:t>
            </a:r>
            <a:endParaRPr kumimoji="1" lang="en-US" altLang="ja-JP" sz="1800" dirty="0"/>
          </a:p>
          <a:p>
            <a:pPr marL="0" indent="0">
              <a:buNone/>
            </a:pPr>
            <a:r>
              <a:rPr lang="ja-JP" altLang="en-US" sz="1800"/>
              <a:t>　</a:t>
            </a:r>
            <a:r>
              <a:rPr lang="en-US" altLang="ja-JP" sz="1800" dirty="0"/>
              <a:t>- </a:t>
            </a:r>
            <a:r>
              <a:rPr lang="ja-JP" altLang="en-US" sz="1800"/>
              <a:t>他職種チーム医療</a:t>
            </a:r>
            <a:endParaRPr lang="en-US" altLang="ja-JP" sz="1800" dirty="0"/>
          </a:p>
          <a:p>
            <a:pPr marL="0" indent="0">
              <a:buNone/>
            </a:pPr>
            <a:r>
              <a:rPr lang="ja-JP" altLang="en-US" sz="1800"/>
              <a:t>　</a:t>
            </a:r>
            <a:r>
              <a:rPr lang="en-US" altLang="ja-JP" sz="1800" dirty="0"/>
              <a:t>- </a:t>
            </a:r>
            <a:r>
              <a:rPr lang="ja-JP" altLang="en-US" sz="1800"/>
              <a:t>専門性の発揮と調整</a:t>
            </a:r>
            <a:endParaRPr lang="en-US" altLang="ja-JP" sz="1800" dirty="0"/>
          </a:p>
          <a:p>
            <a:endParaRPr kumimoji="1" lang="ja-JP" altLang="en-US" sz="1800"/>
          </a:p>
        </p:txBody>
      </p:sp>
    </p:spTree>
    <p:extLst>
      <p:ext uri="{BB962C8B-B14F-4D97-AF65-F5344CB8AC3E}">
        <p14:creationId xmlns:p14="http://schemas.microsoft.com/office/powerpoint/2010/main" val="3098298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a:extLst>
              <a:ext uri="{FF2B5EF4-FFF2-40B4-BE49-F238E27FC236}">
                <a16:creationId xmlns:a16="http://schemas.microsoft.com/office/drawing/2014/main" id="{379F62B2-670A-492E-B266-D9B340F2FA35}"/>
              </a:ext>
            </a:extLst>
          </p:cNvPr>
          <p:cNvSpPr>
            <a:spLocks noChangeArrowheads="1"/>
          </p:cNvSpPr>
          <p:nvPr/>
        </p:nvSpPr>
        <p:spPr bwMode="auto">
          <a:xfrm>
            <a:off x="1918555" y="466579"/>
            <a:ext cx="8354891" cy="1679584"/>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b" anchorCtr="0" compatLnSpc="1">
            <a:prstTxWarp prst="textNoShape">
              <a:avLst/>
            </a:prstTxWarp>
            <a:normAutofit/>
          </a:bodyPr>
          <a:lstStyle>
            <a:lvl1pPr eaLnBrk="0" fontAlgn="base" hangingPunct="0">
              <a:spcBef>
                <a:spcPct val="0"/>
              </a:spcBef>
              <a:spcAft>
                <a:spcPct val="0"/>
              </a:spcAft>
              <a:tabLst>
                <a:tab pos="1762125" algn="l"/>
              </a:tabLst>
              <a:defRPr>
                <a:solidFill>
                  <a:schemeClr val="tx1"/>
                </a:solidFill>
                <a:latin typeface="Arial" panose="020B0604020202020204" pitchFamily="34" charset="0"/>
              </a:defRPr>
            </a:lvl1pPr>
            <a:lvl2pPr eaLnBrk="0" fontAlgn="base" hangingPunct="0">
              <a:spcBef>
                <a:spcPct val="0"/>
              </a:spcBef>
              <a:spcAft>
                <a:spcPct val="0"/>
              </a:spcAft>
              <a:tabLst>
                <a:tab pos="1762125" algn="l"/>
              </a:tabLst>
              <a:defRPr>
                <a:solidFill>
                  <a:schemeClr val="tx1"/>
                </a:solidFill>
                <a:latin typeface="Arial" panose="020B0604020202020204" pitchFamily="34" charset="0"/>
              </a:defRPr>
            </a:lvl2pPr>
            <a:lvl3pPr eaLnBrk="0" fontAlgn="base" hangingPunct="0">
              <a:spcBef>
                <a:spcPct val="0"/>
              </a:spcBef>
              <a:spcAft>
                <a:spcPct val="0"/>
              </a:spcAft>
              <a:tabLst>
                <a:tab pos="1762125" algn="l"/>
              </a:tabLst>
              <a:defRPr>
                <a:solidFill>
                  <a:schemeClr val="tx1"/>
                </a:solidFill>
                <a:latin typeface="Arial" panose="020B0604020202020204" pitchFamily="34" charset="0"/>
              </a:defRPr>
            </a:lvl3pPr>
            <a:lvl4pPr eaLnBrk="0" fontAlgn="base" hangingPunct="0">
              <a:spcBef>
                <a:spcPct val="0"/>
              </a:spcBef>
              <a:spcAft>
                <a:spcPct val="0"/>
              </a:spcAft>
              <a:tabLst>
                <a:tab pos="1762125" algn="l"/>
              </a:tabLst>
              <a:defRPr>
                <a:solidFill>
                  <a:schemeClr val="tx1"/>
                </a:solidFill>
                <a:latin typeface="Arial" panose="020B0604020202020204" pitchFamily="34" charset="0"/>
              </a:defRPr>
            </a:lvl4pPr>
            <a:lvl5pPr eaLnBrk="0" fontAlgn="base" hangingPunct="0">
              <a:spcBef>
                <a:spcPct val="0"/>
              </a:spcBef>
              <a:spcAft>
                <a:spcPct val="0"/>
              </a:spcAft>
              <a:tabLst>
                <a:tab pos="1762125" algn="l"/>
              </a:tabLst>
              <a:defRPr>
                <a:solidFill>
                  <a:schemeClr val="tx1"/>
                </a:solidFill>
                <a:latin typeface="Arial" panose="020B0604020202020204" pitchFamily="34" charset="0"/>
              </a:defRPr>
            </a:lvl5pPr>
            <a:lvl6pPr eaLnBrk="0" fontAlgn="base" hangingPunct="0">
              <a:spcBef>
                <a:spcPct val="0"/>
              </a:spcBef>
              <a:spcAft>
                <a:spcPct val="0"/>
              </a:spcAft>
              <a:tabLst>
                <a:tab pos="1762125" algn="l"/>
              </a:tabLst>
              <a:defRPr>
                <a:solidFill>
                  <a:schemeClr val="tx1"/>
                </a:solidFill>
                <a:latin typeface="Arial" panose="020B0604020202020204" pitchFamily="34" charset="0"/>
              </a:defRPr>
            </a:lvl6pPr>
            <a:lvl7pPr eaLnBrk="0" fontAlgn="base" hangingPunct="0">
              <a:spcBef>
                <a:spcPct val="0"/>
              </a:spcBef>
              <a:spcAft>
                <a:spcPct val="0"/>
              </a:spcAft>
              <a:tabLst>
                <a:tab pos="1762125" algn="l"/>
              </a:tabLst>
              <a:defRPr>
                <a:solidFill>
                  <a:schemeClr val="tx1"/>
                </a:solidFill>
                <a:latin typeface="Arial" panose="020B0604020202020204" pitchFamily="34" charset="0"/>
              </a:defRPr>
            </a:lvl7pPr>
            <a:lvl8pPr eaLnBrk="0" fontAlgn="base" hangingPunct="0">
              <a:spcBef>
                <a:spcPct val="0"/>
              </a:spcBef>
              <a:spcAft>
                <a:spcPct val="0"/>
              </a:spcAft>
              <a:tabLst>
                <a:tab pos="1762125" algn="l"/>
              </a:tabLst>
              <a:defRPr>
                <a:solidFill>
                  <a:schemeClr val="tx1"/>
                </a:solidFill>
                <a:latin typeface="Arial" panose="020B0604020202020204" pitchFamily="34" charset="0"/>
              </a:defRPr>
            </a:lvl8pPr>
            <a:lvl9pPr eaLnBrk="0" fontAlgn="base" hangingPunct="0">
              <a:spcBef>
                <a:spcPct val="0"/>
              </a:spcBef>
              <a:spcAft>
                <a:spcPct val="0"/>
              </a:spcAft>
              <a:tabLst>
                <a:tab pos="1762125" algn="l"/>
              </a:tabLst>
              <a:defRPr>
                <a:solidFill>
                  <a:schemeClr val="tx1"/>
                </a:solidFill>
                <a:latin typeface="Arial" panose="020B0604020202020204" pitchFamily="34" charset="0"/>
              </a:defRPr>
            </a:lvl9pPr>
          </a:lstStyle>
          <a:p>
            <a:pPr algn="ctr" eaLnBrk="1" hangingPunct="1">
              <a:lnSpc>
                <a:spcPct val="90000"/>
              </a:lnSpc>
              <a:spcAft>
                <a:spcPts val="600"/>
              </a:spcAft>
            </a:pPr>
            <a:r>
              <a:rPr kumimoji="0" lang="ja-JP" altLang="en-US" sz="4700" dirty="0">
                <a:solidFill>
                  <a:srgbClr val="FFC000"/>
                </a:solidFill>
                <a:latin typeface="HGS創英角ｺﾞｼｯｸUB" panose="020B0A00000000000000" pitchFamily="50" charset="-128"/>
                <a:ea typeface="HGS創英角ｺﾞｼｯｸUB" panose="020B0A00000000000000" pitchFamily="50" charset="-128"/>
                <a:cs typeface="+mj-cs"/>
              </a:rPr>
              <a:t>＜カニューラ径の</a:t>
            </a:r>
            <a:r>
              <a:rPr kumimoji="0" lang="ja-JP" altLang="en-US" sz="4700">
                <a:solidFill>
                  <a:srgbClr val="FFC000"/>
                </a:solidFill>
                <a:latin typeface="HGS創英角ｺﾞｼｯｸUB" panose="020B0A00000000000000" pitchFamily="50" charset="-128"/>
                <a:ea typeface="HGS創英角ｺﾞｼｯｸUB" panose="020B0A00000000000000" pitchFamily="50" charset="-128"/>
                <a:cs typeface="+mj-cs"/>
              </a:rPr>
              <a:t>選択＞</a:t>
            </a:r>
            <a:endParaRPr kumimoji="0" lang="en-US" altLang="ja-JP" sz="4700" dirty="0">
              <a:solidFill>
                <a:srgbClr val="FFC000"/>
              </a:solidFill>
              <a:latin typeface="HGS創英角ｺﾞｼｯｸUB" panose="020B0A00000000000000" pitchFamily="50" charset="-128"/>
              <a:ea typeface="HGS創英角ｺﾞｼｯｸUB" panose="020B0A00000000000000" pitchFamily="50" charset="-128"/>
              <a:cs typeface="+mj-cs"/>
            </a:endParaRPr>
          </a:p>
          <a:p>
            <a:pPr algn="ctr" eaLnBrk="1" hangingPunct="1">
              <a:lnSpc>
                <a:spcPct val="90000"/>
              </a:lnSpc>
              <a:spcAft>
                <a:spcPts val="600"/>
              </a:spcAft>
            </a:pPr>
            <a:r>
              <a:rPr kumimoji="0" lang="ja-JP" altLang="en-US" sz="4700">
                <a:solidFill>
                  <a:srgbClr val="FF0000"/>
                </a:solidFill>
                <a:latin typeface="HGS創英角ｺﾞｼｯｸUB" panose="020B0A00000000000000" pitchFamily="50" charset="-128"/>
                <a:ea typeface="HGS創英角ｺﾞｼｯｸUB" panose="020B0A00000000000000" pitchFamily="50" charset="-128"/>
                <a:cs typeface="+mj-cs"/>
              </a:rPr>
              <a:t>太く！短く！</a:t>
            </a:r>
            <a:endParaRPr kumimoji="0" lang="en-US" altLang="ja-JP" sz="4700" dirty="0">
              <a:solidFill>
                <a:srgbClr val="FF0000"/>
              </a:solidFill>
              <a:latin typeface="HGS創英角ｺﾞｼｯｸUB" panose="020B0A00000000000000" pitchFamily="50" charset="-128"/>
              <a:ea typeface="HGS創英角ｺﾞｼｯｸUB" panose="020B0A00000000000000" pitchFamily="50" charset="-128"/>
              <a:cs typeface="+mj-cs"/>
            </a:endParaRPr>
          </a:p>
        </p:txBody>
      </p:sp>
      <p:graphicFrame>
        <p:nvGraphicFramePr>
          <p:cNvPr id="2" name="表 1">
            <a:extLst>
              <a:ext uri="{FF2B5EF4-FFF2-40B4-BE49-F238E27FC236}">
                <a16:creationId xmlns:a16="http://schemas.microsoft.com/office/drawing/2014/main" id="{0EA7AE99-9237-4458-A989-54479FD674A6}"/>
              </a:ext>
            </a:extLst>
          </p:cNvPr>
          <p:cNvGraphicFramePr>
            <a:graphicFrameLocks noGrp="1"/>
          </p:cNvGraphicFramePr>
          <p:nvPr>
            <p:extLst>
              <p:ext uri="{D42A27DB-BD31-4B8C-83A1-F6EECF244321}">
                <p14:modId xmlns:p14="http://schemas.microsoft.com/office/powerpoint/2010/main" val="2788171423"/>
              </p:ext>
            </p:extLst>
          </p:nvPr>
        </p:nvGraphicFramePr>
        <p:xfrm>
          <a:off x="1524001" y="2298563"/>
          <a:ext cx="8959273" cy="3579740"/>
        </p:xfrm>
        <a:graphic>
          <a:graphicData uri="http://schemas.openxmlformats.org/drawingml/2006/table">
            <a:tbl>
              <a:tblPr firstRow="1" firstCol="1" bandRow="1">
                <a:tableStyleId>{5C22544A-7EE6-4342-B048-85BDC9FD1C3A}</a:tableStyleId>
              </a:tblPr>
              <a:tblGrid>
                <a:gridCol w="2297373">
                  <a:extLst>
                    <a:ext uri="{9D8B030D-6E8A-4147-A177-3AD203B41FA5}">
                      <a16:colId xmlns:a16="http://schemas.microsoft.com/office/drawing/2014/main" val="1102054802"/>
                    </a:ext>
                  </a:extLst>
                </a:gridCol>
                <a:gridCol w="2221779">
                  <a:extLst>
                    <a:ext uri="{9D8B030D-6E8A-4147-A177-3AD203B41FA5}">
                      <a16:colId xmlns:a16="http://schemas.microsoft.com/office/drawing/2014/main" val="1319062965"/>
                    </a:ext>
                  </a:extLst>
                </a:gridCol>
                <a:gridCol w="2221779">
                  <a:extLst>
                    <a:ext uri="{9D8B030D-6E8A-4147-A177-3AD203B41FA5}">
                      <a16:colId xmlns:a16="http://schemas.microsoft.com/office/drawing/2014/main" val="3449800219"/>
                    </a:ext>
                  </a:extLst>
                </a:gridCol>
                <a:gridCol w="2218342">
                  <a:extLst>
                    <a:ext uri="{9D8B030D-6E8A-4147-A177-3AD203B41FA5}">
                      <a16:colId xmlns:a16="http://schemas.microsoft.com/office/drawing/2014/main" val="2272843725"/>
                    </a:ext>
                  </a:extLst>
                </a:gridCol>
              </a:tblGrid>
              <a:tr h="837458">
                <a:tc>
                  <a:txBody>
                    <a:bodyPr/>
                    <a:lstStyle/>
                    <a:p>
                      <a:pPr algn="ctr">
                        <a:spcAft>
                          <a:spcPts val="0"/>
                        </a:spcAft>
                        <a:tabLst>
                          <a:tab pos="1762760" algn="l"/>
                        </a:tabLst>
                      </a:pPr>
                      <a:r>
                        <a:rPr lang="ja-JP" sz="2800" kern="100">
                          <a:effectLst/>
                        </a:rPr>
                        <a:t>体表面積</a:t>
                      </a:r>
                      <a:r>
                        <a:rPr lang="en-US" sz="2800" kern="100" dirty="0">
                          <a:effectLst/>
                        </a:rPr>
                        <a:t>(m</a:t>
                      </a:r>
                      <a:r>
                        <a:rPr lang="en-US" sz="2800" kern="100" baseline="30000" dirty="0">
                          <a:effectLst/>
                        </a:rPr>
                        <a:t>2</a:t>
                      </a:r>
                      <a:r>
                        <a:rPr lang="en-US" sz="2800" kern="100" dirty="0">
                          <a:effectLst/>
                        </a:rPr>
                        <a:t>)</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tc>
                  <a:txBody>
                    <a:bodyPr/>
                    <a:lstStyle/>
                    <a:p>
                      <a:pPr algn="ctr">
                        <a:spcAft>
                          <a:spcPts val="0"/>
                        </a:spcAft>
                        <a:tabLst>
                          <a:tab pos="1762760" algn="l"/>
                        </a:tabLst>
                      </a:pPr>
                      <a:r>
                        <a:rPr lang="ja-JP" sz="2800" kern="100" dirty="0">
                          <a:effectLst/>
                        </a:rPr>
                        <a:t>脱血管径</a:t>
                      </a:r>
                      <a:r>
                        <a:rPr lang="en-US" sz="2800" kern="100" dirty="0">
                          <a:effectLst/>
                        </a:rPr>
                        <a:t>(Fr)</a:t>
                      </a:r>
                      <a:endParaRPr lang="ja-JP" sz="2800" kern="100" dirty="0">
                        <a:effectLst/>
                      </a:endParaRPr>
                    </a:p>
                    <a:p>
                      <a:pPr algn="ctr">
                        <a:spcAft>
                          <a:spcPts val="0"/>
                        </a:spcAft>
                        <a:tabLst>
                          <a:tab pos="1762760" algn="l"/>
                        </a:tabLst>
                      </a:pPr>
                      <a:r>
                        <a:rPr lang="en-US" sz="2800" kern="100" dirty="0">
                          <a:effectLst/>
                        </a:rPr>
                        <a:t>38cm</a:t>
                      </a:r>
                      <a:endParaRPr lang="ja-JP" sz="28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tc>
                  <a:txBody>
                    <a:bodyPr/>
                    <a:lstStyle/>
                    <a:p>
                      <a:pPr algn="ctr">
                        <a:spcAft>
                          <a:spcPts val="0"/>
                        </a:spcAft>
                        <a:tabLst>
                          <a:tab pos="1762760" algn="l"/>
                        </a:tabLst>
                      </a:pPr>
                      <a:r>
                        <a:rPr lang="ja-JP" sz="2800" kern="100">
                          <a:effectLst/>
                        </a:rPr>
                        <a:t>脱血管径</a:t>
                      </a:r>
                      <a:r>
                        <a:rPr lang="en-US" sz="2800" kern="100">
                          <a:effectLst/>
                        </a:rPr>
                        <a:t>(Fr)</a:t>
                      </a:r>
                      <a:endParaRPr lang="ja-JP" sz="2800" kern="100">
                        <a:effectLst/>
                      </a:endParaRPr>
                    </a:p>
                    <a:p>
                      <a:pPr algn="ctr">
                        <a:spcAft>
                          <a:spcPts val="0"/>
                        </a:spcAft>
                        <a:tabLst>
                          <a:tab pos="1762760" algn="l"/>
                        </a:tabLst>
                      </a:pPr>
                      <a:r>
                        <a:rPr lang="en-US" sz="2800" kern="100">
                          <a:effectLst/>
                        </a:rPr>
                        <a:t>50cm</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tc>
                  <a:txBody>
                    <a:bodyPr/>
                    <a:lstStyle/>
                    <a:p>
                      <a:pPr algn="ctr">
                        <a:spcAft>
                          <a:spcPts val="0"/>
                        </a:spcAft>
                        <a:tabLst>
                          <a:tab pos="1762760" algn="l"/>
                        </a:tabLst>
                      </a:pPr>
                      <a:r>
                        <a:rPr lang="ja-JP" sz="2800" kern="100">
                          <a:effectLst/>
                        </a:rPr>
                        <a:t>送血管径</a:t>
                      </a:r>
                      <a:r>
                        <a:rPr lang="en-US" sz="2800" kern="100">
                          <a:effectLst/>
                        </a:rPr>
                        <a:t>(Fr)</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extLst>
                  <a:ext uri="{0D108BD9-81ED-4DB2-BD59-A6C34878D82A}">
                    <a16:rowId xmlns:a16="http://schemas.microsoft.com/office/drawing/2014/main" val="2963462462"/>
                  </a:ext>
                </a:extLst>
              </a:tr>
              <a:tr h="459916">
                <a:tc>
                  <a:txBody>
                    <a:bodyPr/>
                    <a:lstStyle/>
                    <a:p>
                      <a:pPr algn="ctr">
                        <a:spcAft>
                          <a:spcPts val="0"/>
                        </a:spcAft>
                        <a:tabLst>
                          <a:tab pos="1762760" algn="l"/>
                        </a:tabLst>
                      </a:pPr>
                      <a:r>
                        <a:rPr lang="en-US" sz="2800" kern="100">
                          <a:effectLst/>
                        </a:rPr>
                        <a:t>1.0-1.3</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tc>
                  <a:txBody>
                    <a:bodyPr/>
                    <a:lstStyle/>
                    <a:p>
                      <a:pPr algn="ctr">
                        <a:spcAft>
                          <a:spcPts val="0"/>
                        </a:spcAft>
                        <a:tabLst>
                          <a:tab pos="1762760" algn="l"/>
                        </a:tabLst>
                      </a:pPr>
                      <a:r>
                        <a:rPr lang="en-US" sz="2800" kern="100">
                          <a:effectLst/>
                        </a:rPr>
                        <a:t>19</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tc>
                  <a:txBody>
                    <a:bodyPr/>
                    <a:lstStyle/>
                    <a:p>
                      <a:pPr algn="ctr">
                        <a:spcAft>
                          <a:spcPts val="0"/>
                        </a:spcAft>
                        <a:tabLst>
                          <a:tab pos="1762760" algn="l"/>
                        </a:tabLst>
                      </a:pPr>
                      <a:r>
                        <a:rPr lang="en-US" sz="2800" kern="100">
                          <a:effectLst/>
                        </a:rPr>
                        <a:t>23</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tc>
                  <a:txBody>
                    <a:bodyPr/>
                    <a:lstStyle/>
                    <a:p>
                      <a:pPr algn="ctr">
                        <a:spcAft>
                          <a:spcPts val="0"/>
                        </a:spcAft>
                        <a:tabLst>
                          <a:tab pos="1762760" algn="l"/>
                        </a:tabLst>
                      </a:pPr>
                      <a:r>
                        <a:rPr lang="en-US" sz="2800" kern="100">
                          <a:effectLst/>
                        </a:rPr>
                        <a:t>17</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extLst>
                  <a:ext uri="{0D108BD9-81ED-4DB2-BD59-A6C34878D82A}">
                    <a16:rowId xmlns:a16="http://schemas.microsoft.com/office/drawing/2014/main" val="2063184433"/>
                  </a:ext>
                </a:extLst>
              </a:tr>
              <a:tr h="459916">
                <a:tc>
                  <a:txBody>
                    <a:bodyPr/>
                    <a:lstStyle/>
                    <a:p>
                      <a:pPr algn="ctr">
                        <a:spcAft>
                          <a:spcPts val="0"/>
                        </a:spcAft>
                        <a:tabLst>
                          <a:tab pos="1762760" algn="l"/>
                        </a:tabLst>
                      </a:pPr>
                      <a:r>
                        <a:rPr lang="en-US" sz="2800" kern="100">
                          <a:effectLst/>
                        </a:rPr>
                        <a:t>1.3-1.6</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tc>
                  <a:txBody>
                    <a:bodyPr/>
                    <a:lstStyle/>
                    <a:p>
                      <a:pPr algn="ctr">
                        <a:spcAft>
                          <a:spcPts val="0"/>
                        </a:spcAft>
                        <a:tabLst>
                          <a:tab pos="1762760" algn="l"/>
                        </a:tabLst>
                      </a:pPr>
                      <a:r>
                        <a:rPr lang="en-US" sz="2800" kern="100">
                          <a:effectLst/>
                        </a:rPr>
                        <a:t>21</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tc>
                  <a:txBody>
                    <a:bodyPr/>
                    <a:lstStyle/>
                    <a:p>
                      <a:pPr algn="ctr">
                        <a:spcAft>
                          <a:spcPts val="0"/>
                        </a:spcAft>
                        <a:tabLst>
                          <a:tab pos="1762760" algn="l"/>
                        </a:tabLst>
                      </a:pPr>
                      <a:r>
                        <a:rPr lang="en-US" sz="2800" kern="100">
                          <a:effectLst/>
                        </a:rPr>
                        <a:t>23</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tc>
                  <a:txBody>
                    <a:bodyPr/>
                    <a:lstStyle/>
                    <a:p>
                      <a:pPr algn="ctr">
                        <a:spcAft>
                          <a:spcPts val="0"/>
                        </a:spcAft>
                        <a:tabLst>
                          <a:tab pos="1762760" algn="l"/>
                        </a:tabLst>
                      </a:pPr>
                      <a:r>
                        <a:rPr lang="en-US" sz="2800" kern="100">
                          <a:effectLst/>
                        </a:rPr>
                        <a:t>17</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extLst>
                  <a:ext uri="{0D108BD9-81ED-4DB2-BD59-A6C34878D82A}">
                    <a16:rowId xmlns:a16="http://schemas.microsoft.com/office/drawing/2014/main" val="4068699256"/>
                  </a:ext>
                </a:extLst>
              </a:tr>
              <a:tr h="459916">
                <a:tc>
                  <a:txBody>
                    <a:bodyPr/>
                    <a:lstStyle/>
                    <a:p>
                      <a:pPr algn="ctr">
                        <a:spcAft>
                          <a:spcPts val="0"/>
                        </a:spcAft>
                        <a:tabLst>
                          <a:tab pos="1762760" algn="l"/>
                        </a:tabLst>
                      </a:pPr>
                      <a:r>
                        <a:rPr lang="en-US" sz="2800" kern="100">
                          <a:effectLst/>
                        </a:rPr>
                        <a:t>1.6-1.8</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tc>
                  <a:txBody>
                    <a:bodyPr/>
                    <a:lstStyle/>
                    <a:p>
                      <a:pPr algn="ctr">
                        <a:spcAft>
                          <a:spcPts val="0"/>
                        </a:spcAft>
                        <a:tabLst>
                          <a:tab pos="1762760" algn="l"/>
                        </a:tabLst>
                      </a:pPr>
                      <a:r>
                        <a:rPr lang="en-US" sz="2800" kern="100">
                          <a:effectLst/>
                        </a:rPr>
                        <a:t>23</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tc>
                  <a:txBody>
                    <a:bodyPr/>
                    <a:lstStyle/>
                    <a:p>
                      <a:pPr algn="ctr">
                        <a:spcAft>
                          <a:spcPts val="0"/>
                        </a:spcAft>
                        <a:tabLst>
                          <a:tab pos="1762760" algn="l"/>
                        </a:tabLst>
                      </a:pPr>
                      <a:r>
                        <a:rPr lang="en-US" sz="2800" kern="100">
                          <a:effectLst/>
                        </a:rPr>
                        <a:t>25</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tc>
                  <a:txBody>
                    <a:bodyPr/>
                    <a:lstStyle/>
                    <a:p>
                      <a:pPr algn="ctr">
                        <a:spcAft>
                          <a:spcPts val="0"/>
                        </a:spcAft>
                        <a:tabLst>
                          <a:tab pos="1762760" algn="l"/>
                        </a:tabLst>
                      </a:pPr>
                      <a:r>
                        <a:rPr lang="en-US" sz="2800" kern="100">
                          <a:effectLst/>
                        </a:rPr>
                        <a:t>19</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extLst>
                  <a:ext uri="{0D108BD9-81ED-4DB2-BD59-A6C34878D82A}">
                    <a16:rowId xmlns:a16="http://schemas.microsoft.com/office/drawing/2014/main" val="189157422"/>
                  </a:ext>
                </a:extLst>
              </a:tr>
              <a:tr h="459916">
                <a:tc>
                  <a:txBody>
                    <a:bodyPr/>
                    <a:lstStyle/>
                    <a:p>
                      <a:pPr algn="ctr">
                        <a:spcAft>
                          <a:spcPts val="0"/>
                        </a:spcAft>
                        <a:tabLst>
                          <a:tab pos="1762760" algn="l"/>
                        </a:tabLst>
                      </a:pPr>
                      <a:r>
                        <a:rPr lang="en-US" sz="2800" kern="100">
                          <a:effectLst/>
                        </a:rPr>
                        <a:t>1.8-2.1</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tc>
                  <a:txBody>
                    <a:bodyPr/>
                    <a:lstStyle/>
                    <a:p>
                      <a:pPr algn="ctr">
                        <a:spcAft>
                          <a:spcPts val="0"/>
                        </a:spcAft>
                        <a:tabLst>
                          <a:tab pos="1762760" algn="l"/>
                        </a:tabLst>
                      </a:pPr>
                      <a:r>
                        <a:rPr lang="en-US" sz="2800" kern="100">
                          <a:effectLst/>
                        </a:rPr>
                        <a:t>23</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tc>
                  <a:txBody>
                    <a:bodyPr/>
                    <a:lstStyle/>
                    <a:p>
                      <a:pPr algn="ctr">
                        <a:spcAft>
                          <a:spcPts val="0"/>
                        </a:spcAft>
                        <a:tabLst>
                          <a:tab pos="1762760" algn="l"/>
                        </a:tabLst>
                      </a:pPr>
                      <a:r>
                        <a:rPr lang="en-US" sz="2800" kern="100">
                          <a:effectLst/>
                        </a:rPr>
                        <a:t>27</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tc>
                  <a:txBody>
                    <a:bodyPr/>
                    <a:lstStyle/>
                    <a:p>
                      <a:pPr algn="ctr">
                        <a:spcAft>
                          <a:spcPts val="0"/>
                        </a:spcAft>
                        <a:tabLst>
                          <a:tab pos="1762760" algn="l"/>
                        </a:tabLst>
                      </a:pPr>
                      <a:r>
                        <a:rPr lang="en-US" sz="2800" kern="100">
                          <a:effectLst/>
                        </a:rPr>
                        <a:t>19</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extLst>
                  <a:ext uri="{0D108BD9-81ED-4DB2-BD59-A6C34878D82A}">
                    <a16:rowId xmlns:a16="http://schemas.microsoft.com/office/drawing/2014/main" val="1132967713"/>
                  </a:ext>
                </a:extLst>
              </a:tr>
              <a:tr h="459916">
                <a:tc>
                  <a:txBody>
                    <a:bodyPr/>
                    <a:lstStyle/>
                    <a:p>
                      <a:pPr algn="ctr">
                        <a:spcAft>
                          <a:spcPts val="0"/>
                        </a:spcAft>
                        <a:tabLst>
                          <a:tab pos="1762760" algn="l"/>
                        </a:tabLst>
                      </a:pPr>
                      <a:r>
                        <a:rPr lang="en-US" sz="2800" kern="100">
                          <a:effectLst/>
                        </a:rPr>
                        <a:t>2.1-2.4</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tc>
                  <a:txBody>
                    <a:bodyPr/>
                    <a:lstStyle/>
                    <a:p>
                      <a:pPr algn="ctr">
                        <a:spcAft>
                          <a:spcPts val="0"/>
                        </a:spcAft>
                        <a:tabLst>
                          <a:tab pos="1762760" algn="l"/>
                        </a:tabLst>
                      </a:pPr>
                      <a:r>
                        <a:rPr lang="en-US" sz="2800" kern="100">
                          <a:effectLst/>
                        </a:rPr>
                        <a:t>23</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tc>
                  <a:txBody>
                    <a:bodyPr/>
                    <a:lstStyle/>
                    <a:p>
                      <a:pPr algn="ctr">
                        <a:spcAft>
                          <a:spcPts val="0"/>
                        </a:spcAft>
                        <a:tabLst>
                          <a:tab pos="1762760" algn="l"/>
                        </a:tabLst>
                      </a:pPr>
                      <a:r>
                        <a:rPr lang="en-US" sz="2800" kern="100">
                          <a:effectLst/>
                        </a:rPr>
                        <a:t>29</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tc>
                  <a:txBody>
                    <a:bodyPr/>
                    <a:lstStyle/>
                    <a:p>
                      <a:pPr algn="ctr">
                        <a:spcAft>
                          <a:spcPts val="0"/>
                        </a:spcAft>
                        <a:tabLst>
                          <a:tab pos="1762760" algn="l"/>
                        </a:tabLst>
                      </a:pPr>
                      <a:r>
                        <a:rPr lang="en-US" sz="2800" kern="100" dirty="0">
                          <a:effectLst/>
                        </a:rPr>
                        <a:t>21</a:t>
                      </a:r>
                      <a:endParaRPr lang="ja-JP" sz="28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142861" marR="142861" marT="0" marB="0" anchor="ctr"/>
                </a:tc>
                <a:extLst>
                  <a:ext uri="{0D108BD9-81ED-4DB2-BD59-A6C34878D82A}">
                    <a16:rowId xmlns:a16="http://schemas.microsoft.com/office/drawing/2014/main" val="3666600854"/>
                  </a:ext>
                </a:extLst>
              </a:tr>
            </a:tbl>
          </a:graphicData>
        </a:graphic>
      </p:graphicFrame>
      <p:sp>
        <p:nvSpPr>
          <p:cNvPr id="6" name="テキスト ボックス 5">
            <a:extLst>
              <a:ext uri="{FF2B5EF4-FFF2-40B4-BE49-F238E27FC236}">
                <a16:creationId xmlns:a16="http://schemas.microsoft.com/office/drawing/2014/main" id="{91739677-17EE-46EF-864D-7B288EFDDD1C}"/>
              </a:ext>
            </a:extLst>
          </p:cNvPr>
          <p:cNvSpPr txBox="1"/>
          <p:nvPr/>
        </p:nvSpPr>
        <p:spPr>
          <a:xfrm>
            <a:off x="1699735" y="6029752"/>
            <a:ext cx="5109091" cy="584775"/>
          </a:xfrm>
          <a:prstGeom prst="rect">
            <a:avLst/>
          </a:prstGeom>
          <a:noFill/>
        </p:spPr>
        <p:txBody>
          <a:bodyPr wrap="none" rtlCol="0">
            <a:spAutoFit/>
          </a:bodyPr>
          <a:lstStyle/>
          <a:p>
            <a:r>
              <a:rPr lang="ja-JP" altLang="en-US" sz="3200" dirty="0"/>
              <a:t>エコーにて血管径の確認を</a:t>
            </a:r>
          </a:p>
        </p:txBody>
      </p:sp>
    </p:spTree>
    <p:extLst>
      <p:ext uri="{BB962C8B-B14F-4D97-AF65-F5344CB8AC3E}">
        <p14:creationId xmlns:p14="http://schemas.microsoft.com/office/powerpoint/2010/main" val="3619393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 1">
            <a:extLst>
              <a:ext uri="{FF2B5EF4-FFF2-40B4-BE49-F238E27FC236}">
                <a16:creationId xmlns:a16="http://schemas.microsoft.com/office/drawing/2014/main" id="{57A04FDC-8F61-A747-B669-3868233AE4B4}"/>
              </a:ext>
            </a:extLst>
          </p:cNvPr>
          <p:cNvGraphicFramePr>
            <a:graphicFrameLocks noGrp="1"/>
          </p:cNvGraphicFramePr>
          <p:nvPr>
            <p:extLst>
              <p:ext uri="{D42A27DB-BD31-4B8C-83A1-F6EECF244321}">
                <p14:modId xmlns:p14="http://schemas.microsoft.com/office/powerpoint/2010/main" val="2719651904"/>
              </p:ext>
            </p:extLst>
          </p:nvPr>
        </p:nvGraphicFramePr>
        <p:xfrm>
          <a:off x="742949" y="381000"/>
          <a:ext cx="10706101" cy="5892798"/>
        </p:xfrm>
        <a:graphic>
          <a:graphicData uri="http://schemas.openxmlformats.org/drawingml/2006/table">
            <a:tbl>
              <a:tblPr firstRow="1" firstCol="1" bandRow="1">
                <a:tableStyleId>{5C22544A-7EE6-4342-B048-85BDC9FD1C3A}</a:tableStyleId>
              </a:tblPr>
              <a:tblGrid>
                <a:gridCol w="908051">
                  <a:extLst>
                    <a:ext uri="{9D8B030D-6E8A-4147-A177-3AD203B41FA5}">
                      <a16:colId xmlns:a16="http://schemas.microsoft.com/office/drawing/2014/main" val="687429214"/>
                    </a:ext>
                  </a:extLst>
                </a:gridCol>
                <a:gridCol w="1563505">
                  <a:extLst>
                    <a:ext uri="{9D8B030D-6E8A-4147-A177-3AD203B41FA5}">
                      <a16:colId xmlns:a16="http://schemas.microsoft.com/office/drawing/2014/main" val="2179215943"/>
                    </a:ext>
                  </a:extLst>
                </a:gridCol>
                <a:gridCol w="1007927">
                  <a:extLst>
                    <a:ext uri="{9D8B030D-6E8A-4147-A177-3AD203B41FA5}">
                      <a16:colId xmlns:a16="http://schemas.microsoft.com/office/drawing/2014/main" val="238066859"/>
                    </a:ext>
                  </a:extLst>
                </a:gridCol>
                <a:gridCol w="2098972">
                  <a:extLst>
                    <a:ext uri="{9D8B030D-6E8A-4147-A177-3AD203B41FA5}">
                      <a16:colId xmlns:a16="http://schemas.microsoft.com/office/drawing/2014/main" val="359312665"/>
                    </a:ext>
                  </a:extLst>
                </a:gridCol>
                <a:gridCol w="1053380">
                  <a:extLst>
                    <a:ext uri="{9D8B030D-6E8A-4147-A177-3AD203B41FA5}">
                      <a16:colId xmlns:a16="http://schemas.microsoft.com/office/drawing/2014/main" val="2205230716"/>
                    </a:ext>
                  </a:extLst>
                </a:gridCol>
                <a:gridCol w="1992524">
                  <a:extLst>
                    <a:ext uri="{9D8B030D-6E8A-4147-A177-3AD203B41FA5}">
                      <a16:colId xmlns:a16="http://schemas.microsoft.com/office/drawing/2014/main" val="709345980"/>
                    </a:ext>
                  </a:extLst>
                </a:gridCol>
                <a:gridCol w="2081742">
                  <a:extLst>
                    <a:ext uri="{9D8B030D-6E8A-4147-A177-3AD203B41FA5}">
                      <a16:colId xmlns:a16="http://schemas.microsoft.com/office/drawing/2014/main" val="4269799667"/>
                    </a:ext>
                  </a:extLst>
                </a:gridCol>
              </a:tblGrid>
              <a:tr h="404455">
                <a:tc rowSpan="2">
                  <a:txBody>
                    <a:bodyPr/>
                    <a:lstStyle/>
                    <a:p>
                      <a:endParaRPr lang="ja-JP" sz="2800" kern="100">
                        <a:effectLst/>
                        <a:latin typeface="游明朝" panose="02020400000000000000" pitchFamily="18" charset="-128"/>
                        <a:ea typeface="游明朝" panose="02020400000000000000" pitchFamily="18" charset="-128"/>
                      </a:endParaRPr>
                    </a:p>
                  </a:txBody>
                  <a:tcPr marL="43059" marR="43059" marT="0" marB="0"/>
                </a:tc>
                <a:tc rowSpan="2">
                  <a:txBody>
                    <a:bodyPr/>
                    <a:lstStyle/>
                    <a:p>
                      <a:pPr algn="just">
                        <a:spcAft>
                          <a:spcPts val="0"/>
                        </a:spcAft>
                      </a:pPr>
                      <a:r>
                        <a:rPr lang="en-US"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Type</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gridSpan="2">
                  <a:txBody>
                    <a:bodyPr/>
                    <a:lstStyle/>
                    <a:p>
                      <a:pPr algn="ctr">
                        <a:spcAft>
                          <a:spcPts val="0"/>
                        </a:spcAft>
                      </a:pPr>
                      <a:r>
                        <a:rPr lang="ja-JP" sz="2000" kern="100">
                          <a:effectLst/>
                        </a:rPr>
                        <a:t>脱　血</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hMerge="1">
                  <a:txBody>
                    <a:bodyPr/>
                    <a:lstStyle/>
                    <a:p>
                      <a:pPr algn="ctr">
                        <a:spcAft>
                          <a:spcPts val="0"/>
                        </a:spcAft>
                      </a:pP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gridSpan="2">
                  <a:txBody>
                    <a:bodyPr/>
                    <a:lstStyle/>
                    <a:p>
                      <a:pPr algn="ctr">
                        <a:spcAft>
                          <a:spcPts val="0"/>
                        </a:spcAft>
                      </a:pPr>
                      <a:r>
                        <a:rPr lang="ja-JP" sz="2000" kern="100">
                          <a:effectLst/>
                        </a:rPr>
                        <a:t>送　血</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hMerge="1">
                  <a:txBody>
                    <a:bodyPr/>
                    <a:lstStyle/>
                    <a:p>
                      <a:endParaRPr kumimoji="1" lang="ja-JP" altLang="en-US"/>
                    </a:p>
                  </a:txBody>
                  <a:tcPr/>
                </a:tc>
                <a:tc rowSpan="2">
                  <a:txBody>
                    <a:bodyPr/>
                    <a:lstStyle/>
                    <a:p>
                      <a:pPr algn="ctr">
                        <a:spcAft>
                          <a:spcPts val="0"/>
                        </a:spcAft>
                      </a:pPr>
                      <a:r>
                        <a:rPr lang="ja-JP" sz="2000" kern="100">
                          <a:effectLst/>
                        </a:rPr>
                        <a:t>備　考</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extLst>
                  <a:ext uri="{0D108BD9-81ED-4DB2-BD59-A6C34878D82A}">
                    <a16:rowId xmlns:a16="http://schemas.microsoft.com/office/drawing/2014/main" val="2011732929"/>
                  </a:ext>
                </a:extLst>
              </a:tr>
              <a:tr h="808911">
                <a:tc vMerge="1">
                  <a:txBody>
                    <a:bodyPr/>
                    <a:lstStyle/>
                    <a:p>
                      <a:endParaRPr kumimoji="1" lang="ja-JP" altLang="en-US"/>
                    </a:p>
                  </a:txBody>
                  <a:tcPr/>
                </a:tc>
                <a:tc vMerge="1">
                  <a:txBody>
                    <a:bodyPr/>
                    <a:lstStyle/>
                    <a:p>
                      <a:endParaRPr kumimoji="1" lang="ja-JP" altLang="en-US"/>
                    </a:p>
                  </a:txBody>
                  <a:tcPr/>
                </a:tc>
                <a:tc>
                  <a:txBody>
                    <a:bodyPr/>
                    <a:lstStyle/>
                    <a:p>
                      <a:pPr algn="ctr">
                        <a:spcAft>
                          <a:spcPts val="0"/>
                        </a:spcAft>
                      </a:pPr>
                      <a:r>
                        <a:rPr lang="ja-JP" sz="2000" kern="100">
                          <a:effectLst/>
                        </a:rPr>
                        <a:t>血　管</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a:txBody>
                    <a:bodyPr/>
                    <a:lstStyle/>
                    <a:p>
                      <a:pPr algn="ctr">
                        <a:spcAft>
                          <a:spcPts val="0"/>
                        </a:spcAft>
                      </a:pPr>
                      <a:r>
                        <a:rPr lang="ja-JP" sz="2000" kern="100">
                          <a:effectLst/>
                        </a:rPr>
                        <a:t>脱血部位</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a:txBody>
                    <a:bodyPr/>
                    <a:lstStyle/>
                    <a:p>
                      <a:pPr algn="ctr">
                        <a:spcAft>
                          <a:spcPts val="0"/>
                        </a:spcAft>
                      </a:pPr>
                      <a:r>
                        <a:rPr lang="ja-JP" sz="2000" kern="100">
                          <a:effectLst/>
                        </a:rPr>
                        <a:t>血　管</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a:txBody>
                    <a:bodyPr/>
                    <a:lstStyle/>
                    <a:p>
                      <a:pPr algn="ctr">
                        <a:spcAft>
                          <a:spcPts val="0"/>
                        </a:spcAft>
                      </a:pPr>
                      <a:r>
                        <a:rPr lang="ja-JP" sz="2000" kern="100">
                          <a:effectLst/>
                        </a:rPr>
                        <a:t>送血部位</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vMerge="1">
                  <a:txBody>
                    <a:bodyPr/>
                    <a:lstStyle/>
                    <a:p>
                      <a:endParaRPr kumimoji="1" lang="ja-JP" altLang="en-US"/>
                    </a:p>
                  </a:txBody>
                  <a:tcPr/>
                </a:tc>
                <a:extLst>
                  <a:ext uri="{0D108BD9-81ED-4DB2-BD59-A6C34878D82A}">
                    <a16:rowId xmlns:a16="http://schemas.microsoft.com/office/drawing/2014/main" val="3302734558"/>
                  </a:ext>
                </a:extLst>
              </a:tr>
              <a:tr h="1066482">
                <a:tc rowSpan="6">
                  <a:txBody>
                    <a:bodyPr/>
                    <a:lstStyle/>
                    <a:p>
                      <a:pPr algn="just">
                        <a:spcAft>
                          <a:spcPts val="0"/>
                        </a:spcAft>
                      </a:pPr>
                      <a:r>
                        <a:rPr lang="en-US" altLang="ja-JP" sz="2000" kern="100" dirty="0">
                          <a:effectLst/>
                          <a:latin typeface="游明朝" panose="02020400000000000000" pitchFamily="18" charset="-128"/>
                          <a:ea typeface="游明朝" panose="02020400000000000000" pitchFamily="18" charset="-128"/>
                          <a:cs typeface="Times New Roman" panose="02020603050405020304" pitchFamily="18" charset="0"/>
                        </a:rPr>
                        <a:t>VV-ECMO</a:t>
                      </a:r>
                      <a:endParaRPr lang="ja-JP" sz="28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rowSpan="2">
                  <a:txBody>
                    <a:bodyPr/>
                    <a:lstStyle/>
                    <a:p>
                      <a:pPr algn="just">
                        <a:spcAft>
                          <a:spcPts val="0"/>
                        </a:spcAft>
                      </a:pPr>
                      <a:r>
                        <a:rPr lang="ja-JP" sz="1600" kern="100" dirty="0">
                          <a:effectLst/>
                        </a:rPr>
                        <a:t>大腿→内頸</a:t>
                      </a:r>
                      <a:endParaRPr lang="ja-JP" sz="16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a:txBody>
                    <a:bodyPr/>
                    <a:lstStyle/>
                    <a:p>
                      <a:pPr algn="ctr">
                        <a:spcAft>
                          <a:spcPts val="0"/>
                        </a:spcAft>
                      </a:pPr>
                      <a:r>
                        <a:rPr lang="ja-JP" sz="2000" kern="100">
                          <a:effectLst/>
                        </a:rPr>
                        <a:t>大腿</a:t>
                      </a:r>
                      <a:endParaRPr lang="en-US" altLang="ja-JP" sz="2000" kern="100" dirty="0">
                        <a:effectLst/>
                      </a:endParaRPr>
                    </a:p>
                    <a:p>
                      <a:pPr algn="ctr">
                        <a:spcAft>
                          <a:spcPts val="0"/>
                        </a:spcAft>
                      </a:pPr>
                      <a:r>
                        <a:rPr lang="ja-JP" sz="2000" kern="100">
                          <a:effectLst/>
                        </a:rPr>
                        <a:t>静脈</a:t>
                      </a:r>
                      <a:endParaRPr lang="ja-JP" sz="28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a:txBody>
                    <a:bodyPr/>
                    <a:lstStyle/>
                    <a:p>
                      <a:pPr algn="ctr">
                        <a:spcAft>
                          <a:spcPts val="0"/>
                        </a:spcAft>
                      </a:pPr>
                      <a:r>
                        <a:rPr lang="en-US" sz="2000" kern="100" dirty="0">
                          <a:effectLst/>
                        </a:rPr>
                        <a:t>RA/RA-IVC</a:t>
                      </a:r>
                      <a:endParaRPr lang="ja-JP" sz="2800" kern="100">
                        <a:effectLst/>
                      </a:endParaRPr>
                    </a:p>
                    <a:p>
                      <a:pPr algn="ctr">
                        <a:spcAft>
                          <a:spcPts val="0"/>
                        </a:spcAft>
                      </a:pPr>
                      <a:r>
                        <a:rPr lang="ja-JP" sz="2000" kern="100">
                          <a:effectLst/>
                        </a:rPr>
                        <a:t>連結部</a:t>
                      </a:r>
                      <a:endParaRPr lang="ja-JP" sz="28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a:txBody>
                    <a:bodyPr/>
                    <a:lstStyle/>
                    <a:p>
                      <a:pPr algn="ctr">
                        <a:spcAft>
                          <a:spcPts val="0"/>
                        </a:spcAft>
                      </a:pPr>
                      <a:r>
                        <a:rPr lang="ja-JP" altLang="en-US" sz="2000" kern="100">
                          <a:effectLst/>
                        </a:rPr>
                        <a:t>右</a:t>
                      </a:r>
                      <a:r>
                        <a:rPr lang="ja-JP" sz="2000" kern="100">
                          <a:effectLst/>
                        </a:rPr>
                        <a:t>内頸</a:t>
                      </a:r>
                      <a:endParaRPr lang="en-US" altLang="ja-JP" sz="2000" kern="100" dirty="0">
                        <a:effectLst/>
                      </a:endParaRPr>
                    </a:p>
                    <a:p>
                      <a:pPr algn="ctr">
                        <a:spcAft>
                          <a:spcPts val="0"/>
                        </a:spcAft>
                      </a:pPr>
                      <a:r>
                        <a:rPr lang="ja-JP" sz="2000" kern="100">
                          <a:effectLst/>
                        </a:rPr>
                        <a:t>静脈</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a:txBody>
                    <a:bodyPr/>
                    <a:lstStyle/>
                    <a:p>
                      <a:pPr algn="ctr">
                        <a:spcAft>
                          <a:spcPts val="0"/>
                        </a:spcAft>
                      </a:pPr>
                      <a:r>
                        <a:rPr lang="en-US" sz="2000" kern="100" dirty="0">
                          <a:effectLst/>
                        </a:rPr>
                        <a:t>SVC</a:t>
                      </a:r>
                      <a:r>
                        <a:rPr lang="ja-JP" sz="2000" kern="100">
                          <a:effectLst/>
                        </a:rPr>
                        <a:t>→</a:t>
                      </a:r>
                      <a:r>
                        <a:rPr lang="en-US" sz="2000" kern="100" dirty="0">
                          <a:effectLst/>
                        </a:rPr>
                        <a:t>RA</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rowSpan="2">
                  <a:txBody>
                    <a:bodyPr/>
                    <a:lstStyle/>
                    <a:p>
                      <a:pPr algn="just">
                        <a:spcAft>
                          <a:spcPts val="0"/>
                        </a:spcAft>
                      </a:pPr>
                      <a:r>
                        <a:rPr lang="ja-JP" sz="1800" kern="100">
                          <a:effectLst/>
                        </a:rPr>
                        <a:t>最も一般的</a:t>
                      </a:r>
                      <a:endParaRPr lang="ja-JP" sz="1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extLst>
                  <a:ext uri="{0D108BD9-81ED-4DB2-BD59-A6C34878D82A}">
                    <a16:rowId xmlns:a16="http://schemas.microsoft.com/office/drawing/2014/main" val="3560910239"/>
                  </a:ext>
                </a:extLst>
              </a:tr>
              <a:tr h="404455">
                <a:tc vMerge="1">
                  <a:txBody>
                    <a:bodyPr/>
                    <a:lstStyle/>
                    <a:p>
                      <a:endParaRPr kumimoji="1" lang="ja-JP" altLang="en-US"/>
                    </a:p>
                  </a:txBody>
                  <a:tcPr/>
                </a:tc>
                <a:tc vMerge="1">
                  <a:txBody>
                    <a:bodyPr/>
                    <a:lstStyle/>
                    <a:p>
                      <a:endParaRPr kumimoji="1" lang="ja-JP" altLang="en-US"/>
                    </a:p>
                  </a:txBody>
                  <a:tcPr/>
                </a:tc>
                <a:tc gridSpan="2">
                  <a:txBody>
                    <a:bodyPr/>
                    <a:lstStyle/>
                    <a:p>
                      <a:pPr algn="ctr">
                        <a:spcAft>
                          <a:spcPts val="0"/>
                        </a:spcAft>
                      </a:pPr>
                      <a:r>
                        <a:rPr lang="en-US" sz="2000" kern="100" dirty="0">
                          <a:effectLst/>
                        </a:rPr>
                        <a:t>HLS 23, 25Fr 55cm</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hMerge="1">
                  <a:txBody>
                    <a:bodyPr/>
                    <a:lstStyle/>
                    <a:p>
                      <a:pPr algn="ctr">
                        <a:spcAft>
                          <a:spcPts val="0"/>
                        </a:spcAft>
                      </a:pP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gridSpan="2">
                  <a:txBody>
                    <a:bodyPr/>
                    <a:lstStyle/>
                    <a:p>
                      <a:pPr algn="ctr">
                        <a:spcAft>
                          <a:spcPts val="0"/>
                        </a:spcAft>
                      </a:pPr>
                      <a:r>
                        <a:rPr lang="ja-JP" sz="2000" kern="100">
                          <a:effectLst/>
                        </a:rPr>
                        <a:t>泉工</a:t>
                      </a:r>
                      <a:r>
                        <a:rPr lang="en-US" sz="2000" kern="100">
                          <a:effectLst/>
                        </a:rPr>
                        <a:t>18-20Fr 15cm</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h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605122021"/>
                  </a:ext>
                </a:extLst>
              </a:tr>
              <a:tr h="1333103">
                <a:tc vMerge="1">
                  <a:txBody>
                    <a:bodyPr/>
                    <a:lstStyle/>
                    <a:p>
                      <a:endParaRPr kumimoji="1" lang="ja-JP" altLang="en-US"/>
                    </a:p>
                  </a:txBody>
                  <a:tcPr/>
                </a:tc>
                <a:tc rowSpan="2">
                  <a:txBody>
                    <a:bodyPr/>
                    <a:lstStyle/>
                    <a:p>
                      <a:pPr algn="just">
                        <a:spcAft>
                          <a:spcPts val="0"/>
                        </a:spcAft>
                      </a:pPr>
                      <a:r>
                        <a:rPr lang="ja-JP" sz="1600" kern="100">
                          <a:effectLst/>
                        </a:rPr>
                        <a:t>内頸→大腿</a:t>
                      </a:r>
                      <a:endParaRPr lang="ja-JP" sz="16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a:txBody>
                    <a:bodyPr/>
                    <a:lstStyle/>
                    <a:p>
                      <a:pPr algn="ctr">
                        <a:spcAft>
                          <a:spcPts val="0"/>
                        </a:spcAft>
                      </a:pPr>
                      <a:r>
                        <a:rPr lang="ja-JP" altLang="en-US" sz="2000" kern="100">
                          <a:effectLst/>
                        </a:rPr>
                        <a:t>右</a:t>
                      </a:r>
                      <a:r>
                        <a:rPr lang="ja-JP" sz="2000" kern="100">
                          <a:effectLst/>
                        </a:rPr>
                        <a:t>内頸静脈</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a:txBody>
                    <a:bodyPr/>
                    <a:lstStyle/>
                    <a:p>
                      <a:pPr algn="ctr">
                        <a:spcAft>
                          <a:spcPts val="0"/>
                        </a:spcAft>
                      </a:pPr>
                      <a:r>
                        <a:rPr lang="en-US" sz="2000" kern="100" dirty="0">
                          <a:effectLst/>
                        </a:rPr>
                        <a:t>RA/RA-SVC</a:t>
                      </a:r>
                      <a:endParaRPr lang="ja-JP" sz="2800" kern="100">
                        <a:effectLst/>
                      </a:endParaRPr>
                    </a:p>
                    <a:p>
                      <a:pPr algn="ctr">
                        <a:spcAft>
                          <a:spcPts val="0"/>
                        </a:spcAft>
                      </a:pPr>
                      <a:r>
                        <a:rPr lang="ja-JP" sz="2000" kern="100">
                          <a:effectLst/>
                        </a:rPr>
                        <a:t>連結部</a:t>
                      </a:r>
                      <a:endParaRPr lang="ja-JP" sz="28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a:txBody>
                    <a:bodyPr/>
                    <a:lstStyle/>
                    <a:p>
                      <a:pPr algn="ctr">
                        <a:spcAft>
                          <a:spcPts val="0"/>
                        </a:spcAft>
                      </a:pPr>
                      <a:r>
                        <a:rPr lang="ja-JP" sz="2000" kern="100">
                          <a:effectLst/>
                        </a:rPr>
                        <a:t>大腿</a:t>
                      </a:r>
                      <a:endParaRPr lang="en-US" altLang="ja-JP" sz="2000" kern="100" dirty="0">
                        <a:effectLst/>
                      </a:endParaRPr>
                    </a:p>
                    <a:p>
                      <a:pPr algn="ctr">
                        <a:spcAft>
                          <a:spcPts val="0"/>
                        </a:spcAft>
                      </a:pPr>
                      <a:r>
                        <a:rPr lang="ja-JP" sz="2000" kern="100">
                          <a:effectLst/>
                        </a:rPr>
                        <a:t>静脈</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a:txBody>
                    <a:bodyPr/>
                    <a:lstStyle/>
                    <a:p>
                      <a:pPr algn="ctr">
                        <a:spcAft>
                          <a:spcPts val="0"/>
                        </a:spcAft>
                      </a:pPr>
                      <a:r>
                        <a:rPr lang="en-US" altLang="ja-JP" sz="2000" kern="100" dirty="0">
                          <a:effectLst/>
                        </a:rPr>
                        <a:t>CIV</a:t>
                      </a:r>
                      <a:r>
                        <a:rPr lang="ja-JP" sz="2000" kern="100">
                          <a:effectLst/>
                        </a:rPr>
                        <a:t>→</a:t>
                      </a:r>
                      <a:r>
                        <a:rPr lang="en-US" sz="2000" kern="100" dirty="0">
                          <a:effectLst/>
                        </a:rPr>
                        <a:t>RA</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rowSpan="2">
                  <a:txBody>
                    <a:bodyPr/>
                    <a:lstStyle/>
                    <a:p>
                      <a:pPr algn="just">
                        <a:spcAft>
                          <a:spcPts val="0"/>
                        </a:spcAft>
                      </a:pPr>
                      <a:r>
                        <a:rPr lang="ja-JP" sz="1800" kern="100" dirty="0">
                          <a:effectLst/>
                        </a:rPr>
                        <a:t>通常よりも</a:t>
                      </a:r>
                      <a:r>
                        <a:rPr lang="ja-JP" sz="1800" kern="100">
                          <a:effectLst/>
                        </a:rPr>
                        <a:t>短い脱血カニューラ</a:t>
                      </a:r>
                      <a:r>
                        <a:rPr lang="en-US" sz="1800" kern="100" dirty="0">
                          <a:effectLst/>
                        </a:rPr>
                        <a:t>38cm</a:t>
                      </a:r>
                      <a:r>
                        <a:rPr lang="ja-JP" sz="1800" kern="100">
                          <a:effectLst/>
                        </a:rPr>
                        <a:t>を</a:t>
                      </a:r>
                      <a:r>
                        <a:rPr lang="ja-JP" sz="1800" kern="100" dirty="0">
                          <a:effectLst/>
                        </a:rPr>
                        <a:t>使用</a:t>
                      </a:r>
                      <a:endParaRPr 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extLst>
                  <a:ext uri="{0D108BD9-81ED-4DB2-BD59-A6C34878D82A}">
                    <a16:rowId xmlns:a16="http://schemas.microsoft.com/office/drawing/2014/main" val="1137473974"/>
                  </a:ext>
                </a:extLst>
              </a:tr>
              <a:tr h="404455">
                <a:tc vMerge="1">
                  <a:txBody>
                    <a:bodyPr/>
                    <a:lstStyle/>
                    <a:p>
                      <a:endParaRPr kumimoji="1" lang="ja-JP" altLang="en-US"/>
                    </a:p>
                  </a:txBody>
                  <a:tcPr/>
                </a:tc>
                <a:tc vMerge="1">
                  <a:txBody>
                    <a:bodyPr/>
                    <a:lstStyle/>
                    <a:p>
                      <a:endParaRPr kumimoji="1" lang="ja-JP" altLang="en-US"/>
                    </a:p>
                  </a:txBody>
                  <a:tcPr/>
                </a:tc>
                <a:tc gridSpan="2">
                  <a:txBody>
                    <a:bodyPr/>
                    <a:lstStyle/>
                    <a:p>
                      <a:pPr algn="ctr">
                        <a:spcAft>
                          <a:spcPts val="0"/>
                        </a:spcAft>
                      </a:pPr>
                      <a:r>
                        <a:rPr lang="en-US" sz="2000" kern="100" dirty="0">
                          <a:effectLst/>
                        </a:rPr>
                        <a:t>HLS 23, 25Fr 38cm</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hMerge="1">
                  <a:txBody>
                    <a:bodyPr/>
                    <a:lstStyle/>
                    <a:p>
                      <a:pPr algn="ctr">
                        <a:spcAft>
                          <a:spcPts val="0"/>
                        </a:spcAft>
                      </a:pP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gridSpan="2">
                  <a:txBody>
                    <a:bodyPr/>
                    <a:lstStyle/>
                    <a:p>
                      <a:pPr algn="ctr">
                        <a:spcAft>
                          <a:spcPts val="0"/>
                        </a:spcAft>
                      </a:pPr>
                      <a:r>
                        <a:rPr lang="ja-JP" sz="2000" kern="100">
                          <a:effectLst/>
                        </a:rPr>
                        <a:t>泉工</a:t>
                      </a:r>
                      <a:r>
                        <a:rPr lang="en-US" sz="2000" kern="100">
                          <a:effectLst/>
                        </a:rPr>
                        <a:t>18-20Fr 15cm</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h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3003756778"/>
                  </a:ext>
                </a:extLst>
              </a:tr>
              <a:tr h="1066482">
                <a:tc vMerge="1">
                  <a:txBody>
                    <a:bodyPr/>
                    <a:lstStyle/>
                    <a:p>
                      <a:endParaRPr kumimoji="1" lang="ja-JP" altLang="en-US"/>
                    </a:p>
                  </a:txBody>
                  <a:tcPr/>
                </a:tc>
                <a:tc rowSpan="2">
                  <a:txBody>
                    <a:bodyPr/>
                    <a:lstStyle/>
                    <a:p>
                      <a:pPr algn="just">
                        <a:spcAft>
                          <a:spcPts val="0"/>
                        </a:spcAft>
                      </a:pPr>
                      <a:r>
                        <a:rPr lang="ja-JP" sz="1600" kern="100">
                          <a:effectLst/>
                        </a:rPr>
                        <a:t>大腿→大腿</a:t>
                      </a:r>
                      <a:endParaRPr lang="ja-JP" sz="16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a:txBody>
                    <a:bodyPr/>
                    <a:lstStyle/>
                    <a:p>
                      <a:pPr algn="ctr">
                        <a:spcAft>
                          <a:spcPts val="0"/>
                        </a:spcAft>
                      </a:pPr>
                      <a:r>
                        <a:rPr lang="ja-JP" sz="2000" kern="100">
                          <a:effectLst/>
                        </a:rPr>
                        <a:t>大腿</a:t>
                      </a:r>
                      <a:endParaRPr lang="en-US" altLang="ja-JP" sz="2000" kern="100" dirty="0">
                        <a:effectLst/>
                      </a:endParaRPr>
                    </a:p>
                    <a:p>
                      <a:pPr algn="ctr">
                        <a:spcAft>
                          <a:spcPts val="0"/>
                        </a:spcAft>
                      </a:pPr>
                      <a:r>
                        <a:rPr lang="ja-JP" sz="2000" kern="100">
                          <a:effectLst/>
                        </a:rPr>
                        <a:t>静脈</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a:txBody>
                    <a:bodyPr/>
                    <a:lstStyle/>
                    <a:p>
                      <a:pPr algn="ctr">
                        <a:spcAft>
                          <a:spcPts val="0"/>
                        </a:spcAft>
                      </a:pPr>
                      <a:r>
                        <a:rPr lang="en-US" sz="2000" kern="100" dirty="0">
                          <a:effectLst/>
                        </a:rPr>
                        <a:t>RA/RA-IVC</a:t>
                      </a:r>
                      <a:endParaRPr lang="ja-JP" sz="2800" kern="100">
                        <a:effectLst/>
                      </a:endParaRPr>
                    </a:p>
                    <a:p>
                      <a:pPr algn="ctr">
                        <a:spcAft>
                          <a:spcPts val="0"/>
                        </a:spcAft>
                      </a:pPr>
                      <a:r>
                        <a:rPr lang="ja-JP" sz="2000" kern="100">
                          <a:effectLst/>
                        </a:rPr>
                        <a:t>連結部</a:t>
                      </a:r>
                      <a:endParaRPr lang="ja-JP" sz="28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a:txBody>
                    <a:bodyPr/>
                    <a:lstStyle/>
                    <a:p>
                      <a:pPr algn="ctr">
                        <a:spcAft>
                          <a:spcPts val="0"/>
                        </a:spcAft>
                      </a:pPr>
                      <a:r>
                        <a:rPr lang="ja-JP" sz="2000" kern="100">
                          <a:effectLst/>
                        </a:rPr>
                        <a:t>大腿</a:t>
                      </a:r>
                      <a:endParaRPr lang="en-US" altLang="ja-JP" sz="2000" kern="100" dirty="0">
                        <a:effectLst/>
                      </a:endParaRPr>
                    </a:p>
                    <a:p>
                      <a:pPr algn="ctr">
                        <a:spcAft>
                          <a:spcPts val="0"/>
                        </a:spcAft>
                      </a:pPr>
                      <a:r>
                        <a:rPr lang="ja-JP" sz="2000" kern="100">
                          <a:effectLst/>
                        </a:rPr>
                        <a:t>静脈</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a:txBody>
                    <a:bodyPr/>
                    <a:lstStyle/>
                    <a:p>
                      <a:pPr algn="ctr">
                        <a:spcAft>
                          <a:spcPts val="0"/>
                        </a:spcAft>
                      </a:pPr>
                      <a:r>
                        <a:rPr lang="en-US" sz="2000" kern="100" dirty="0">
                          <a:effectLst/>
                        </a:rPr>
                        <a:t>RA/RA-SVC</a:t>
                      </a:r>
                    </a:p>
                    <a:p>
                      <a:pPr algn="ctr">
                        <a:spcAft>
                          <a:spcPts val="0"/>
                        </a:spcAft>
                      </a:pPr>
                      <a:r>
                        <a:rPr lang="ja-JP" sz="2000" kern="100">
                          <a:effectLst/>
                        </a:rPr>
                        <a:t>連結部</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rowSpan="2">
                  <a:txBody>
                    <a:bodyPr/>
                    <a:lstStyle/>
                    <a:p>
                      <a:pPr algn="just">
                        <a:spcAft>
                          <a:spcPts val="0"/>
                        </a:spcAft>
                      </a:pPr>
                      <a:r>
                        <a:rPr lang="ja-JP" sz="1800" kern="100">
                          <a:effectLst/>
                        </a:rPr>
                        <a:t>送血</a:t>
                      </a:r>
                      <a:r>
                        <a:rPr lang="en-US" sz="1800" kern="100" dirty="0" err="1">
                          <a:effectLst/>
                        </a:rPr>
                        <a:t>Biomedicus</a:t>
                      </a:r>
                      <a:r>
                        <a:rPr lang="en-US" sz="1800" kern="100" dirty="0">
                          <a:effectLst/>
                        </a:rPr>
                        <a:t>®️ </a:t>
                      </a:r>
                      <a:r>
                        <a:rPr lang="ja-JP" altLang="en-US" sz="1800" kern="100">
                          <a:effectLst/>
                        </a:rPr>
                        <a:t>カ</a:t>
                      </a:r>
                      <a:r>
                        <a:rPr lang="ja-JP" sz="1800" kern="100">
                          <a:effectLst/>
                        </a:rPr>
                        <a:t>ニューラ必要</a:t>
                      </a:r>
                      <a:endParaRPr 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extLst>
                  <a:ext uri="{0D108BD9-81ED-4DB2-BD59-A6C34878D82A}">
                    <a16:rowId xmlns:a16="http://schemas.microsoft.com/office/drawing/2014/main" val="2688797880"/>
                  </a:ext>
                </a:extLst>
              </a:tr>
              <a:tr h="404455">
                <a:tc vMerge="1">
                  <a:txBody>
                    <a:bodyPr/>
                    <a:lstStyle/>
                    <a:p>
                      <a:endParaRPr kumimoji="1" lang="ja-JP" altLang="en-US"/>
                    </a:p>
                  </a:txBody>
                  <a:tcPr/>
                </a:tc>
                <a:tc vMerge="1">
                  <a:txBody>
                    <a:bodyPr/>
                    <a:lstStyle/>
                    <a:p>
                      <a:endParaRPr kumimoji="1" lang="ja-JP" altLang="en-US"/>
                    </a:p>
                  </a:txBody>
                  <a:tcPr/>
                </a:tc>
                <a:tc gridSpan="2">
                  <a:txBody>
                    <a:bodyPr/>
                    <a:lstStyle/>
                    <a:p>
                      <a:pPr algn="ctr">
                        <a:spcAft>
                          <a:spcPts val="0"/>
                        </a:spcAft>
                      </a:pPr>
                      <a:r>
                        <a:rPr lang="en-US" sz="2000" kern="100">
                          <a:effectLst/>
                        </a:rPr>
                        <a:t>HLS 23, 25Fr 55cm</a:t>
                      </a: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hMerge="1">
                  <a:txBody>
                    <a:bodyPr/>
                    <a:lstStyle/>
                    <a:p>
                      <a:pPr algn="ctr">
                        <a:spcAft>
                          <a:spcPts val="0"/>
                        </a:spcAft>
                      </a:pPr>
                      <a:endParaRPr lang="ja-JP" sz="2800" kern="10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gridSpan="2">
                  <a:txBody>
                    <a:bodyPr/>
                    <a:lstStyle/>
                    <a:p>
                      <a:pPr algn="ctr">
                        <a:spcAft>
                          <a:spcPts val="0"/>
                        </a:spcAft>
                      </a:pPr>
                      <a:r>
                        <a:rPr lang="en-US" sz="2000" kern="100" dirty="0" err="1">
                          <a:effectLst/>
                        </a:rPr>
                        <a:t>Biomedicus</a:t>
                      </a:r>
                      <a:r>
                        <a:rPr lang="en-US" sz="2000" kern="100" dirty="0">
                          <a:effectLst/>
                        </a:rPr>
                        <a:t> 19Fr</a:t>
                      </a:r>
                      <a:endParaRPr lang="ja-JP" sz="2800" kern="100" dirty="0">
                        <a:effectLst/>
                        <a:latin typeface="游明朝" panose="02020400000000000000" pitchFamily="18" charset="-128"/>
                        <a:ea typeface="游明朝" panose="02020400000000000000" pitchFamily="18" charset="-128"/>
                        <a:cs typeface="Times New Roman" panose="02020603050405020304" pitchFamily="18" charset="0"/>
                      </a:endParaRPr>
                    </a:p>
                  </a:txBody>
                  <a:tcPr marL="43059" marR="43059" marT="0" marB="0"/>
                </a:tc>
                <a:tc h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2264999846"/>
                  </a:ext>
                </a:extLst>
              </a:tr>
            </a:tbl>
          </a:graphicData>
        </a:graphic>
      </p:graphicFrame>
    </p:spTree>
    <p:extLst>
      <p:ext uri="{BB962C8B-B14F-4D97-AF65-F5344CB8AC3E}">
        <p14:creationId xmlns:p14="http://schemas.microsoft.com/office/powerpoint/2010/main" val="1763793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2913150-61D6-4F62-AE33-4F454601ED6D}"/>
              </a:ext>
            </a:extLst>
          </p:cNvPr>
          <p:cNvSpPr>
            <a:spLocks noGrp="1"/>
          </p:cNvSpPr>
          <p:nvPr>
            <p:ph type="ctrTitle"/>
          </p:nvPr>
        </p:nvSpPr>
        <p:spPr>
          <a:xfrm>
            <a:off x="1524000" y="1818102"/>
            <a:ext cx="9144000" cy="2387600"/>
          </a:xfrm>
        </p:spPr>
        <p:txBody>
          <a:bodyPr/>
          <a:lstStyle/>
          <a:p>
            <a:r>
              <a:rPr kumimoji="1" lang="en-US" altLang="ja-JP" dirty="0">
                <a:latin typeface="メイリオ" panose="020B0604030504040204" pitchFamily="50" charset="-128"/>
                <a:ea typeface="メイリオ" panose="020B0604030504040204" pitchFamily="50" charset="-128"/>
              </a:rPr>
              <a:t>VV-ECMO</a:t>
            </a:r>
            <a:r>
              <a:rPr kumimoji="1" lang="ja-JP" altLang="en-US">
                <a:latin typeface="メイリオ" panose="020B0604030504040204" pitchFamily="50" charset="-128"/>
                <a:ea typeface="メイリオ" panose="020B0604030504040204" pitchFamily="50" charset="-128"/>
              </a:rPr>
              <a:t>管理</a:t>
            </a:r>
            <a:endParaRPr kumimoji="1" lang="ja-JP" altLang="en-US"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621421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47AA8CC-1FDE-489C-918D-5F9CAD050D9B}"/>
              </a:ext>
            </a:extLst>
          </p:cNvPr>
          <p:cNvSpPr>
            <a:spLocks noGrp="1"/>
          </p:cNvSpPr>
          <p:nvPr>
            <p:ph type="title"/>
          </p:nvPr>
        </p:nvSpPr>
        <p:spPr/>
        <p:txBody>
          <a:bodyPr>
            <a:normAutofit/>
          </a:bodyPr>
          <a:lstStyle/>
          <a:p>
            <a:r>
              <a:rPr lang="ja-JP" altLang="en-US"/>
              <a:t>抗凝固療法（</a:t>
            </a:r>
            <a:r>
              <a:rPr lang="en-US" altLang="ja-JP" dirty="0"/>
              <a:t>ELSO</a:t>
            </a:r>
            <a:r>
              <a:rPr lang="ja-JP" altLang="en-US"/>
              <a:t>より）</a:t>
            </a:r>
            <a:endParaRPr kumimoji="1" lang="ja-JP" altLang="en-US"/>
          </a:p>
        </p:txBody>
      </p:sp>
      <p:graphicFrame>
        <p:nvGraphicFramePr>
          <p:cNvPr id="4" name="図表 3">
            <a:extLst>
              <a:ext uri="{FF2B5EF4-FFF2-40B4-BE49-F238E27FC236}">
                <a16:creationId xmlns:a16="http://schemas.microsoft.com/office/drawing/2014/main" id="{C9FBC140-9A7B-475C-AB98-C67368FFBEE9}"/>
              </a:ext>
            </a:extLst>
          </p:cNvPr>
          <p:cNvGraphicFramePr/>
          <p:nvPr/>
        </p:nvGraphicFramePr>
        <p:xfrm>
          <a:off x="220717" y="866812"/>
          <a:ext cx="2343807"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コンテンツ プレースホルダー 2">
            <a:extLst>
              <a:ext uri="{FF2B5EF4-FFF2-40B4-BE49-F238E27FC236}">
                <a16:creationId xmlns:a16="http://schemas.microsoft.com/office/drawing/2014/main" id="{24AE9887-B1CC-41CF-A2E9-4EE14E1291A3}"/>
              </a:ext>
            </a:extLst>
          </p:cNvPr>
          <p:cNvSpPr>
            <a:spLocks noGrp="1"/>
          </p:cNvSpPr>
          <p:nvPr>
            <p:ph idx="1"/>
          </p:nvPr>
        </p:nvSpPr>
        <p:spPr>
          <a:xfrm>
            <a:off x="2823795" y="1665489"/>
            <a:ext cx="4378522" cy="4238600"/>
          </a:xfrm>
        </p:spPr>
        <p:txBody>
          <a:bodyPr>
            <a:normAutofit/>
          </a:bodyPr>
          <a:lstStyle/>
          <a:p>
            <a:pPr marL="0" indent="0">
              <a:buNone/>
            </a:pPr>
            <a:r>
              <a:rPr kumimoji="1" lang="en-US" altLang="ja-JP" sz="3200" dirty="0">
                <a:latin typeface="メイリオ" panose="020B0604030504040204" pitchFamily="50" charset="-128"/>
                <a:ea typeface="メイリオ" panose="020B0604030504040204" pitchFamily="50" charset="-128"/>
              </a:rPr>
              <a:t>1.</a:t>
            </a:r>
            <a:r>
              <a:rPr kumimoji="1" lang="ja-JP" altLang="en-US" sz="3200" dirty="0">
                <a:latin typeface="メイリオ" panose="020B0604030504040204" pitchFamily="50" charset="-128"/>
                <a:ea typeface="メイリオ" panose="020B0604030504040204" pitchFamily="50" charset="-128"/>
              </a:rPr>
              <a:t>対象患者の血液検査</a:t>
            </a:r>
            <a:endParaRPr kumimoji="1" lang="en-US" altLang="ja-JP" sz="3200" dirty="0">
              <a:latin typeface="メイリオ" panose="020B0604030504040204" pitchFamily="50" charset="-128"/>
              <a:ea typeface="メイリオ" panose="020B0604030504040204" pitchFamily="50" charset="-128"/>
            </a:endParaRPr>
          </a:p>
          <a:p>
            <a:pPr lvl="1"/>
            <a:r>
              <a:rPr lang="en-US" altLang="ja-JP" sz="2800" dirty="0">
                <a:latin typeface="メイリオ" panose="020B0604030504040204" pitchFamily="50" charset="-128"/>
                <a:ea typeface="メイリオ" panose="020B0604030504040204" pitchFamily="50" charset="-128"/>
              </a:rPr>
              <a:t>CBC</a:t>
            </a:r>
          </a:p>
          <a:p>
            <a:pPr lvl="1"/>
            <a:r>
              <a:rPr kumimoji="1" lang="en-US" altLang="ja-JP" sz="2800" dirty="0">
                <a:latin typeface="メイリオ" panose="020B0604030504040204" pitchFamily="50" charset="-128"/>
                <a:ea typeface="メイリオ" panose="020B0604030504040204" pitchFamily="50" charset="-128"/>
              </a:rPr>
              <a:t>APTT</a:t>
            </a:r>
          </a:p>
          <a:p>
            <a:pPr lvl="1"/>
            <a:r>
              <a:rPr lang="en-US" altLang="ja-JP" sz="2800" dirty="0"/>
              <a:t>ACT</a:t>
            </a:r>
            <a:endParaRPr kumimoji="1" lang="en-US" altLang="ja-JP" sz="2800" dirty="0">
              <a:latin typeface="メイリオ" panose="020B0604030504040204" pitchFamily="50" charset="-128"/>
              <a:ea typeface="メイリオ" panose="020B0604030504040204" pitchFamily="50" charset="-128"/>
            </a:endParaRPr>
          </a:p>
          <a:p>
            <a:pPr lvl="1"/>
            <a:r>
              <a:rPr lang="en-US" altLang="ja-JP" sz="2800" dirty="0"/>
              <a:t>PT-INR</a:t>
            </a:r>
          </a:p>
          <a:p>
            <a:pPr lvl="1"/>
            <a:r>
              <a:rPr lang="en-US" altLang="ja-JP" sz="2800" dirty="0">
                <a:latin typeface="メイリオ" panose="020B0604030504040204" pitchFamily="50" charset="-128"/>
                <a:ea typeface="メイリオ" panose="020B0604030504040204" pitchFamily="50" charset="-128"/>
              </a:rPr>
              <a:t>Fib</a:t>
            </a:r>
          </a:p>
          <a:p>
            <a:pPr lvl="1"/>
            <a:r>
              <a:rPr kumimoji="1" lang="en-US" altLang="ja-JP" sz="2800" dirty="0">
                <a:latin typeface="メイリオ" panose="020B0604030504040204" pitchFamily="50" charset="-128"/>
                <a:ea typeface="メイリオ" panose="020B0604030504040204" pitchFamily="50" charset="-128"/>
              </a:rPr>
              <a:t>D-dimer</a:t>
            </a:r>
          </a:p>
          <a:p>
            <a:pPr lvl="1"/>
            <a:r>
              <a:rPr lang="en-US" altLang="ja-JP" sz="2800" dirty="0">
                <a:latin typeface="メイリオ" panose="020B0604030504040204" pitchFamily="50" charset="-128"/>
                <a:ea typeface="メイリオ" panose="020B0604030504040204" pitchFamily="50" charset="-128"/>
              </a:rPr>
              <a:t>AT-Ⅲ</a:t>
            </a:r>
          </a:p>
          <a:p>
            <a:pPr lvl="1"/>
            <a:r>
              <a:rPr kumimoji="1" lang="en-US" altLang="ja-JP" sz="2800" dirty="0">
                <a:latin typeface="メイリオ" panose="020B0604030504040204" pitchFamily="50" charset="-128"/>
                <a:ea typeface="メイリオ" panose="020B0604030504040204" pitchFamily="50" charset="-128"/>
              </a:rPr>
              <a:t>TEG,ROTEM</a:t>
            </a:r>
            <a:r>
              <a:rPr kumimoji="1" lang="ja-JP" altLang="en-US" sz="2800" dirty="0">
                <a:latin typeface="メイリオ" panose="020B0604030504040204" pitchFamily="50" charset="-128"/>
                <a:ea typeface="メイリオ" panose="020B0604030504040204" pitchFamily="50" charset="-128"/>
              </a:rPr>
              <a:t> </a:t>
            </a:r>
            <a:r>
              <a:rPr kumimoji="1" lang="en-US" altLang="ja-JP" sz="2800" dirty="0" err="1">
                <a:latin typeface="メイリオ" panose="020B0604030504040204" pitchFamily="50" charset="-128"/>
                <a:ea typeface="メイリオ" panose="020B0604030504040204" pitchFamily="50" charset="-128"/>
              </a:rPr>
              <a:t>etc</a:t>
            </a:r>
            <a:endParaRPr kumimoji="1" lang="en-US" altLang="ja-JP" sz="2800" dirty="0">
              <a:latin typeface="メイリオ" panose="020B0604030504040204" pitchFamily="50" charset="-128"/>
              <a:ea typeface="メイリオ" panose="020B0604030504040204" pitchFamily="50" charset="-128"/>
            </a:endParaRPr>
          </a:p>
        </p:txBody>
      </p:sp>
      <p:sp>
        <p:nvSpPr>
          <p:cNvPr id="6" name="コンテンツ プレースホルダー 2">
            <a:extLst>
              <a:ext uri="{FF2B5EF4-FFF2-40B4-BE49-F238E27FC236}">
                <a16:creationId xmlns:a16="http://schemas.microsoft.com/office/drawing/2014/main" id="{456C8525-9549-46E8-B4A5-1C4A813D3B22}"/>
              </a:ext>
            </a:extLst>
          </p:cNvPr>
          <p:cNvSpPr txBox="1">
            <a:spLocks/>
          </p:cNvSpPr>
          <p:nvPr/>
        </p:nvSpPr>
        <p:spPr>
          <a:xfrm>
            <a:off x="7202317" y="1660222"/>
            <a:ext cx="11029615" cy="44982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メイリオ" panose="020B0604030504040204" pitchFamily="50" charset="-128"/>
                <a:ea typeface="メイリオ" panose="020B0604030504040204"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メイリオ" panose="020B0604030504040204" pitchFamily="50" charset="-128"/>
                <a:ea typeface="メイリオ" panose="020B0604030504040204"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メイリオ" panose="020B0604030504040204" pitchFamily="50" charset="-128"/>
                <a:ea typeface="メイリオ" panose="020B0604030504040204"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メイリオ" panose="020B0604030504040204" pitchFamily="50" charset="-128"/>
                <a:ea typeface="メイリオ" panose="020B0604030504040204"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3200" dirty="0"/>
              <a:t>2.</a:t>
            </a:r>
            <a:r>
              <a:rPr lang="ja-JP" altLang="en-US" sz="3200" dirty="0"/>
              <a:t>対象患者の血液補正</a:t>
            </a:r>
            <a:endParaRPr lang="en-US" altLang="ja-JP" sz="3200" dirty="0"/>
          </a:p>
          <a:p>
            <a:pPr lvl="1"/>
            <a:r>
              <a:rPr lang="en-US" altLang="ja-JP" sz="2800" dirty="0"/>
              <a:t>FFP</a:t>
            </a:r>
          </a:p>
          <a:p>
            <a:pPr lvl="1"/>
            <a:r>
              <a:rPr lang="ja-JP" altLang="en-US" sz="2800" dirty="0"/>
              <a:t>血小板輸血</a:t>
            </a:r>
            <a:endParaRPr lang="en-US" altLang="ja-JP" sz="2800" dirty="0"/>
          </a:p>
          <a:p>
            <a:pPr lvl="1"/>
            <a:r>
              <a:rPr lang="ja-JP" altLang="en-US" sz="2800" dirty="0"/>
              <a:t>ビタミン</a:t>
            </a:r>
            <a:r>
              <a:rPr lang="en-US" altLang="ja-JP" sz="2800" dirty="0"/>
              <a:t>K</a:t>
            </a:r>
            <a:endParaRPr lang="ja-JP" altLang="en-US" sz="2800" dirty="0"/>
          </a:p>
        </p:txBody>
      </p:sp>
      <p:sp>
        <p:nvSpPr>
          <p:cNvPr id="3" name="正方形/長方形 2">
            <a:extLst>
              <a:ext uri="{FF2B5EF4-FFF2-40B4-BE49-F238E27FC236}">
                <a16:creationId xmlns:a16="http://schemas.microsoft.com/office/drawing/2014/main" id="{3D16A041-65BF-4669-A05C-020AF3865C26}"/>
              </a:ext>
            </a:extLst>
          </p:cNvPr>
          <p:cNvSpPr/>
          <p:nvPr/>
        </p:nvSpPr>
        <p:spPr>
          <a:xfrm>
            <a:off x="7202317" y="1535289"/>
            <a:ext cx="4459105" cy="2201333"/>
          </a:xfrm>
          <a:prstGeom prst="rect">
            <a:avLst/>
          </a:prstGeom>
          <a:noFill/>
          <a:ln w="762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0BA05ABC-CC3C-456D-A316-D9CE640ADE4E}"/>
              </a:ext>
            </a:extLst>
          </p:cNvPr>
          <p:cNvSpPr txBox="1"/>
          <p:nvPr/>
        </p:nvSpPr>
        <p:spPr>
          <a:xfrm>
            <a:off x="7112945" y="6211669"/>
            <a:ext cx="5333859" cy="646331"/>
          </a:xfrm>
          <a:prstGeom prst="rect">
            <a:avLst/>
          </a:prstGeom>
          <a:noFill/>
        </p:spPr>
        <p:txBody>
          <a:bodyPr wrap="square" rtlCol="0">
            <a:spAutoFit/>
          </a:bodyPr>
          <a:lstStyle/>
          <a:p>
            <a:r>
              <a:rPr kumimoji="1" lang="en-US" altLang="ja-JP" sz="1200" dirty="0"/>
              <a:t>ELSO Anticoagulation Guideline</a:t>
            </a:r>
          </a:p>
          <a:p>
            <a:r>
              <a:rPr lang="en-US" altLang="ja-JP" sz="1200" dirty="0"/>
              <a:t>Extracorporeal Life Support Organization COVID-19 Interim Guidelines</a:t>
            </a:r>
          </a:p>
          <a:p>
            <a:r>
              <a:rPr kumimoji="1" lang="en-US" altLang="ja-JP" sz="1200" dirty="0"/>
              <a:t>ECMO</a:t>
            </a:r>
            <a:r>
              <a:rPr kumimoji="1" lang="ja-JP" altLang="en-US" sz="1200" dirty="0"/>
              <a:t>プロジェクトシミュレーションコース 座学資料</a:t>
            </a:r>
          </a:p>
        </p:txBody>
      </p:sp>
    </p:spTree>
    <p:extLst>
      <p:ext uri="{BB962C8B-B14F-4D97-AF65-F5344CB8AC3E}">
        <p14:creationId xmlns:p14="http://schemas.microsoft.com/office/powerpoint/2010/main" val="1889937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47AA8CC-1FDE-489C-918D-5F9CAD050D9B}"/>
              </a:ext>
            </a:extLst>
          </p:cNvPr>
          <p:cNvSpPr>
            <a:spLocks noGrp="1"/>
          </p:cNvSpPr>
          <p:nvPr>
            <p:ph type="title"/>
          </p:nvPr>
        </p:nvSpPr>
        <p:spPr/>
        <p:txBody>
          <a:bodyPr>
            <a:normAutofit/>
          </a:bodyPr>
          <a:lstStyle/>
          <a:p>
            <a:r>
              <a:rPr lang="en-US" altLang="ja-JP" dirty="0">
                <a:latin typeface="メイリオ" panose="020B0604030504040204" pitchFamily="50" charset="-128"/>
                <a:ea typeface="メイリオ" panose="020B0604030504040204" pitchFamily="50" charset="-128"/>
              </a:rPr>
              <a:t>ECMO</a:t>
            </a:r>
            <a:r>
              <a:rPr lang="ja-JP" altLang="en-US" dirty="0">
                <a:latin typeface="メイリオ" panose="020B0604030504040204" pitchFamily="50" charset="-128"/>
                <a:ea typeface="メイリオ" panose="020B0604030504040204" pitchFamily="50" charset="-128"/>
              </a:rPr>
              <a:t>回路の準備</a:t>
            </a:r>
            <a:endParaRPr kumimoji="1" lang="ja-JP" altLang="en-US" dirty="0"/>
          </a:p>
        </p:txBody>
      </p:sp>
      <p:graphicFrame>
        <p:nvGraphicFramePr>
          <p:cNvPr id="4" name="図表 3">
            <a:extLst>
              <a:ext uri="{FF2B5EF4-FFF2-40B4-BE49-F238E27FC236}">
                <a16:creationId xmlns:a16="http://schemas.microsoft.com/office/drawing/2014/main" id="{C9FBC140-9A7B-475C-AB98-C67368FFBEE9}"/>
              </a:ext>
            </a:extLst>
          </p:cNvPr>
          <p:cNvGraphicFramePr/>
          <p:nvPr/>
        </p:nvGraphicFramePr>
        <p:xfrm>
          <a:off x="220717" y="866812"/>
          <a:ext cx="2343807"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コンテンツ プレースホルダー 2">
            <a:extLst>
              <a:ext uri="{FF2B5EF4-FFF2-40B4-BE49-F238E27FC236}">
                <a16:creationId xmlns:a16="http://schemas.microsoft.com/office/drawing/2014/main" id="{E0A64CA5-9B84-4480-B33B-4942C6C84FF4}"/>
              </a:ext>
            </a:extLst>
          </p:cNvPr>
          <p:cNvSpPr>
            <a:spLocks noGrp="1"/>
          </p:cNvSpPr>
          <p:nvPr>
            <p:ph idx="1"/>
          </p:nvPr>
        </p:nvSpPr>
        <p:spPr>
          <a:xfrm>
            <a:off x="3654971" y="1660871"/>
            <a:ext cx="8043385" cy="4351338"/>
          </a:xfrm>
        </p:spPr>
        <p:txBody>
          <a:bodyPr>
            <a:normAutofit/>
          </a:bodyPr>
          <a:lstStyle/>
          <a:p>
            <a:r>
              <a:rPr kumimoji="1" lang="ja-JP" altLang="en-US" sz="3200" dirty="0">
                <a:latin typeface="メイリオ" panose="020B0604030504040204" pitchFamily="50" charset="-128"/>
                <a:ea typeface="メイリオ" panose="020B0604030504040204" pitchFamily="50" charset="-128"/>
              </a:rPr>
              <a:t>プライミング → </a:t>
            </a:r>
            <a:r>
              <a:rPr kumimoji="1" lang="en-US" altLang="ja-JP" sz="3200" dirty="0">
                <a:latin typeface="メイリオ" panose="020B0604030504040204" pitchFamily="50" charset="-128"/>
                <a:ea typeface="メイリオ" panose="020B0604030504040204" pitchFamily="50" charset="-128"/>
              </a:rPr>
              <a:t>RBC, FFP</a:t>
            </a:r>
          </a:p>
          <a:p>
            <a:pPr lvl="1">
              <a:buFont typeface="Wingdings" panose="05000000000000000000" pitchFamily="2" charset="2"/>
              <a:buChar char="Ø"/>
            </a:pPr>
            <a:r>
              <a:rPr lang="ja-JP" altLang="en-US" sz="2800" dirty="0">
                <a:latin typeface="メイリオ" panose="020B0604030504040204" pitchFamily="50" charset="-128"/>
                <a:ea typeface="メイリオ" panose="020B0604030504040204" pitchFamily="50" charset="-128"/>
              </a:rPr>
              <a:t>未分画ヘパリン</a:t>
            </a:r>
            <a:r>
              <a:rPr lang="en-US" altLang="ja-JP" sz="2800" dirty="0">
                <a:latin typeface="メイリオ" panose="020B0604030504040204" pitchFamily="50" charset="-128"/>
                <a:ea typeface="メイリオ" panose="020B0604030504040204" pitchFamily="50" charset="-128"/>
              </a:rPr>
              <a:t>50~100</a:t>
            </a:r>
            <a:r>
              <a:rPr lang="ja-JP" altLang="en-US" sz="2800" dirty="0">
                <a:latin typeface="メイリオ" panose="020B0604030504040204" pitchFamily="50" charset="-128"/>
                <a:ea typeface="メイリオ" panose="020B0604030504040204" pitchFamily="50" charset="-128"/>
              </a:rPr>
              <a:t>単位</a:t>
            </a:r>
            <a:r>
              <a:rPr lang="en-US" altLang="ja-JP" sz="1800" dirty="0">
                <a:latin typeface="メイリオ" panose="020B0604030504040204" pitchFamily="50" charset="-128"/>
                <a:ea typeface="メイリオ" panose="020B0604030504040204" pitchFamily="50" charset="-128"/>
              </a:rPr>
              <a:t>/PRBC</a:t>
            </a:r>
            <a:r>
              <a:rPr lang="ja-JP" altLang="en-US" sz="1800" dirty="0">
                <a:latin typeface="メイリオ" panose="020B0604030504040204" pitchFamily="50" charset="-128"/>
                <a:ea typeface="メイリオ" panose="020B0604030504040204" pitchFamily="50" charset="-128"/>
              </a:rPr>
              <a:t>単位</a:t>
            </a:r>
            <a:r>
              <a:rPr lang="ja-JP" altLang="en-US" sz="2800" dirty="0">
                <a:latin typeface="メイリオ" panose="020B0604030504040204" pitchFamily="50" charset="-128"/>
                <a:ea typeface="メイリオ" panose="020B0604030504040204" pitchFamily="50" charset="-128"/>
              </a:rPr>
              <a:t>添加</a:t>
            </a:r>
            <a:endParaRPr lang="en-US" altLang="ja-JP" sz="2800" dirty="0">
              <a:latin typeface="メイリオ" panose="020B0604030504040204" pitchFamily="50" charset="-128"/>
              <a:ea typeface="メイリオ" panose="020B0604030504040204" pitchFamily="50" charset="-128"/>
            </a:endParaRPr>
          </a:p>
          <a:p>
            <a:endParaRPr lang="en-US" altLang="ja-JP" sz="3200" dirty="0">
              <a:latin typeface="メイリオ" panose="020B0604030504040204" pitchFamily="50" charset="-128"/>
              <a:ea typeface="メイリオ" panose="020B0604030504040204" pitchFamily="50" charset="-128"/>
            </a:endParaRPr>
          </a:p>
          <a:p>
            <a:r>
              <a:rPr lang="ja-JP" altLang="en-US" sz="3200" dirty="0">
                <a:latin typeface="メイリオ" panose="020B0604030504040204" pitchFamily="50" charset="-128"/>
                <a:ea typeface="メイリオ" panose="020B0604030504040204" pitchFamily="50" charset="-128"/>
              </a:rPr>
              <a:t>晶質液（</a:t>
            </a:r>
            <a:r>
              <a:rPr lang="ja-JP" altLang="en-US" sz="3200" u="sng" dirty="0">
                <a:latin typeface="メイリオ" panose="020B0604030504040204" pitchFamily="50" charset="-128"/>
                <a:ea typeface="メイリオ" panose="020B0604030504040204" pitchFamily="50" charset="-128"/>
              </a:rPr>
              <a:t>生理食塩水</a:t>
            </a:r>
            <a:r>
              <a:rPr lang="ja-JP" altLang="en-US" sz="3200" dirty="0">
                <a:latin typeface="メイリオ" panose="020B0604030504040204" pitchFamily="50" charset="-128"/>
                <a:ea typeface="メイリオ" panose="020B0604030504040204" pitchFamily="50" charset="-128"/>
              </a:rPr>
              <a:t>）も使用可</a:t>
            </a:r>
            <a:endParaRPr lang="en-US" altLang="ja-JP" sz="3200" dirty="0">
              <a:latin typeface="メイリオ" panose="020B0604030504040204" pitchFamily="50" charset="-128"/>
              <a:ea typeface="メイリオ" panose="020B0604030504040204" pitchFamily="50" charset="-128"/>
            </a:endParaRPr>
          </a:p>
          <a:p>
            <a:pPr lvl="1">
              <a:buFont typeface="Wingdings" panose="05000000000000000000" pitchFamily="2" charset="2"/>
              <a:buChar char="Ø"/>
            </a:pPr>
            <a:r>
              <a:rPr lang="ja-JP" altLang="en-US" sz="2800" dirty="0">
                <a:latin typeface="メイリオ" panose="020B0604030504040204" pitchFamily="50" charset="-128"/>
                <a:ea typeface="メイリオ" panose="020B0604030504040204" pitchFamily="50" charset="-128"/>
              </a:rPr>
              <a:t>本邦</a:t>
            </a:r>
            <a:r>
              <a:rPr kumimoji="1" lang="ja-JP" altLang="en-US" sz="2800" dirty="0">
                <a:latin typeface="メイリオ" panose="020B0604030504040204" pitchFamily="50" charset="-128"/>
                <a:ea typeface="メイリオ" panose="020B0604030504040204" pitchFamily="50" charset="-128"/>
              </a:rPr>
              <a:t>ではこれが主流</a:t>
            </a:r>
            <a:endParaRPr kumimoji="1" lang="en-US" altLang="ja-JP" sz="2800" dirty="0">
              <a:latin typeface="メイリオ" panose="020B0604030504040204" pitchFamily="50" charset="-128"/>
              <a:ea typeface="メイリオ" panose="020B0604030504040204" pitchFamily="50" charset="-128"/>
            </a:endParaRPr>
          </a:p>
          <a:p>
            <a:pPr marL="0" indent="0">
              <a:buNone/>
            </a:pPr>
            <a:endParaRPr kumimoji="1" lang="ja-JP" altLang="en-US" sz="2400" dirty="0">
              <a:latin typeface="メイリオ" panose="020B0604030504040204" pitchFamily="50" charset="-128"/>
              <a:ea typeface="メイリオ" panose="020B0604030504040204" pitchFamily="50" charset="-128"/>
            </a:endParaRPr>
          </a:p>
        </p:txBody>
      </p:sp>
      <p:sp>
        <p:nvSpPr>
          <p:cNvPr id="7" name="テキスト ボックス 6">
            <a:extLst>
              <a:ext uri="{FF2B5EF4-FFF2-40B4-BE49-F238E27FC236}">
                <a16:creationId xmlns:a16="http://schemas.microsoft.com/office/drawing/2014/main" id="{D59AB9BB-7B36-4FE6-963F-B6A7031377FF}"/>
              </a:ext>
            </a:extLst>
          </p:cNvPr>
          <p:cNvSpPr txBox="1"/>
          <p:nvPr/>
        </p:nvSpPr>
        <p:spPr>
          <a:xfrm>
            <a:off x="7112945" y="6211669"/>
            <a:ext cx="5333859" cy="646331"/>
          </a:xfrm>
          <a:prstGeom prst="rect">
            <a:avLst/>
          </a:prstGeom>
          <a:noFill/>
        </p:spPr>
        <p:txBody>
          <a:bodyPr wrap="square" rtlCol="0">
            <a:spAutoFit/>
          </a:bodyPr>
          <a:lstStyle/>
          <a:p>
            <a:r>
              <a:rPr kumimoji="1" lang="en-US" altLang="ja-JP" sz="1200" dirty="0"/>
              <a:t>ELSO Anticoagulation Guideline</a:t>
            </a:r>
          </a:p>
          <a:p>
            <a:r>
              <a:rPr lang="en-US" altLang="ja-JP" sz="1200" dirty="0"/>
              <a:t>Extracorporeal Life Support Organization COVID-19 Interim Guidelines</a:t>
            </a:r>
          </a:p>
          <a:p>
            <a:r>
              <a:rPr kumimoji="1" lang="en-US" altLang="ja-JP" sz="1200" dirty="0"/>
              <a:t>ECMO</a:t>
            </a:r>
            <a:r>
              <a:rPr kumimoji="1" lang="ja-JP" altLang="en-US" sz="1200" dirty="0"/>
              <a:t>プロジェクトシミュレーションコース 座学資料</a:t>
            </a:r>
          </a:p>
        </p:txBody>
      </p:sp>
    </p:spTree>
    <p:extLst>
      <p:ext uri="{BB962C8B-B14F-4D97-AF65-F5344CB8AC3E}">
        <p14:creationId xmlns:p14="http://schemas.microsoft.com/office/powerpoint/2010/main" val="337436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47AA8CC-1FDE-489C-918D-5F9CAD050D9B}"/>
              </a:ext>
            </a:extLst>
          </p:cNvPr>
          <p:cNvSpPr>
            <a:spLocks noGrp="1"/>
          </p:cNvSpPr>
          <p:nvPr>
            <p:ph type="title"/>
          </p:nvPr>
        </p:nvSpPr>
        <p:spPr/>
        <p:txBody>
          <a:bodyPr>
            <a:normAutofit/>
          </a:bodyPr>
          <a:lstStyle/>
          <a:p>
            <a:r>
              <a:rPr lang="ja-JP" altLang="en-US" dirty="0">
                <a:latin typeface="メイリオ" panose="020B0604030504040204" pitchFamily="50" charset="-128"/>
                <a:ea typeface="メイリオ" panose="020B0604030504040204" pitchFamily="50" charset="-128"/>
              </a:rPr>
              <a:t>ヘパリン初期投与</a:t>
            </a:r>
            <a:endParaRPr kumimoji="1" lang="ja-JP" altLang="en-US" dirty="0"/>
          </a:p>
        </p:txBody>
      </p:sp>
      <p:graphicFrame>
        <p:nvGraphicFramePr>
          <p:cNvPr id="4" name="図表 3">
            <a:extLst>
              <a:ext uri="{FF2B5EF4-FFF2-40B4-BE49-F238E27FC236}">
                <a16:creationId xmlns:a16="http://schemas.microsoft.com/office/drawing/2014/main" id="{C9FBC140-9A7B-475C-AB98-C67368FFBEE9}"/>
              </a:ext>
            </a:extLst>
          </p:cNvPr>
          <p:cNvGraphicFramePr/>
          <p:nvPr/>
        </p:nvGraphicFramePr>
        <p:xfrm>
          <a:off x="220717" y="866812"/>
          <a:ext cx="2343807"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コンテンツ プレースホルダー 2">
            <a:extLst>
              <a:ext uri="{FF2B5EF4-FFF2-40B4-BE49-F238E27FC236}">
                <a16:creationId xmlns:a16="http://schemas.microsoft.com/office/drawing/2014/main" id="{F1905923-D027-4E08-B158-6A8A46F4388A}"/>
              </a:ext>
            </a:extLst>
          </p:cNvPr>
          <p:cNvSpPr>
            <a:spLocks noGrp="1"/>
          </p:cNvSpPr>
          <p:nvPr>
            <p:ph idx="1"/>
          </p:nvPr>
        </p:nvSpPr>
        <p:spPr>
          <a:xfrm>
            <a:off x="3224048" y="1667970"/>
            <a:ext cx="7937938" cy="4351338"/>
          </a:xfrm>
        </p:spPr>
        <p:txBody>
          <a:bodyPr>
            <a:normAutofit/>
          </a:bodyPr>
          <a:lstStyle/>
          <a:p>
            <a:pPr marL="0" indent="0">
              <a:buNone/>
            </a:pPr>
            <a:r>
              <a:rPr kumimoji="1" lang="ja-JP" altLang="en-US" sz="4000" dirty="0">
                <a:latin typeface="メイリオ" panose="020B0604030504040204" pitchFamily="50" charset="-128"/>
                <a:ea typeface="メイリオ" panose="020B0604030504040204" pitchFamily="50" charset="-128"/>
              </a:rPr>
              <a:t>ヘパリン</a:t>
            </a:r>
            <a:r>
              <a:rPr kumimoji="1" lang="en-US" altLang="ja-JP" sz="4000" dirty="0">
                <a:latin typeface="メイリオ" panose="020B0604030504040204" pitchFamily="50" charset="-128"/>
                <a:ea typeface="メイリオ" panose="020B0604030504040204" pitchFamily="50" charset="-128"/>
              </a:rPr>
              <a:t>50</a:t>
            </a:r>
            <a:r>
              <a:rPr kumimoji="1" lang="ja-JP" altLang="en-US" sz="4000" dirty="0">
                <a:latin typeface="メイリオ" panose="020B0604030504040204" pitchFamily="50" charset="-128"/>
                <a:ea typeface="メイリオ" panose="020B0604030504040204" pitchFamily="50" charset="-128"/>
              </a:rPr>
              <a:t>～</a:t>
            </a:r>
            <a:r>
              <a:rPr kumimoji="1" lang="en-US" altLang="ja-JP" sz="4000" dirty="0">
                <a:latin typeface="メイリオ" panose="020B0604030504040204" pitchFamily="50" charset="-128"/>
                <a:ea typeface="メイリオ" panose="020B0604030504040204" pitchFamily="50" charset="-128"/>
              </a:rPr>
              <a:t>100</a:t>
            </a:r>
            <a:r>
              <a:rPr kumimoji="1" lang="ja-JP" altLang="en-US" sz="4000" dirty="0">
                <a:latin typeface="メイリオ" panose="020B0604030504040204" pitchFamily="50" charset="-128"/>
                <a:ea typeface="メイリオ" panose="020B0604030504040204" pitchFamily="50" charset="-128"/>
              </a:rPr>
              <a:t>単位</a:t>
            </a:r>
            <a:r>
              <a:rPr kumimoji="1" lang="en-US" altLang="ja-JP" sz="4000" dirty="0">
                <a:latin typeface="メイリオ" panose="020B0604030504040204" pitchFamily="50" charset="-128"/>
                <a:ea typeface="メイリオ" panose="020B0604030504040204" pitchFamily="50" charset="-128"/>
              </a:rPr>
              <a:t>/kg bolus</a:t>
            </a:r>
          </a:p>
          <a:p>
            <a:pPr lvl="1">
              <a:buFont typeface="Wingdings" panose="05000000000000000000" pitchFamily="2" charset="2"/>
              <a:buChar char="Ø"/>
            </a:pPr>
            <a:endParaRPr lang="en-US" altLang="ja-JP" sz="3600" dirty="0">
              <a:latin typeface="メイリオ" panose="020B0604030504040204" pitchFamily="50" charset="-128"/>
              <a:ea typeface="メイリオ" panose="020B0604030504040204" pitchFamily="50" charset="-128"/>
            </a:endParaRPr>
          </a:p>
          <a:p>
            <a:pPr lvl="1">
              <a:buFont typeface="Wingdings" panose="05000000000000000000" pitchFamily="2" charset="2"/>
              <a:buChar char="Ø"/>
            </a:pPr>
            <a:r>
              <a:rPr lang="ja-JP" altLang="en-US" sz="3600" dirty="0">
                <a:latin typeface="メイリオ" panose="020B0604030504040204" pitchFamily="50" charset="-128"/>
                <a:ea typeface="メイリオ" panose="020B0604030504040204" pitchFamily="50" charset="-128"/>
              </a:rPr>
              <a:t>カニュレーション時</a:t>
            </a:r>
            <a:r>
              <a:rPr lang="ja-JP" altLang="en-US" sz="2800" dirty="0">
                <a:latin typeface="メイリオ" panose="020B0604030504040204" pitchFamily="50" charset="-128"/>
                <a:ea typeface="メイリオ" panose="020B0604030504040204" pitchFamily="50" charset="-128"/>
              </a:rPr>
              <a:t>に静注</a:t>
            </a:r>
            <a:endParaRPr lang="en-US" altLang="ja-JP" sz="2800" dirty="0">
              <a:latin typeface="メイリオ" panose="020B0604030504040204" pitchFamily="50" charset="-128"/>
              <a:ea typeface="メイリオ" panose="020B0604030504040204" pitchFamily="50" charset="-128"/>
            </a:endParaRPr>
          </a:p>
          <a:p>
            <a:pPr lvl="1">
              <a:buFont typeface="Wingdings" panose="05000000000000000000" pitchFamily="2" charset="2"/>
              <a:buChar char="Ø"/>
            </a:pPr>
            <a:r>
              <a:rPr kumimoji="1" lang="ja-JP" altLang="en-US" sz="2800" dirty="0">
                <a:latin typeface="メイリオ" panose="020B0604030504040204" pitchFamily="50" charset="-128"/>
                <a:ea typeface="メイリオ" panose="020B0604030504040204" pitchFamily="50" charset="-128"/>
              </a:rPr>
              <a:t>出血合併症がある場合は適宜増減</a:t>
            </a:r>
            <a:endParaRPr kumimoji="1" lang="en-US" altLang="ja-JP" sz="2800" dirty="0">
              <a:latin typeface="メイリオ" panose="020B0604030504040204" pitchFamily="50" charset="-128"/>
              <a:ea typeface="メイリオ" panose="020B0604030504040204" pitchFamily="50" charset="-128"/>
            </a:endParaRPr>
          </a:p>
          <a:p>
            <a:pPr lvl="1">
              <a:buFont typeface="Wingdings" panose="05000000000000000000" pitchFamily="2" charset="2"/>
              <a:buChar char="Ø"/>
            </a:pPr>
            <a:r>
              <a:rPr kumimoji="1" lang="ja-JP" altLang="en-US" sz="2800" dirty="0">
                <a:latin typeface="メイリオ" panose="020B0604030504040204" pitchFamily="50" charset="-128"/>
                <a:ea typeface="メイリオ" panose="020B0604030504040204" pitchFamily="50" charset="-128"/>
              </a:rPr>
              <a:t>少なくとも、</a:t>
            </a:r>
            <a:r>
              <a:rPr kumimoji="1" lang="ja-JP" altLang="en-US" sz="3600" dirty="0">
                <a:latin typeface="メイリオ" panose="020B0604030504040204" pitchFamily="50" charset="-128"/>
                <a:ea typeface="メイリオ" panose="020B0604030504040204" pitchFamily="50" charset="-128"/>
              </a:rPr>
              <a:t>カニュレ</a:t>
            </a:r>
            <a:r>
              <a:rPr lang="ja-JP" altLang="en-US" sz="3600" dirty="0"/>
              <a:t>が</a:t>
            </a:r>
            <a:r>
              <a:rPr kumimoji="1" lang="ja-JP" altLang="en-US" sz="3600" dirty="0">
                <a:latin typeface="メイリオ" panose="020B0604030504040204" pitchFamily="50" charset="-128"/>
                <a:ea typeface="メイリオ" panose="020B0604030504040204" pitchFamily="50" charset="-128"/>
              </a:rPr>
              <a:t>入る前</a:t>
            </a:r>
            <a:r>
              <a:rPr kumimoji="1" lang="ja-JP" altLang="en-US" sz="2800" dirty="0">
                <a:latin typeface="メイリオ" panose="020B0604030504040204" pitchFamily="50" charset="-128"/>
                <a:ea typeface="メイリオ" panose="020B0604030504040204" pitchFamily="50" charset="-128"/>
              </a:rPr>
              <a:t>には</a:t>
            </a:r>
          </a:p>
        </p:txBody>
      </p:sp>
      <p:sp>
        <p:nvSpPr>
          <p:cNvPr id="7" name="テキスト ボックス 6">
            <a:extLst>
              <a:ext uri="{FF2B5EF4-FFF2-40B4-BE49-F238E27FC236}">
                <a16:creationId xmlns:a16="http://schemas.microsoft.com/office/drawing/2014/main" id="{43721B84-CCAF-43D2-AA68-BCAFEC37BF59}"/>
              </a:ext>
            </a:extLst>
          </p:cNvPr>
          <p:cNvSpPr txBox="1"/>
          <p:nvPr/>
        </p:nvSpPr>
        <p:spPr>
          <a:xfrm>
            <a:off x="7112945" y="6211669"/>
            <a:ext cx="5333859" cy="646331"/>
          </a:xfrm>
          <a:prstGeom prst="rect">
            <a:avLst/>
          </a:prstGeom>
          <a:noFill/>
        </p:spPr>
        <p:txBody>
          <a:bodyPr wrap="square" rtlCol="0">
            <a:spAutoFit/>
          </a:bodyPr>
          <a:lstStyle/>
          <a:p>
            <a:r>
              <a:rPr kumimoji="1" lang="en-US" altLang="ja-JP" sz="1200" dirty="0"/>
              <a:t>ELSO Anticoagulation Guideline</a:t>
            </a:r>
          </a:p>
          <a:p>
            <a:r>
              <a:rPr lang="en-US" altLang="ja-JP" sz="1200" dirty="0"/>
              <a:t>Extracorporeal Life Support Organization COVID-19 Interim Guidelines</a:t>
            </a:r>
          </a:p>
          <a:p>
            <a:r>
              <a:rPr kumimoji="1" lang="en-US" altLang="ja-JP" sz="1200" dirty="0"/>
              <a:t>ECMO</a:t>
            </a:r>
            <a:r>
              <a:rPr kumimoji="1" lang="ja-JP" altLang="en-US" sz="1200" dirty="0"/>
              <a:t>プロジェクトシミュレーションコース 座学資料</a:t>
            </a:r>
          </a:p>
        </p:txBody>
      </p:sp>
    </p:spTree>
    <p:extLst>
      <p:ext uri="{BB962C8B-B14F-4D97-AF65-F5344CB8AC3E}">
        <p14:creationId xmlns:p14="http://schemas.microsoft.com/office/powerpoint/2010/main" val="3474083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C4493F6-6F66-44C4-8B0B-A73A9D599360}"/>
              </a:ext>
            </a:extLst>
          </p:cNvPr>
          <p:cNvSpPr>
            <a:spLocks noGrp="1"/>
          </p:cNvSpPr>
          <p:nvPr>
            <p:ph type="title"/>
          </p:nvPr>
        </p:nvSpPr>
        <p:spPr/>
        <p:txBody>
          <a:bodyPr>
            <a:normAutofit/>
          </a:bodyPr>
          <a:lstStyle/>
          <a:p>
            <a:r>
              <a:rPr kumimoji="1" lang="ja-JP" altLang="en-US" dirty="0">
                <a:latin typeface="メイリオ" panose="020B0604030504040204" pitchFamily="50" charset="-128"/>
                <a:ea typeface="メイリオ" panose="020B0604030504040204" pitchFamily="50" charset="-128"/>
              </a:rPr>
              <a:t>ヘパリン持続静注</a:t>
            </a:r>
          </a:p>
        </p:txBody>
      </p:sp>
      <p:sp>
        <p:nvSpPr>
          <p:cNvPr id="3" name="コンテンツ プレースホルダー 2">
            <a:extLst>
              <a:ext uri="{FF2B5EF4-FFF2-40B4-BE49-F238E27FC236}">
                <a16:creationId xmlns:a16="http://schemas.microsoft.com/office/drawing/2014/main" id="{E605A675-E44D-4A67-97FC-B9D6265C46D8}"/>
              </a:ext>
            </a:extLst>
          </p:cNvPr>
          <p:cNvSpPr>
            <a:spLocks noGrp="1"/>
          </p:cNvSpPr>
          <p:nvPr>
            <p:ph idx="1"/>
          </p:nvPr>
        </p:nvSpPr>
        <p:spPr>
          <a:xfrm>
            <a:off x="3279227" y="1720521"/>
            <a:ext cx="8692055" cy="4351338"/>
          </a:xfrm>
        </p:spPr>
        <p:txBody>
          <a:bodyPr>
            <a:normAutofit/>
          </a:bodyPr>
          <a:lstStyle/>
          <a:p>
            <a:pPr>
              <a:buFont typeface="Wingdings" panose="05000000000000000000" pitchFamily="2" charset="2"/>
              <a:buChar char="ü"/>
            </a:pPr>
            <a:r>
              <a:rPr kumimoji="1" lang="ja-JP" altLang="en-US" sz="2400" dirty="0">
                <a:latin typeface="メイリオ" panose="020B0604030504040204" pitchFamily="50" charset="-128"/>
                <a:ea typeface="メイリオ" panose="020B0604030504040204" pitchFamily="50" charset="-128"/>
              </a:rPr>
              <a:t>目標：</a:t>
            </a:r>
            <a:r>
              <a:rPr kumimoji="1" lang="en-US" altLang="ja-JP" sz="2400" dirty="0">
                <a:latin typeface="メイリオ" panose="020B0604030504040204" pitchFamily="50" charset="-128"/>
                <a:ea typeface="メイリオ" panose="020B0604030504040204" pitchFamily="50" charset="-128"/>
              </a:rPr>
              <a:t>ACT</a:t>
            </a:r>
            <a:r>
              <a:rPr kumimoji="1" lang="en-US" altLang="ja-JP" sz="3200" dirty="0">
                <a:solidFill>
                  <a:srgbClr val="FF0000"/>
                </a:solidFill>
                <a:latin typeface="メイリオ" panose="020B0604030504040204" pitchFamily="50" charset="-128"/>
                <a:ea typeface="メイリオ" panose="020B0604030504040204" pitchFamily="50" charset="-128"/>
              </a:rPr>
              <a:t>180</a:t>
            </a:r>
            <a:r>
              <a:rPr kumimoji="1" lang="ja-JP" altLang="en-US" sz="3200" dirty="0">
                <a:solidFill>
                  <a:srgbClr val="FF0000"/>
                </a:solidFill>
                <a:latin typeface="メイリオ" panose="020B0604030504040204" pitchFamily="50" charset="-128"/>
                <a:ea typeface="メイリオ" panose="020B0604030504040204" pitchFamily="50" charset="-128"/>
              </a:rPr>
              <a:t>～</a:t>
            </a:r>
            <a:r>
              <a:rPr kumimoji="1" lang="en-US" altLang="ja-JP" sz="3200" dirty="0">
                <a:solidFill>
                  <a:srgbClr val="FF0000"/>
                </a:solidFill>
                <a:latin typeface="メイリオ" panose="020B0604030504040204" pitchFamily="50" charset="-128"/>
                <a:ea typeface="メイリオ" panose="020B0604030504040204" pitchFamily="50" charset="-128"/>
              </a:rPr>
              <a:t>220</a:t>
            </a:r>
            <a:r>
              <a:rPr kumimoji="1" lang="ja-JP" altLang="en-US" sz="2400" dirty="0">
                <a:latin typeface="メイリオ" panose="020B0604030504040204" pitchFamily="50" charset="-128"/>
                <a:ea typeface="メイリオ" panose="020B0604030504040204" pitchFamily="50" charset="-128"/>
              </a:rPr>
              <a:t>秒</a:t>
            </a:r>
            <a:r>
              <a:rPr kumimoji="1" lang="en-US" altLang="ja-JP" sz="2400" dirty="0">
                <a:latin typeface="メイリオ" panose="020B0604030504040204" pitchFamily="50" charset="-128"/>
                <a:ea typeface="メイリオ" panose="020B0604030504040204" pitchFamily="50" charset="-128"/>
              </a:rPr>
              <a:t>, APTT </a:t>
            </a:r>
            <a:r>
              <a:rPr kumimoji="1" lang="ja-JP" altLang="en-US" sz="2400" dirty="0">
                <a:latin typeface="メイリオ" panose="020B0604030504040204" pitchFamily="50" charset="-128"/>
                <a:ea typeface="メイリオ" panose="020B0604030504040204" pitchFamily="50" charset="-128"/>
              </a:rPr>
              <a:t>正常値の</a:t>
            </a:r>
            <a:r>
              <a:rPr kumimoji="1" lang="en-US" altLang="ja-JP" sz="3200" dirty="0">
                <a:solidFill>
                  <a:srgbClr val="FF0000"/>
                </a:solidFill>
                <a:latin typeface="メイリオ" panose="020B0604030504040204" pitchFamily="50" charset="-128"/>
                <a:ea typeface="メイリオ" panose="020B0604030504040204" pitchFamily="50" charset="-128"/>
              </a:rPr>
              <a:t>1.5</a:t>
            </a:r>
            <a:r>
              <a:rPr kumimoji="1" lang="ja-JP" altLang="en-US" sz="3200" dirty="0">
                <a:solidFill>
                  <a:srgbClr val="FF0000"/>
                </a:solidFill>
                <a:latin typeface="メイリオ" panose="020B0604030504040204" pitchFamily="50" charset="-128"/>
                <a:ea typeface="メイリオ" panose="020B0604030504040204" pitchFamily="50" charset="-128"/>
              </a:rPr>
              <a:t>～</a:t>
            </a:r>
            <a:r>
              <a:rPr kumimoji="1" lang="en-US" altLang="ja-JP" sz="3200" dirty="0">
                <a:solidFill>
                  <a:srgbClr val="FF0000"/>
                </a:solidFill>
                <a:latin typeface="メイリオ" panose="020B0604030504040204" pitchFamily="50" charset="-128"/>
                <a:ea typeface="メイリオ" panose="020B0604030504040204" pitchFamily="50" charset="-128"/>
              </a:rPr>
              <a:t>2</a:t>
            </a:r>
            <a:r>
              <a:rPr kumimoji="1" lang="ja-JP" altLang="en-US" sz="2400" dirty="0">
                <a:latin typeface="メイリオ" panose="020B0604030504040204" pitchFamily="50" charset="-128"/>
                <a:ea typeface="メイリオ" panose="020B0604030504040204" pitchFamily="50" charset="-128"/>
              </a:rPr>
              <a:t>倍</a:t>
            </a:r>
            <a:endParaRPr kumimoji="1" lang="en-US" altLang="ja-JP" sz="2400" dirty="0">
              <a:latin typeface="メイリオ" panose="020B0604030504040204" pitchFamily="50" charset="-128"/>
              <a:ea typeface="メイリオ" panose="020B0604030504040204" pitchFamily="50" charset="-128"/>
            </a:endParaRPr>
          </a:p>
          <a:p>
            <a:pPr>
              <a:buFont typeface="Wingdings" panose="05000000000000000000" pitchFamily="2" charset="2"/>
              <a:buChar char="ü"/>
            </a:pPr>
            <a:r>
              <a:rPr lang="ja-JP" altLang="en-US" sz="2400" dirty="0">
                <a:latin typeface="メイリオ" panose="020B0604030504040204" pitchFamily="50" charset="-128"/>
                <a:ea typeface="メイリオ" panose="020B0604030504040204" pitchFamily="50" charset="-128"/>
              </a:rPr>
              <a:t>通常使用量：ヘパリン</a:t>
            </a:r>
            <a:r>
              <a:rPr lang="en-US" altLang="ja-JP" sz="2400" dirty="0">
                <a:solidFill>
                  <a:srgbClr val="FF0000"/>
                </a:solidFill>
                <a:latin typeface="メイリオ" panose="020B0604030504040204" pitchFamily="50" charset="-128"/>
                <a:ea typeface="メイリオ" panose="020B0604030504040204" pitchFamily="50" charset="-128"/>
              </a:rPr>
              <a:t>20</a:t>
            </a:r>
            <a:r>
              <a:rPr lang="ja-JP" altLang="en-US" sz="2400" dirty="0">
                <a:solidFill>
                  <a:srgbClr val="FF0000"/>
                </a:solidFill>
                <a:latin typeface="メイリオ" panose="020B0604030504040204" pitchFamily="50" charset="-128"/>
                <a:ea typeface="メイリオ" panose="020B0604030504040204" pitchFamily="50" charset="-128"/>
              </a:rPr>
              <a:t>～</a:t>
            </a:r>
            <a:r>
              <a:rPr lang="en-US" altLang="ja-JP" sz="2400" dirty="0">
                <a:solidFill>
                  <a:srgbClr val="FF0000"/>
                </a:solidFill>
                <a:latin typeface="メイリオ" panose="020B0604030504040204" pitchFamily="50" charset="-128"/>
                <a:ea typeface="メイリオ" panose="020B0604030504040204" pitchFamily="50" charset="-128"/>
              </a:rPr>
              <a:t>50</a:t>
            </a:r>
            <a:r>
              <a:rPr lang="ja-JP" altLang="en-US" sz="2400" dirty="0">
                <a:solidFill>
                  <a:srgbClr val="FF0000"/>
                </a:solidFill>
                <a:latin typeface="メイリオ" panose="020B0604030504040204" pitchFamily="50" charset="-128"/>
                <a:ea typeface="メイリオ" panose="020B0604030504040204" pitchFamily="50" charset="-128"/>
              </a:rPr>
              <a:t>単位</a:t>
            </a:r>
            <a:r>
              <a:rPr lang="en-US" altLang="ja-JP" sz="2400" dirty="0">
                <a:solidFill>
                  <a:srgbClr val="FF0000"/>
                </a:solidFill>
                <a:latin typeface="メイリオ" panose="020B0604030504040204" pitchFamily="50" charset="-128"/>
                <a:ea typeface="メイリオ" panose="020B0604030504040204" pitchFamily="50" charset="-128"/>
              </a:rPr>
              <a:t>/kg/</a:t>
            </a:r>
            <a:r>
              <a:rPr lang="en-US" altLang="ja-JP" sz="2400" dirty="0" err="1">
                <a:solidFill>
                  <a:srgbClr val="FF0000"/>
                </a:solidFill>
                <a:latin typeface="メイリオ" panose="020B0604030504040204" pitchFamily="50" charset="-128"/>
                <a:ea typeface="メイリオ" panose="020B0604030504040204" pitchFamily="50" charset="-128"/>
              </a:rPr>
              <a:t>hr</a:t>
            </a:r>
            <a:r>
              <a:rPr lang="en-US" altLang="ja-JP" sz="2400" dirty="0">
                <a:solidFill>
                  <a:srgbClr val="FF0000"/>
                </a:solidFill>
                <a:latin typeface="メイリオ" panose="020B0604030504040204" pitchFamily="50" charset="-128"/>
                <a:ea typeface="メイリオ" panose="020B0604030504040204" pitchFamily="50" charset="-128"/>
              </a:rPr>
              <a:t> </a:t>
            </a:r>
            <a:endParaRPr lang="en-US" altLang="ja-JP" sz="2400" dirty="0">
              <a:latin typeface="メイリオ" panose="020B0604030504040204" pitchFamily="50" charset="-128"/>
              <a:ea typeface="メイリオ" panose="020B0604030504040204" pitchFamily="50" charset="-128"/>
            </a:endParaRPr>
          </a:p>
          <a:p>
            <a:pPr>
              <a:buFont typeface="Wingdings" panose="05000000000000000000" pitchFamily="2" charset="2"/>
              <a:buChar char="ü"/>
            </a:pPr>
            <a:r>
              <a:rPr kumimoji="1" lang="ja-JP" altLang="en-US" sz="2400" dirty="0">
                <a:latin typeface="メイリオ" panose="020B0604030504040204" pitchFamily="50" charset="-128"/>
                <a:ea typeface="メイリオ" panose="020B0604030504040204" pitchFamily="50" charset="-128"/>
              </a:rPr>
              <a:t>活動性出血、大手術・出血伴う処置後→適宜減量</a:t>
            </a:r>
            <a:endParaRPr kumimoji="1" lang="en-US" altLang="ja-JP" sz="2400" dirty="0">
              <a:latin typeface="メイリオ" panose="020B0604030504040204" pitchFamily="50" charset="-128"/>
              <a:ea typeface="メイリオ" panose="020B0604030504040204" pitchFamily="50" charset="-128"/>
            </a:endParaRPr>
          </a:p>
          <a:p>
            <a:pPr>
              <a:buFont typeface="Wingdings" panose="05000000000000000000" pitchFamily="2" charset="2"/>
              <a:buChar char="ü"/>
            </a:pPr>
            <a:r>
              <a:rPr kumimoji="1" lang="ja-JP" altLang="en-US" sz="2400" dirty="0">
                <a:latin typeface="メイリオ" panose="020B0604030504040204" pitchFamily="50" charset="-128"/>
                <a:ea typeface="メイリオ" panose="020B0604030504040204" pitchFamily="50" charset="-128"/>
              </a:rPr>
              <a:t>血小板輸血、尿量増加、透析→ヘパリン必要量増加</a:t>
            </a:r>
            <a:endParaRPr kumimoji="1" lang="en-US" altLang="ja-JP" sz="2400" dirty="0">
              <a:latin typeface="メイリオ" panose="020B0604030504040204" pitchFamily="50" charset="-128"/>
              <a:ea typeface="メイリオ" panose="020B0604030504040204" pitchFamily="50" charset="-128"/>
            </a:endParaRPr>
          </a:p>
          <a:p>
            <a:pPr marL="0" indent="0">
              <a:buNone/>
            </a:pPr>
            <a:r>
              <a:rPr lang="ja-JP" altLang="en-US" sz="2400" dirty="0">
                <a:latin typeface="メイリオ" panose="020B0604030504040204" pitchFamily="50" charset="-128"/>
                <a:ea typeface="メイリオ" panose="020B0604030504040204" pitchFamily="50" charset="-128"/>
              </a:rPr>
              <a:t>　　　　　　　　　　　　</a:t>
            </a:r>
            <a:endParaRPr kumimoji="1" lang="ja-JP" altLang="en-US" sz="2400" dirty="0">
              <a:latin typeface="メイリオ" panose="020B0604030504040204" pitchFamily="50" charset="-128"/>
              <a:ea typeface="メイリオ" panose="020B0604030504040204" pitchFamily="50" charset="-128"/>
            </a:endParaRPr>
          </a:p>
        </p:txBody>
      </p:sp>
      <p:graphicFrame>
        <p:nvGraphicFramePr>
          <p:cNvPr id="4" name="図表 3">
            <a:extLst>
              <a:ext uri="{FF2B5EF4-FFF2-40B4-BE49-F238E27FC236}">
                <a16:creationId xmlns:a16="http://schemas.microsoft.com/office/drawing/2014/main" id="{6969A0AB-B10B-4841-B1DC-3B5E9AD4439A}"/>
              </a:ext>
            </a:extLst>
          </p:cNvPr>
          <p:cNvGraphicFramePr/>
          <p:nvPr/>
        </p:nvGraphicFramePr>
        <p:xfrm>
          <a:off x="220717" y="866812"/>
          <a:ext cx="2343807"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テキスト ボックス 5">
            <a:extLst>
              <a:ext uri="{FF2B5EF4-FFF2-40B4-BE49-F238E27FC236}">
                <a16:creationId xmlns:a16="http://schemas.microsoft.com/office/drawing/2014/main" id="{9BB3F8F7-8828-4EF2-A1E6-E1DE803E4F9E}"/>
              </a:ext>
            </a:extLst>
          </p:cNvPr>
          <p:cNvSpPr txBox="1"/>
          <p:nvPr/>
        </p:nvSpPr>
        <p:spPr>
          <a:xfrm>
            <a:off x="7112945" y="6211669"/>
            <a:ext cx="5333859" cy="646331"/>
          </a:xfrm>
          <a:prstGeom prst="rect">
            <a:avLst/>
          </a:prstGeom>
          <a:noFill/>
        </p:spPr>
        <p:txBody>
          <a:bodyPr wrap="square" rtlCol="0">
            <a:spAutoFit/>
          </a:bodyPr>
          <a:lstStyle/>
          <a:p>
            <a:r>
              <a:rPr kumimoji="1" lang="en-US" altLang="ja-JP" sz="1200" dirty="0"/>
              <a:t>ELSO Anticoagulation Guideline</a:t>
            </a:r>
          </a:p>
          <a:p>
            <a:r>
              <a:rPr lang="en-US" altLang="ja-JP" sz="1200" dirty="0"/>
              <a:t>Extracorporeal Life Support Organization COVID-19 Interim Guidelines</a:t>
            </a:r>
          </a:p>
          <a:p>
            <a:r>
              <a:rPr kumimoji="1" lang="en-US" altLang="ja-JP" sz="1200" dirty="0"/>
              <a:t>ECMO</a:t>
            </a:r>
            <a:r>
              <a:rPr kumimoji="1" lang="ja-JP" altLang="en-US" sz="1200" dirty="0"/>
              <a:t>プロジェクトシミュレーションコース 座学資料</a:t>
            </a:r>
          </a:p>
        </p:txBody>
      </p:sp>
    </p:spTree>
    <p:extLst>
      <p:ext uri="{BB962C8B-B14F-4D97-AF65-F5344CB8AC3E}">
        <p14:creationId xmlns:p14="http://schemas.microsoft.com/office/powerpoint/2010/main" val="3277564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4C90D0B-9F26-477C-8C9F-B8DAA0D19EE7}"/>
              </a:ext>
            </a:extLst>
          </p:cNvPr>
          <p:cNvSpPr>
            <a:spLocks noGrp="1"/>
          </p:cNvSpPr>
          <p:nvPr>
            <p:ph type="title"/>
          </p:nvPr>
        </p:nvSpPr>
        <p:spPr/>
        <p:txBody>
          <a:bodyPr>
            <a:normAutofit/>
          </a:bodyPr>
          <a:lstStyle/>
          <a:p>
            <a:r>
              <a:rPr kumimoji="1" lang="ja-JP" altLang="en-US" dirty="0">
                <a:latin typeface="メイリオ" panose="020B0604030504040204" pitchFamily="50" charset="-128"/>
                <a:ea typeface="メイリオ" panose="020B0604030504040204" pitchFamily="50" charset="-128"/>
              </a:rPr>
              <a:t>アンチトロンビン（</a:t>
            </a:r>
            <a:r>
              <a:rPr kumimoji="1" lang="en-US" altLang="ja-JP" dirty="0" err="1">
                <a:latin typeface="メイリオ" panose="020B0604030504040204" pitchFamily="50" charset="-128"/>
                <a:ea typeface="メイリオ" panose="020B0604030504040204" pitchFamily="50" charset="-128"/>
              </a:rPr>
              <a:t>ATⅢ</a:t>
            </a:r>
            <a:r>
              <a:rPr kumimoji="1" lang="ja-JP" altLang="en-US" dirty="0">
                <a:latin typeface="メイリオ" panose="020B0604030504040204" pitchFamily="50" charset="-128"/>
                <a:ea typeface="メイリオ" panose="020B0604030504040204" pitchFamily="50" charset="-128"/>
              </a:rPr>
              <a:t>）</a:t>
            </a:r>
          </a:p>
        </p:txBody>
      </p:sp>
      <p:sp>
        <p:nvSpPr>
          <p:cNvPr id="3" name="コンテンツ プレースホルダー 2">
            <a:extLst>
              <a:ext uri="{FF2B5EF4-FFF2-40B4-BE49-F238E27FC236}">
                <a16:creationId xmlns:a16="http://schemas.microsoft.com/office/drawing/2014/main" id="{660E6B58-CF3D-4287-925D-48BECD55B414}"/>
              </a:ext>
            </a:extLst>
          </p:cNvPr>
          <p:cNvSpPr>
            <a:spLocks noGrp="1"/>
          </p:cNvSpPr>
          <p:nvPr>
            <p:ph idx="1"/>
          </p:nvPr>
        </p:nvSpPr>
        <p:spPr>
          <a:xfrm>
            <a:off x="3247696" y="1676000"/>
            <a:ext cx="8342090" cy="4172803"/>
          </a:xfrm>
        </p:spPr>
        <p:txBody>
          <a:bodyPr>
            <a:normAutofit/>
          </a:bodyPr>
          <a:lstStyle/>
          <a:p>
            <a:r>
              <a:rPr kumimoji="1" lang="ja-JP" altLang="en-US" sz="2800" dirty="0">
                <a:latin typeface="メイリオ" panose="020B0604030504040204" pitchFamily="50" charset="-128"/>
                <a:ea typeface="メイリオ" panose="020B0604030504040204" pitchFamily="50" charset="-128"/>
              </a:rPr>
              <a:t>適正</a:t>
            </a:r>
            <a:r>
              <a:rPr kumimoji="1" lang="en-US" altLang="ja-JP" sz="2800" dirty="0">
                <a:latin typeface="メイリオ" panose="020B0604030504040204" pitchFamily="50" charset="-128"/>
                <a:ea typeface="メイリオ" panose="020B0604030504040204" pitchFamily="50" charset="-128"/>
              </a:rPr>
              <a:t>AT</a:t>
            </a:r>
            <a:r>
              <a:rPr kumimoji="1" lang="ja-JP" altLang="en-US" sz="2800" dirty="0">
                <a:latin typeface="メイリオ" panose="020B0604030504040204" pitchFamily="50" charset="-128"/>
                <a:ea typeface="メイリオ" panose="020B0604030504040204" pitchFamily="50" charset="-128"/>
              </a:rPr>
              <a:t>値は定まっていない</a:t>
            </a:r>
            <a:endParaRPr kumimoji="1" lang="en-US" altLang="ja-JP" sz="2800" dirty="0">
              <a:latin typeface="メイリオ" panose="020B0604030504040204" pitchFamily="50" charset="-128"/>
              <a:ea typeface="メイリオ" panose="020B0604030504040204" pitchFamily="50" charset="-128"/>
            </a:endParaRPr>
          </a:p>
          <a:p>
            <a:pPr lvl="1">
              <a:buFont typeface="Wingdings" panose="05000000000000000000" pitchFamily="2" charset="2"/>
              <a:buChar char="Ø"/>
            </a:pPr>
            <a:r>
              <a:rPr lang="ja-JP" altLang="en-US" sz="2400" dirty="0">
                <a:latin typeface="メイリオ" panose="020B0604030504040204" pitchFamily="50" charset="-128"/>
                <a:ea typeface="メイリオ" panose="020B0604030504040204" pitchFamily="50" charset="-128"/>
              </a:rPr>
              <a:t>成人：＞</a:t>
            </a:r>
            <a:r>
              <a:rPr lang="en-US" altLang="ja-JP" sz="2400" dirty="0">
                <a:latin typeface="メイリオ" panose="020B0604030504040204" pitchFamily="50" charset="-128"/>
                <a:ea typeface="メイリオ" panose="020B0604030504040204" pitchFamily="50" charset="-128"/>
              </a:rPr>
              <a:t>50</a:t>
            </a:r>
            <a:r>
              <a:rPr lang="ja-JP" altLang="en-US" sz="2400" dirty="0">
                <a:latin typeface="メイリオ" panose="020B0604030504040204" pitchFamily="50" charset="-128"/>
                <a:ea typeface="メイリオ" panose="020B0604030504040204" pitchFamily="50" charset="-128"/>
              </a:rPr>
              <a:t>％</a:t>
            </a:r>
            <a:endParaRPr lang="en-US" altLang="ja-JP" sz="2400" dirty="0">
              <a:latin typeface="メイリオ" panose="020B0604030504040204" pitchFamily="50" charset="-128"/>
              <a:ea typeface="メイリオ" panose="020B0604030504040204" pitchFamily="50" charset="-128"/>
            </a:endParaRPr>
          </a:p>
          <a:p>
            <a:pPr lvl="1">
              <a:buFont typeface="Wingdings" panose="05000000000000000000" pitchFamily="2" charset="2"/>
              <a:buChar char="Ø"/>
            </a:pPr>
            <a:r>
              <a:rPr kumimoji="1" lang="ja-JP" altLang="en-US" sz="2400" dirty="0">
                <a:latin typeface="メイリオ" panose="020B0604030504040204" pitchFamily="50" charset="-128"/>
                <a:ea typeface="メイリオ" panose="020B0604030504040204" pitchFamily="50" charset="-128"/>
              </a:rPr>
              <a:t>乳児：＞</a:t>
            </a:r>
            <a:r>
              <a:rPr kumimoji="1" lang="en-US" altLang="ja-JP" sz="2400" dirty="0">
                <a:latin typeface="メイリオ" panose="020B0604030504040204" pitchFamily="50" charset="-128"/>
                <a:ea typeface="メイリオ" panose="020B0604030504040204" pitchFamily="50" charset="-128"/>
              </a:rPr>
              <a:t>100</a:t>
            </a:r>
            <a:r>
              <a:rPr kumimoji="1" lang="ja-JP" altLang="en-US" sz="2400" dirty="0">
                <a:latin typeface="メイリオ" panose="020B0604030504040204" pitchFamily="50" charset="-128"/>
                <a:ea typeface="メイリオ" panose="020B0604030504040204" pitchFamily="50" charset="-128"/>
              </a:rPr>
              <a:t>％</a:t>
            </a:r>
            <a:endParaRPr kumimoji="1" lang="en-US" altLang="ja-JP" sz="2400" dirty="0">
              <a:latin typeface="メイリオ" panose="020B0604030504040204" pitchFamily="50" charset="-128"/>
              <a:ea typeface="メイリオ" panose="020B0604030504040204" pitchFamily="50" charset="-128"/>
            </a:endParaRPr>
          </a:p>
          <a:p>
            <a:pPr lvl="1">
              <a:buFont typeface="Wingdings" panose="05000000000000000000" pitchFamily="2" charset="2"/>
              <a:buChar char="Ø"/>
            </a:pPr>
            <a:r>
              <a:rPr lang="ja-JP" altLang="en-US" sz="2400" dirty="0">
                <a:latin typeface="メイリオ" panose="020B0604030504040204" pitchFamily="50" charset="-128"/>
                <a:ea typeface="メイリオ" panose="020B0604030504040204" pitchFamily="50" charset="-128"/>
              </a:rPr>
              <a:t>新生児：＞</a:t>
            </a:r>
            <a:r>
              <a:rPr lang="en-US" altLang="ja-JP" sz="2400" dirty="0">
                <a:latin typeface="メイリオ" panose="020B0604030504040204" pitchFamily="50" charset="-128"/>
                <a:ea typeface="メイリオ" panose="020B0604030504040204" pitchFamily="50" charset="-128"/>
              </a:rPr>
              <a:t>80%</a:t>
            </a:r>
          </a:p>
          <a:p>
            <a:r>
              <a:rPr kumimoji="1" lang="en-US" altLang="ja-JP" sz="2800" dirty="0">
                <a:latin typeface="メイリオ" panose="020B0604030504040204" pitchFamily="50" charset="-128"/>
                <a:ea typeface="メイリオ" panose="020B0604030504040204" pitchFamily="50" charset="-128"/>
              </a:rPr>
              <a:t>AT</a:t>
            </a:r>
            <a:r>
              <a:rPr kumimoji="1" lang="ja-JP" altLang="en-US" sz="2800" dirty="0">
                <a:latin typeface="メイリオ" panose="020B0604030504040204" pitchFamily="50" charset="-128"/>
                <a:ea typeface="メイリオ" panose="020B0604030504040204" pitchFamily="50" charset="-128"/>
              </a:rPr>
              <a:t>投与時はヘパリン一時減量</a:t>
            </a:r>
            <a:endParaRPr kumimoji="1" lang="en-US" altLang="ja-JP" sz="2800" dirty="0">
              <a:latin typeface="メイリオ" panose="020B0604030504040204" pitchFamily="50" charset="-128"/>
              <a:ea typeface="メイリオ" panose="020B0604030504040204" pitchFamily="50" charset="-128"/>
            </a:endParaRPr>
          </a:p>
          <a:p>
            <a:pPr lvl="1">
              <a:buFont typeface="Wingdings" panose="05000000000000000000" pitchFamily="2" charset="2"/>
              <a:buChar char="Ø"/>
            </a:pPr>
            <a:r>
              <a:rPr lang="ja-JP" altLang="en-US" sz="2400" dirty="0">
                <a:latin typeface="メイリオ" panose="020B0604030504040204" pitchFamily="50" charset="-128"/>
                <a:ea typeface="メイリオ" panose="020B0604030504040204" pitchFamily="50" charset="-128"/>
              </a:rPr>
              <a:t>ヘパリンの効果が一時的に過剰増強する</a:t>
            </a:r>
            <a:endParaRPr lang="en-US" altLang="ja-JP" sz="2400" dirty="0">
              <a:latin typeface="メイリオ" panose="020B0604030504040204" pitchFamily="50" charset="-128"/>
              <a:ea typeface="メイリオ" panose="020B0604030504040204" pitchFamily="50" charset="-128"/>
            </a:endParaRPr>
          </a:p>
          <a:p>
            <a:r>
              <a:rPr kumimoji="1" lang="en-US" altLang="ja-JP" sz="2800" dirty="0">
                <a:latin typeface="メイリオ" panose="020B0604030504040204" pitchFamily="50" charset="-128"/>
                <a:ea typeface="メイリオ" panose="020B0604030504040204" pitchFamily="50" charset="-128"/>
              </a:rPr>
              <a:t>FFP</a:t>
            </a:r>
            <a:r>
              <a:rPr kumimoji="1" lang="ja-JP" altLang="en-US" sz="2800" dirty="0">
                <a:latin typeface="メイリオ" panose="020B0604030504040204" pitchFamily="50" charset="-128"/>
                <a:ea typeface="メイリオ" panose="020B0604030504040204" pitchFamily="50" charset="-128"/>
              </a:rPr>
              <a:t>による</a:t>
            </a:r>
            <a:r>
              <a:rPr kumimoji="1" lang="en-US" altLang="ja-JP" sz="2800" dirty="0">
                <a:latin typeface="メイリオ" panose="020B0604030504040204" pitchFamily="50" charset="-128"/>
                <a:ea typeface="メイリオ" panose="020B0604030504040204" pitchFamily="50" charset="-128"/>
              </a:rPr>
              <a:t>AT</a:t>
            </a:r>
            <a:r>
              <a:rPr kumimoji="1" lang="ja-JP" altLang="en-US" sz="2800" dirty="0">
                <a:latin typeface="メイリオ" panose="020B0604030504040204" pitchFamily="50" charset="-128"/>
                <a:ea typeface="メイリオ" panose="020B0604030504040204" pitchFamily="50" charset="-128"/>
              </a:rPr>
              <a:t>補充は効率不良</a:t>
            </a:r>
            <a:endParaRPr kumimoji="1" lang="en-US" altLang="ja-JP" sz="2800" dirty="0">
              <a:latin typeface="メイリオ" panose="020B0604030504040204" pitchFamily="50" charset="-128"/>
              <a:ea typeface="メイリオ" panose="020B0604030504040204" pitchFamily="50" charset="-128"/>
            </a:endParaRPr>
          </a:p>
          <a:p>
            <a:pPr lvl="1">
              <a:buFont typeface="Wingdings" panose="05000000000000000000" pitchFamily="2" charset="2"/>
              <a:buChar char="Ø"/>
            </a:pPr>
            <a:r>
              <a:rPr lang="ja-JP" altLang="en-US" sz="2400" dirty="0">
                <a:latin typeface="メイリオ" panose="020B0604030504040204" pitchFamily="50" charset="-128"/>
                <a:ea typeface="メイリオ" panose="020B0604030504040204" pitchFamily="50" charset="-128"/>
              </a:rPr>
              <a:t>（</a:t>
            </a:r>
            <a:r>
              <a:rPr lang="en-US" altLang="ja-JP" sz="2400" dirty="0">
                <a:latin typeface="メイリオ" panose="020B0604030504040204" pitchFamily="50" charset="-128"/>
                <a:ea typeface="メイリオ" panose="020B0604030504040204" pitchFamily="50" charset="-128"/>
              </a:rPr>
              <a:t>FFP</a:t>
            </a:r>
            <a:r>
              <a:rPr lang="ja-JP" altLang="en-US" sz="2400" dirty="0">
                <a:latin typeface="メイリオ" panose="020B0604030504040204" pitchFamily="50" charset="-128"/>
                <a:ea typeface="メイリオ" panose="020B0604030504040204" pitchFamily="50" charset="-128"/>
              </a:rPr>
              <a:t>中の</a:t>
            </a:r>
            <a:r>
              <a:rPr lang="en-US" altLang="ja-JP" sz="2400" dirty="0">
                <a:latin typeface="メイリオ" panose="020B0604030504040204" pitchFamily="50" charset="-128"/>
                <a:ea typeface="メイリオ" panose="020B0604030504040204" pitchFamily="50" charset="-128"/>
              </a:rPr>
              <a:t>AT</a:t>
            </a:r>
            <a:r>
              <a:rPr lang="ja-JP" altLang="en-US" sz="2400" dirty="0">
                <a:latin typeface="メイリオ" panose="020B0604030504040204" pitchFamily="50" charset="-128"/>
                <a:ea typeface="メイリオ" panose="020B0604030504040204" pitchFamily="50" charset="-128"/>
              </a:rPr>
              <a:t>＝</a:t>
            </a:r>
            <a:r>
              <a:rPr lang="en-US" altLang="ja-JP" sz="2400" dirty="0">
                <a:latin typeface="メイリオ" panose="020B0604030504040204" pitchFamily="50" charset="-128"/>
                <a:ea typeface="メイリオ" panose="020B0604030504040204" pitchFamily="50" charset="-128"/>
              </a:rPr>
              <a:t>1</a:t>
            </a:r>
            <a:r>
              <a:rPr lang="ja-JP" altLang="en-US" sz="2400" dirty="0">
                <a:latin typeface="メイリオ" panose="020B0604030504040204" pitchFamily="50" charset="-128"/>
                <a:ea typeface="メイリオ" panose="020B0604030504040204" pitchFamily="50" charset="-128"/>
              </a:rPr>
              <a:t>単位</a:t>
            </a:r>
            <a:r>
              <a:rPr lang="en-US" altLang="ja-JP" sz="2400" dirty="0">
                <a:latin typeface="メイリオ" panose="020B0604030504040204" pitchFamily="50" charset="-128"/>
                <a:ea typeface="メイリオ" panose="020B0604030504040204" pitchFamily="50" charset="-128"/>
              </a:rPr>
              <a:t>/ml</a:t>
            </a:r>
            <a:r>
              <a:rPr lang="ja-JP" altLang="en-US" sz="2400" dirty="0">
                <a:latin typeface="メイリオ" panose="020B0604030504040204" pitchFamily="50" charset="-128"/>
                <a:ea typeface="メイリオ" panose="020B0604030504040204" pitchFamily="50" charset="-128"/>
              </a:rPr>
              <a:t>）</a:t>
            </a:r>
            <a:endParaRPr kumimoji="1" lang="ja-JP" altLang="en-US" sz="2400" dirty="0">
              <a:latin typeface="メイリオ" panose="020B0604030504040204" pitchFamily="50" charset="-128"/>
              <a:ea typeface="メイリオ" panose="020B0604030504040204" pitchFamily="50" charset="-128"/>
            </a:endParaRPr>
          </a:p>
        </p:txBody>
      </p:sp>
      <p:graphicFrame>
        <p:nvGraphicFramePr>
          <p:cNvPr id="4" name="図表 3">
            <a:extLst>
              <a:ext uri="{FF2B5EF4-FFF2-40B4-BE49-F238E27FC236}">
                <a16:creationId xmlns:a16="http://schemas.microsoft.com/office/drawing/2014/main" id="{E82F9417-8893-44EC-923B-5252F6A1BDA3}"/>
              </a:ext>
            </a:extLst>
          </p:cNvPr>
          <p:cNvGraphicFramePr/>
          <p:nvPr/>
        </p:nvGraphicFramePr>
        <p:xfrm>
          <a:off x="220717" y="866812"/>
          <a:ext cx="2343807"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テキスト ボックス 4">
            <a:extLst>
              <a:ext uri="{FF2B5EF4-FFF2-40B4-BE49-F238E27FC236}">
                <a16:creationId xmlns:a16="http://schemas.microsoft.com/office/drawing/2014/main" id="{F9EC9E62-1970-4585-8661-32CCACA829B1}"/>
              </a:ext>
            </a:extLst>
          </p:cNvPr>
          <p:cNvSpPr txBox="1"/>
          <p:nvPr/>
        </p:nvSpPr>
        <p:spPr>
          <a:xfrm>
            <a:off x="7112945" y="6211669"/>
            <a:ext cx="5333859" cy="646331"/>
          </a:xfrm>
          <a:prstGeom prst="rect">
            <a:avLst/>
          </a:prstGeom>
          <a:noFill/>
        </p:spPr>
        <p:txBody>
          <a:bodyPr wrap="square" rtlCol="0">
            <a:spAutoFit/>
          </a:bodyPr>
          <a:lstStyle/>
          <a:p>
            <a:r>
              <a:rPr kumimoji="1" lang="en-US" altLang="ja-JP" sz="1200" dirty="0"/>
              <a:t>ELSO Anticoagulation Guideline</a:t>
            </a:r>
          </a:p>
          <a:p>
            <a:r>
              <a:rPr lang="en-US" altLang="ja-JP" sz="1200" dirty="0"/>
              <a:t>Extracorporeal Life Support Organization COVID-19 Interim Guidelines</a:t>
            </a:r>
          </a:p>
          <a:p>
            <a:r>
              <a:rPr kumimoji="1" lang="en-US" altLang="ja-JP" sz="1200" dirty="0"/>
              <a:t>ECMO</a:t>
            </a:r>
            <a:r>
              <a:rPr kumimoji="1" lang="ja-JP" altLang="en-US" sz="1200" dirty="0"/>
              <a:t>プロジェクトシミュレーションコース 座学資料</a:t>
            </a:r>
          </a:p>
        </p:txBody>
      </p:sp>
    </p:spTree>
    <p:extLst>
      <p:ext uri="{BB962C8B-B14F-4D97-AF65-F5344CB8AC3E}">
        <p14:creationId xmlns:p14="http://schemas.microsoft.com/office/powerpoint/2010/main" val="3127265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47AA8CC-1FDE-489C-918D-5F9CAD050D9B}"/>
              </a:ext>
            </a:extLst>
          </p:cNvPr>
          <p:cNvSpPr>
            <a:spLocks noGrp="1"/>
          </p:cNvSpPr>
          <p:nvPr>
            <p:ph type="title"/>
          </p:nvPr>
        </p:nvSpPr>
        <p:spPr/>
        <p:txBody>
          <a:bodyPr>
            <a:normAutofit/>
          </a:bodyPr>
          <a:lstStyle/>
          <a:p>
            <a:r>
              <a:rPr kumimoji="1" lang="ja-JP" altLang="en-US" dirty="0">
                <a:latin typeface="メイリオ" panose="020B0604030504040204" pitchFamily="50" charset="-128"/>
                <a:ea typeface="メイリオ" panose="020B0604030504040204" pitchFamily="50" charset="-128"/>
              </a:rPr>
              <a:t>抗凝固モニタリング</a:t>
            </a:r>
          </a:p>
        </p:txBody>
      </p:sp>
      <p:graphicFrame>
        <p:nvGraphicFramePr>
          <p:cNvPr id="4" name="図表 3">
            <a:extLst>
              <a:ext uri="{FF2B5EF4-FFF2-40B4-BE49-F238E27FC236}">
                <a16:creationId xmlns:a16="http://schemas.microsoft.com/office/drawing/2014/main" id="{C9FBC140-9A7B-475C-AB98-C67368FFBEE9}"/>
              </a:ext>
            </a:extLst>
          </p:cNvPr>
          <p:cNvGraphicFramePr/>
          <p:nvPr/>
        </p:nvGraphicFramePr>
        <p:xfrm>
          <a:off x="220717" y="866812"/>
          <a:ext cx="2343807"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コンテンツ プレースホルダー 4">
            <a:extLst>
              <a:ext uri="{FF2B5EF4-FFF2-40B4-BE49-F238E27FC236}">
                <a16:creationId xmlns:a16="http://schemas.microsoft.com/office/drawing/2014/main" id="{85C45272-793E-4AA3-ABCA-E9572DC9F3BF}"/>
              </a:ext>
            </a:extLst>
          </p:cNvPr>
          <p:cNvGraphicFramePr>
            <a:graphicFrameLocks noGrp="1"/>
          </p:cNvGraphicFramePr>
          <p:nvPr>
            <p:ph idx="1"/>
            <p:extLst>
              <p:ext uri="{D42A27DB-BD31-4B8C-83A1-F6EECF244321}">
                <p14:modId xmlns:p14="http://schemas.microsoft.com/office/powerpoint/2010/main" val="3100167729"/>
              </p:ext>
            </p:extLst>
          </p:nvPr>
        </p:nvGraphicFramePr>
        <p:xfrm>
          <a:off x="2869323" y="1356185"/>
          <a:ext cx="9101960" cy="4998720"/>
        </p:xfrm>
        <a:graphic>
          <a:graphicData uri="http://schemas.openxmlformats.org/drawingml/2006/table">
            <a:tbl>
              <a:tblPr firstRow="1" bandRow="1">
                <a:tableStyleId>{68D230F3-CF80-4859-8CE7-A43EE81993B5}</a:tableStyleId>
              </a:tblPr>
              <a:tblGrid>
                <a:gridCol w="3963294">
                  <a:extLst>
                    <a:ext uri="{9D8B030D-6E8A-4147-A177-3AD203B41FA5}">
                      <a16:colId xmlns:a16="http://schemas.microsoft.com/office/drawing/2014/main" val="3492310245"/>
                    </a:ext>
                  </a:extLst>
                </a:gridCol>
                <a:gridCol w="5138666">
                  <a:extLst>
                    <a:ext uri="{9D8B030D-6E8A-4147-A177-3AD203B41FA5}">
                      <a16:colId xmlns:a16="http://schemas.microsoft.com/office/drawing/2014/main" val="3025419716"/>
                    </a:ext>
                  </a:extLst>
                </a:gridCol>
              </a:tblGrid>
              <a:tr h="483678">
                <a:tc>
                  <a:txBody>
                    <a:bodyPr/>
                    <a:lstStyle/>
                    <a:p>
                      <a:r>
                        <a:rPr kumimoji="1" lang="ja-JP" altLang="en-US" sz="2800" b="0" dirty="0">
                          <a:latin typeface="メイリオ" panose="020B0604030504040204" pitchFamily="50" charset="-128"/>
                          <a:ea typeface="メイリオ" panose="020B0604030504040204" pitchFamily="50" charset="-128"/>
                        </a:rPr>
                        <a:t>検査項目</a:t>
                      </a:r>
                    </a:p>
                  </a:txBody>
                  <a:tcPr/>
                </a:tc>
                <a:tc>
                  <a:txBody>
                    <a:bodyPr/>
                    <a:lstStyle/>
                    <a:p>
                      <a:r>
                        <a:rPr kumimoji="1" lang="ja-JP" altLang="en-US" sz="2800" b="0" dirty="0">
                          <a:latin typeface="メイリオ" panose="020B0604030504040204" pitchFamily="50" charset="-128"/>
                          <a:ea typeface="メイリオ" panose="020B0604030504040204" pitchFamily="50" charset="-128"/>
                        </a:rPr>
                        <a:t>一般的な推奨</a:t>
                      </a:r>
                    </a:p>
                  </a:txBody>
                  <a:tcPr/>
                </a:tc>
                <a:extLst>
                  <a:ext uri="{0D108BD9-81ED-4DB2-BD59-A6C34878D82A}">
                    <a16:rowId xmlns:a16="http://schemas.microsoft.com/office/drawing/2014/main" val="2398014036"/>
                  </a:ext>
                </a:extLst>
              </a:tr>
              <a:tr h="597484">
                <a:tc>
                  <a:txBody>
                    <a:bodyPr/>
                    <a:lstStyle/>
                    <a:p>
                      <a:r>
                        <a:rPr kumimoji="1" lang="en-US" altLang="ja-JP" sz="3600" b="1" dirty="0">
                          <a:latin typeface="メイリオ" panose="020B0604030504040204" pitchFamily="50" charset="-128"/>
                          <a:ea typeface="メイリオ" panose="020B0604030504040204" pitchFamily="50" charset="-128"/>
                        </a:rPr>
                        <a:t>ACT</a:t>
                      </a:r>
                    </a:p>
                  </a:txBody>
                  <a:tcPr/>
                </a:tc>
                <a:tc>
                  <a:txBody>
                    <a:bodyPr/>
                    <a:lstStyle/>
                    <a:p>
                      <a:r>
                        <a:rPr kumimoji="1" lang="en-US" altLang="ja-JP" sz="3600" b="1" dirty="0">
                          <a:latin typeface="メイリオ" panose="020B0604030504040204" pitchFamily="50" charset="-128"/>
                          <a:ea typeface="メイリオ" panose="020B0604030504040204" pitchFamily="50" charset="-128"/>
                        </a:rPr>
                        <a:t>1~2</a:t>
                      </a:r>
                      <a:r>
                        <a:rPr kumimoji="1" lang="ja-JP" altLang="en-US" sz="2800" dirty="0">
                          <a:latin typeface="メイリオ" panose="020B0604030504040204" pitchFamily="50" charset="-128"/>
                          <a:ea typeface="メイリオ" panose="020B0604030504040204" pitchFamily="50" charset="-128"/>
                        </a:rPr>
                        <a:t> 時間ごと</a:t>
                      </a:r>
                    </a:p>
                  </a:txBody>
                  <a:tcPr/>
                </a:tc>
                <a:extLst>
                  <a:ext uri="{0D108BD9-81ED-4DB2-BD59-A6C34878D82A}">
                    <a16:rowId xmlns:a16="http://schemas.microsoft.com/office/drawing/2014/main" val="3519888295"/>
                  </a:ext>
                </a:extLst>
              </a:tr>
              <a:tr h="597484">
                <a:tc>
                  <a:txBody>
                    <a:bodyPr/>
                    <a:lstStyle/>
                    <a:p>
                      <a:r>
                        <a:rPr kumimoji="1" lang="en-US" altLang="ja-JP" sz="3600" b="1" dirty="0" err="1">
                          <a:latin typeface="メイリオ" panose="020B0604030504040204" pitchFamily="50" charset="-128"/>
                          <a:ea typeface="メイリオ" panose="020B0604030504040204" pitchFamily="50" charset="-128"/>
                        </a:rPr>
                        <a:t>aPTT</a:t>
                      </a:r>
                      <a:endParaRPr kumimoji="1" lang="ja-JP" altLang="en-US" sz="3600" b="1" dirty="0">
                        <a:latin typeface="メイリオ" panose="020B0604030504040204" pitchFamily="50" charset="-128"/>
                        <a:ea typeface="メイリオ" panose="020B0604030504040204" pitchFamily="50" charset="-128"/>
                      </a:endParaRPr>
                    </a:p>
                  </a:txBody>
                  <a:tcPr/>
                </a:tc>
                <a:tc>
                  <a:txBody>
                    <a:bodyPr/>
                    <a:lstStyle/>
                    <a:p>
                      <a:r>
                        <a:rPr kumimoji="1" lang="en-US" altLang="ja-JP" sz="3600" b="1" dirty="0">
                          <a:latin typeface="メイリオ" panose="020B0604030504040204" pitchFamily="50" charset="-128"/>
                          <a:ea typeface="メイリオ" panose="020B0604030504040204" pitchFamily="50" charset="-128"/>
                        </a:rPr>
                        <a:t>6~12</a:t>
                      </a:r>
                      <a:r>
                        <a:rPr kumimoji="1" lang="en-US" altLang="ja-JP" sz="2800" dirty="0">
                          <a:latin typeface="メイリオ" panose="020B0604030504040204" pitchFamily="50" charset="-128"/>
                          <a:ea typeface="メイリオ" panose="020B0604030504040204" pitchFamily="50" charset="-128"/>
                        </a:rPr>
                        <a:t> </a:t>
                      </a:r>
                      <a:r>
                        <a:rPr kumimoji="1" lang="ja-JP" altLang="en-US" sz="2800" dirty="0">
                          <a:latin typeface="メイリオ" panose="020B0604030504040204" pitchFamily="50" charset="-128"/>
                          <a:ea typeface="メイリオ" panose="020B0604030504040204" pitchFamily="50" charset="-128"/>
                        </a:rPr>
                        <a:t>時間ごと</a:t>
                      </a:r>
                    </a:p>
                  </a:txBody>
                  <a:tcPr/>
                </a:tc>
                <a:extLst>
                  <a:ext uri="{0D108BD9-81ED-4DB2-BD59-A6C34878D82A}">
                    <a16:rowId xmlns:a16="http://schemas.microsoft.com/office/drawing/2014/main" val="3909415731"/>
                  </a:ext>
                </a:extLst>
              </a:tr>
              <a:tr h="597484">
                <a:tc>
                  <a:txBody>
                    <a:bodyPr/>
                    <a:lstStyle/>
                    <a:p>
                      <a:r>
                        <a:rPr kumimoji="1" lang="ja-JP" altLang="en-US" sz="3600" b="1" dirty="0">
                          <a:latin typeface="メイリオ" panose="020B0604030504040204" pitchFamily="50" charset="-128"/>
                          <a:ea typeface="メイリオ" panose="020B0604030504040204" pitchFamily="50" charset="-128"/>
                        </a:rPr>
                        <a:t>血小板</a:t>
                      </a:r>
                    </a:p>
                  </a:txBody>
                  <a:tcPr/>
                </a:tc>
                <a:tc>
                  <a:txBody>
                    <a:bodyPr/>
                    <a:lstStyle/>
                    <a:p>
                      <a:r>
                        <a:rPr kumimoji="1" lang="en-US" altLang="ja-JP" sz="3600" b="1" dirty="0">
                          <a:latin typeface="メイリオ" panose="020B0604030504040204" pitchFamily="50" charset="-128"/>
                          <a:ea typeface="メイリオ" panose="020B0604030504040204" pitchFamily="50" charset="-128"/>
                        </a:rPr>
                        <a:t>6~12</a:t>
                      </a:r>
                      <a:r>
                        <a:rPr kumimoji="1" lang="en-US" altLang="ja-JP" sz="2800" dirty="0">
                          <a:latin typeface="メイリオ" panose="020B0604030504040204" pitchFamily="50" charset="-128"/>
                          <a:ea typeface="メイリオ" panose="020B0604030504040204" pitchFamily="50" charset="-128"/>
                        </a:rPr>
                        <a:t> </a:t>
                      </a:r>
                      <a:r>
                        <a:rPr kumimoji="1" lang="ja-JP" altLang="en-US" sz="2800" dirty="0">
                          <a:latin typeface="メイリオ" panose="020B0604030504040204" pitchFamily="50" charset="-128"/>
                          <a:ea typeface="メイリオ" panose="020B0604030504040204" pitchFamily="50" charset="-128"/>
                        </a:rPr>
                        <a:t>時間ごと</a:t>
                      </a:r>
                    </a:p>
                  </a:txBody>
                  <a:tcPr/>
                </a:tc>
                <a:extLst>
                  <a:ext uri="{0D108BD9-81ED-4DB2-BD59-A6C34878D82A}">
                    <a16:rowId xmlns:a16="http://schemas.microsoft.com/office/drawing/2014/main" val="220472891"/>
                  </a:ext>
                </a:extLst>
              </a:tr>
              <a:tr h="597484">
                <a:tc>
                  <a:txBody>
                    <a:bodyPr/>
                    <a:lstStyle/>
                    <a:p>
                      <a:r>
                        <a:rPr kumimoji="1" lang="en-US" altLang="ja-JP" sz="3600" b="1" dirty="0">
                          <a:latin typeface="メイリオ" panose="020B0604030504040204" pitchFamily="50" charset="-128"/>
                          <a:ea typeface="メイリオ" panose="020B0604030504040204" pitchFamily="50" charset="-128"/>
                        </a:rPr>
                        <a:t>INR</a:t>
                      </a:r>
                      <a:endParaRPr kumimoji="1" lang="ja-JP" altLang="en-US" sz="3600" b="1" dirty="0">
                        <a:latin typeface="メイリオ" panose="020B0604030504040204" pitchFamily="50" charset="-128"/>
                        <a:ea typeface="メイリオ" panose="020B0604030504040204" pitchFamily="50" charset="-128"/>
                      </a:endParaRPr>
                    </a:p>
                  </a:txBody>
                  <a:tcPr/>
                </a:tc>
                <a:tc>
                  <a:txBody>
                    <a:bodyPr/>
                    <a:lstStyle/>
                    <a:p>
                      <a:r>
                        <a:rPr kumimoji="1" lang="en-US" altLang="ja-JP" sz="3600" b="1" dirty="0">
                          <a:latin typeface="メイリオ" panose="020B0604030504040204" pitchFamily="50" charset="-128"/>
                          <a:ea typeface="メイリオ" panose="020B0604030504040204" pitchFamily="50" charset="-128"/>
                        </a:rPr>
                        <a:t>6~12</a:t>
                      </a:r>
                      <a:r>
                        <a:rPr kumimoji="1" lang="en-US" altLang="ja-JP" sz="2800" dirty="0">
                          <a:latin typeface="メイリオ" panose="020B0604030504040204" pitchFamily="50" charset="-128"/>
                          <a:ea typeface="メイリオ" panose="020B0604030504040204" pitchFamily="50" charset="-128"/>
                        </a:rPr>
                        <a:t> </a:t>
                      </a:r>
                      <a:r>
                        <a:rPr kumimoji="1" lang="ja-JP" altLang="en-US" sz="2800" dirty="0">
                          <a:latin typeface="メイリオ" panose="020B0604030504040204" pitchFamily="50" charset="-128"/>
                          <a:ea typeface="メイリオ" panose="020B0604030504040204" pitchFamily="50" charset="-128"/>
                        </a:rPr>
                        <a:t>時間ごと</a:t>
                      </a:r>
                    </a:p>
                  </a:txBody>
                  <a:tcPr/>
                </a:tc>
                <a:extLst>
                  <a:ext uri="{0D108BD9-81ED-4DB2-BD59-A6C34878D82A}">
                    <a16:rowId xmlns:a16="http://schemas.microsoft.com/office/drawing/2014/main" val="1214997905"/>
                  </a:ext>
                </a:extLst>
              </a:tr>
              <a:tr h="597484">
                <a:tc>
                  <a:txBody>
                    <a:bodyPr/>
                    <a:lstStyle/>
                    <a:p>
                      <a:r>
                        <a:rPr kumimoji="1" lang="en-US" altLang="ja-JP" sz="3600" b="1" dirty="0">
                          <a:latin typeface="メイリオ" panose="020B0604030504040204" pitchFamily="50" charset="-128"/>
                          <a:ea typeface="メイリオ" panose="020B0604030504040204" pitchFamily="50" charset="-128"/>
                        </a:rPr>
                        <a:t>Fibrinogen</a:t>
                      </a:r>
                      <a:endParaRPr kumimoji="1" lang="ja-JP" altLang="en-US" sz="3600" b="1" dirty="0">
                        <a:latin typeface="メイリオ" panose="020B0604030504040204" pitchFamily="50" charset="-128"/>
                        <a:ea typeface="メイリオ" panose="020B0604030504040204" pitchFamily="50" charset="-128"/>
                      </a:endParaRPr>
                    </a:p>
                  </a:txBody>
                  <a:tcPr/>
                </a:tc>
                <a:tc>
                  <a:txBody>
                    <a:bodyPr/>
                    <a:lstStyle/>
                    <a:p>
                      <a:r>
                        <a:rPr kumimoji="1" lang="en-US" altLang="ja-JP" sz="3600" b="1" dirty="0">
                          <a:latin typeface="メイリオ" panose="020B0604030504040204" pitchFamily="50" charset="-128"/>
                          <a:ea typeface="メイリオ" panose="020B0604030504040204" pitchFamily="50" charset="-128"/>
                        </a:rPr>
                        <a:t>12~24</a:t>
                      </a:r>
                      <a:r>
                        <a:rPr kumimoji="1" lang="en-US" altLang="ja-JP" sz="2800" dirty="0">
                          <a:latin typeface="メイリオ" panose="020B0604030504040204" pitchFamily="50" charset="-128"/>
                          <a:ea typeface="メイリオ" panose="020B0604030504040204" pitchFamily="50" charset="-128"/>
                        </a:rPr>
                        <a:t> </a:t>
                      </a:r>
                      <a:r>
                        <a:rPr kumimoji="1" lang="ja-JP" altLang="en-US" sz="2800" dirty="0">
                          <a:latin typeface="メイリオ" panose="020B0604030504040204" pitchFamily="50" charset="-128"/>
                          <a:ea typeface="メイリオ" panose="020B0604030504040204" pitchFamily="50" charset="-128"/>
                        </a:rPr>
                        <a:t>時間ごと</a:t>
                      </a:r>
                    </a:p>
                  </a:txBody>
                  <a:tcPr/>
                </a:tc>
                <a:extLst>
                  <a:ext uri="{0D108BD9-81ED-4DB2-BD59-A6C34878D82A}">
                    <a16:rowId xmlns:a16="http://schemas.microsoft.com/office/drawing/2014/main" val="3273836765"/>
                  </a:ext>
                </a:extLst>
              </a:tr>
              <a:tr h="597484">
                <a:tc>
                  <a:txBody>
                    <a:bodyPr/>
                    <a:lstStyle/>
                    <a:p>
                      <a:r>
                        <a:rPr kumimoji="1" lang="en-US" altLang="ja-JP" sz="3600" b="1" dirty="0">
                          <a:latin typeface="メイリオ" panose="020B0604030504040204" pitchFamily="50" charset="-128"/>
                          <a:ea typeface="メイリオ" panose="020B0604030504040204" pitchFamily="50" charset="-128"/>
                        </a:rPr>
                        <a:t>CBC</a:t>
                      </a:r>
                      <a:endParaRPr kumimoji="1" lang="ja-JP" altLang="en-US" sz="3600" b="1" dirty="0">
                        <a:latin typeface="メイリオ" panose="020B0604030504040204" pitchFamily="50" charset="-128"/>
                        <a:ea typeface="メイリオ" panose="020B0604030504040204" pitchFamily="50" charset="-128"/>
                      </a:endParaRPr>
                    </a:p>
                  </a:txBody>
                  <a:tcPr/>
                </a:tc>
                <a:tc>
                  <a:txBody>
                    <a:bodyPr/>
                    <a:lstStyle/>
                    <a:p>
                      <a:r>
                        <a:rPr kumimoji="1" lang="en-US" altLang="ja-JP" sz="3600" b="1" dirty="0">
                          <a:latin typeface="メイリオ" panose="020B0604030504040204" pitchFamily="50" charset="-128"/>
                          <a:ea typeface="メイリオ" panose="020B0604030504040204" pitchFamily="50" charset="-128"/>
                        </a:rPr>
                        <a:t>6~12</a:t>
                      </a:r>
                      <a:r>
                        <a:rPr kumimoji="1" lang="en-US" altLang="ja-JP" sz="2800" dirty="0">
                          <a:latin typeface="メイリオ" panose="020B0604030504040204" pitchFamily="50" charset="-128"/>
                          <a:ea typeface="メイリオ" panose="020B0604030504040204" pitchFamily="50" charset="-128"/>
                        </a:rPr>
                        <a:t> </a:t>
                      </a:r>
                      <a:r>
                        <a:rPr kumimoji="1" lang="ja-JP" altLang="en-US" sz="2800" dirty="0">
                          <a:latin typeface="メイリオ" panose="020B0604030504040204" pitchFamily="50" charset="-128"/>
                          <a:ea typeface="メイリオ" panose="020B0604030504040204" pitchFamily="50" charset="-128"/>
                        </a:rPr>
                        <a:t>時間ごと</a:t>
                      </a:r>
                    </a:p>
                  </a:txBody>
                  <a:tcPr/>
                </a:tc>
                <a:extLst>
                  <a:ext uri="{0D108BD9-81ED-4DB2-BD59-A6C34878D82A}">
                    <a16:rowId xmlns:a16="http://schemas.microsoft.com/office/drawing/2014/main" val="4282668095"/>
                  </a:ext>
                </a:extLst>
              </a:tr>
              <a:tr h="597484">
                <a:tc>
                  <a:txBody>
                    <a:bodyPr/>
                    <a:lstStyle/>
                    <a:p>
                      <a:r>
                        <a:rPr kumimoji="1" lang="en-US" altLang="ja-JP" sz="3600" b="1" dirty="0">
                          <a:latin typeface="メイリオ" panose="020B0604030504040204" pitchFamily="50" charset="-128"/>
                          <a:ea typeface="メイリオ" panose="020B0604030504040204" pitchFamily="50" charset="-128"/>
                        </a:rPr>
                        <a:t>Antithrombin</a:t>
                      </a:r>
                      <a:endParaRPr kumimoji="1" lang="ja-JP" altLang="en-US" sz="3600" b="1" dirty="0">
                        <a:latin typeface="メイリオ" panose="020B0604030504040204" pitchFamily="50" charset="-128"/>
                        <a:ea typeface="メイリオ" panose="020B0604030504040204" pitchFamily="50" charset="-128"/>
                      </a:endParaRPr>
                    </a:p>
                  </a:txBody>
                  <a:tcPr/>
                </a:tc>
                <a:tc>
                  <a:txBody>
                    <a:bodyPr/>
                    <a:lstStyle/>
                    <a:p>
                      <a:r>
                        <a:rPr kumimoji="1" lang="ja-JP" altLang="en-US" sz="3600" b="1" dirty="0">
                          <a:latin typeface="メイリオ" panose="020B0604030504040204" pitchFamily="50" charset="-128"/>
                          <a:ea typeface="メイリオ" panose="020B0604030504040204" pitchFamily="50" charset="-128"/>
                        </a:rPr>
                        <a:t>毎日</a:t>
                      </a:r>
                      <a:r>
                        <a:rPr kumimoji="1" lang="ja-JP" altLang="en-US" sz="2800" dirty="0">
                          <a:latin typeface="メイリオ" panose="020B0604030504040204" pitchFamily="50" charset="-128"/>
                          <a:ea typeface="メイリオ" panose="020B0604030504040204" pitchFamily="50" charset="-128"/>
                        </a:rPr>
                        <a:t> もしくは 必要に応じて</a:t>
                      </a:r>
                    </a:p>
                  </a:txBody>
                  <a:tcPr/>
                </a:tc>
                <a:extLst>
                  <a:ext uri="{0D108BD9-81ED-4DB2-BD59-A6C34878D82A}">
                    <a16:rowId xmlns:a16="http://schemas.microsoft.com/office/drawing/2014/main" val="2346826936"/>
                  </a:ext>
                </a:extLst>
              </a:tr>
            </a:tbl>
          </a:graphicData>
        </a:graphic>
      </p:graphicFrame>
      <p:sp>
        <p:nvSpPr>
          <p:cNvPr id="6" name="テキスト ボックス 5">
            <a:extLst>
              <a:ext uri="{FF2B5EF4-FFF2-40B4-BE49-F238E27FC236}">
                <a16:creationId xmlns:a16="http://schemas.microsoft.com/office/drawing/2014/main" id="{165FD994-C35D-48B2-88C0-BD8D26C18170}"/>
              </a:ext>
            </a:extLst>
          </p:cNvPr>
          <p:cNvSpPr txBox="1"/>
          <p:nvPr/>
        </p:nvSpPr>
        <p:spPr>
          <a:xfrm>
            <a:off x="8883027" y="6159765"/>
            <a:ext cx="3088256" cy="261610"/>
          </a:xfrm>
          <a:prstGeom prst="rect">
            <a:avLst/>
          </a:prstGeom>
          <a:noFill/>
        </p:spPr>
        <p:txBody>
          <a:bodyPr wrap="square" rtlCol="0">
            <a:spAutoFit/>
          </a:bodyPr>
          <a:lstStyle/>
          <a:p>
            <a:r>
              <a:rPr kumimoji="1" lang="en-US" altLang="ja-JP" sz="1100" dirty="0"/>
              <a:t>The</a:t>
            </a:r>
            <a:r>
              <a:rPr kumimoji="1" lang="ja-JP" altLang="en-US" sz="1100" dirty="0"/>
              <a:t> </a:t>
            </a:r>
            <a:r>
              <a:rPr kumimoji="1" lang="en-US" altLang="ja-JP" sz="1100" dirty="0"/>
              <a:t>ELSO</a:t>
            </a:r>
            <a:r>
              <a:rPr kumimoji="1" lang="ja-JP" altLang="en-US" sz="1100" dirty="0"/>
              <a:t> </a:t>
            </a:r>
            <a:r>
              <a:rPr kumimoji="1" lang="en-US" altLang="ja-JP" sz="1100" dirty="0"/>
              <a:t>Red</a:t>
            </a:r>
            <a:r>
              <a:rPr kumimoji="1" lang="ja-JP" altLang="en-US" sz="1100" dirty="0"/>
              <a:t> </a:t>
            </a:r>
            <a:r>
              <a:rPr kumimoji="1" lang="en-US" altLang="ja-JP" sz="1100" dirty="0"/>
              <a:t>Book,</a:t>
            </a:r>
            <a:r>
              <a:rPr kumimoji="1" lang="ja-JP" altLang="en-US" sz="1100" dirty="0"/>
              <a:t> </a:t>
            </a:r>
            <a:r>
              <a:rPr kumimoji="1" lang="en-US" altLang="ja-JP" sz="1100" dirty="0"/>
              <a:t>5</a:t>
            </a:r>
            <a:r>
              <a:rPr kumimoji="1" lang="en-US" altLang="ja-JP" sz="1100" baseline="30000" dirty="0"/>
              <a:t>th</a:t>
            </a:r>
            <a:r>
              <a:rPr kumimoji="1" lang="ja-JP" altLang="en-US" sz="1100" dirty="0"/>
              <a:t> </a:t>
            </a:r>
            <a:r>
              <a:rPr kumimoji="1" lang="en-US" altLang="ja-JP" sz="1100" dirty="0"/>
              <a:t>Edition</a:t>
            </a:r>
            <a:r>
              <a:rPr kumimoji="1" lang="ja-JP" altLang="en-US" sz="1100" dirty="0"/>
              <a:t>より一部改変</a:t>
            </a:r>
          </a:p>
        </p:txBody>
      </p:sp>
    </p:spTree>
    <p:extLst>
      <p:ext uri="{BB962C8B-B14F-4D97-AF65-F5344CB8AC3E}">
        <p14:creationId xmlns:p14="http://schemas.microsoft.com/office/powerpoint/2010/main" val="1092153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01CC55D-ED54-4C5C-95E6-10947BD1103B}"/>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タイトル 1">
            <a:extLst>
              <a:ext uri="{FF2B5EF4-FFF2-40B4-BE49-F238E27FC236}">
                <a16:creationId xmlns:a16="http://schemas.microsoft.com/office/drawing/2014/main" id="{7F6AD370-F0E7-1F46-B96F-CC25F9968674}"/>
              </a:ext>
            </a:extLst>
          </p:cNvPr>
          <p:cNvSpPr>
            <a:spLocks noGrp="1"/>
          </p:cNvSpPr>
          <p:nvPr>
            <p:ph type="title"/>
          </p:nvPr>
        </p:nvSpPr>
        <p:spPr>
          <a:xfrm>
            <a:off x="589560" y="856180"/>
            <a:ext cx="4560584" cy="1128068"/>
          </a:xfrm>
        </p:spPr>
        <p:txBody>
          <a:bodyPr anchor="ctr">
            <a:normAutofit/>
          </a:bodyPr>
          <a:lstStyle/>
          <a:p>
            <a:r>
              <a:rPr kumimoji="1" lang="ja-JP" altLang="en-US" sz="4000"/>
              <a:t>呼吸</a:t>
            </a:r>
            <a:r>
              <a:rPr kumimoji="1" lang="en-US" altLang="ja-JP" sz="4000" dirty="0"/>
              <a:t>ECMO</a:t>
            </a:r>
            <a:r>
              <a:rPr kumimoji="1" lang="ja-JP" altLang="en-US" sz="4000"/>
              <a:t>とは</a:t>
            </a:r>
          </a:p>
        </p:txBody>
      </p:sp>
      <p:grpSp>
        <p:nvGrpSpPr>
          <p:cNvPr id="15" name="Group 11">
            <a:extLst>
              <a:ext uri="{FF2B5EF4-FFF2-40B4-BE49-F238E27FC236}">
                <a16:creationId xmlns:a16="http://schemas.microsoft.com/office/drawing/2014/main" id="{1DE889C7-FAD6-4397-98E2-05D503484459}"/>
              </a:ext>
              <a:ext uri="{C183D7F6-B498-43B3-948B-1728B52AA6E4}">
                <adec:decorative xmlns=""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13" name="Rectangle 12">
              <a:extLst>
                <a:ext uri="{FF2B5EF4-FFF2-40B4-BE49-F238E27FC236}">
                  <a16:creationId xmlns:a16="http://schemas.microsoft.com/office/drawing/2014/main" id="{F399A70F-F8CD-4992-9EF5-6CF15472E73F}"/>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8F4FEDC-6D80-458C-A665-075D9B9500FD}"/>
                </a:ext>
                <a:ext uri="{C183D7F6-B498-43B3-948B-1728B52AA6E4}">
                  <adec:decorative xmlns=""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a:extLst>
              <a:ext uri="{FF2B5EF4-FFF2-40B4-BE49-F238E27FC236}">
                <a16:creationId xmlns:a16="http://schemas.microsoft.com/office/drawing/2014/main" id="{3873B707-463F-40B0-8227-E8CC6C67EB2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コンテンツ プレースホルダー 2">
            <a:extLst>
              <a:ext uri="{FF2B5EF4-FFF2-40B4-BE49-F238E27FC236}">
                <a16:creationId xmlns:a16="http://schemas.microsoft.com/office/drawing/2014/main" id="{CC9318A2-01C7-7941-B173-2830C3085FD9}"/>
              </a:ext>
            </a:extLst>
          </p:cNvPr>
          <p:cNvSpPr>
            <a:spLocks noGrp="1"/>
          </p:cNvSpPr>
          <p:nvPr>
            <p:ph idx="1"/>
          </p:nvPr>
        </p:nvSpPr>
        <p:spPr>
          <a:xfrm>
            <a:off x="590719" y="2000309"/>
            <a:ext cx="4559425" cy="3979585"/>
          </a:xfrm>
        </p:spPr>
        <p:txBody>
          <a:bodyPr anchor="ctr">
            <a:normAutofit/>
          </a:bodyPr>
          <a:lstStyle/>
          <a:p>
            <a:r>
              <a:rPr kumimoji="1" lang="ja-JP" altLang="en-US" sz="2000"/>
              <a:t>生命維持装置</a:t>
            </a:r>
            <a:endParaRPr kumimoji="1" lang="en-US" altLang="ja-JP" sz="2000" dirty="0"/>
          </a:p>
          <a:p>
            <a:endParaRPr lang="en-US" altLang="ja-JP" sz="1000" dirty="0"/>
          </a:p>
          <a:p>
            <a:r>
              <a:rPr lang="ja-JP" altLang="en-US" sz="2000"/>
              <a:t>人工肺でガス交換（肺を使わない）</a:t>
            </a:r>
            <a:endParaRPr lang="en-US" altLang="ja-JP" sz="2000" dirty="0"/>
          </a:p>
          <a:p>
            <a:endParaRPr kumimoji="1" lang="en-US" altLang="ja-JP" sz="2000" dirty="0"/>
          </a:p>
          <a:p>
            <a:endParaRPr kumimoji="1" lang="en-US" altLang="ja-JP" sz="2000" dirty="0"/>
          </a:p>
          <a:p>
            <a:endParaRPr kumimoji="1" lang="en-US" altLang="ja-JP" sz="2000" dirty="0"/>
          </a:p>
          <a:p>
            <a:endParaRPr lang="en-US" altLang="ja-JP" sz="2000" dirty="0"/>
          </a:p>
          <a:p>
            <a:pPr marL="0" indent="0">
              <a:buNone/>
            </a:pPr>
            <a:endParaRPr kumimoji="1" lang="ja-JP" altLang="en-US" sz="2000"/>
          </a:p>
        </p:txBody>
      </p:sp>
      <p:sp>
        <p:nvSpPr>
          <p:cNvPr id="18" name="Rectangle 17">
            <a:extLst>
              <a:ext uri="{FF2B5EF4-FFF2-40B4-BE49-F238E27FC236}">
                <a16:creationId xmlns:a16="http://schemas.microsoft.com/office/drawing/2014/main" id="{C13237C8-E62C-4F0D-A318-BD6FB6C2D138}"/>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9C9EAEA-39D0-4B0E-A0EB-51E7B26740B1}"/>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図 4">
            <a:extLst>
              <a:ext uri="{FF2B5EF4-FFF2-40B4-BE49-F238E27FC236}">
                <a16:creationId xmlns:a16="http://schemas.microsoft.com/office/drawing/2014/main" id="{3301899E-B42A-E549-8AC7-C9DCF616FDED}"/>
              </a:ext>
            </a:extLst>
          </p:cNvPr>
          <p:cNvPicPr>
            <a:picLocks noChangeAspect="1"/>
          </p:cNvPicPr>
          <p:nvPr/>
        </p:nvPicPr>
        <p:blipFill rotWithShape="1">
          <a:blip r:embed="rId3"/>
          <a:srcRect r="-2" b="8876"/>
          <a:stretch/>
        </p:blipFill>
        <p:spPr>
          <a:xfrm>
            <a:off x="6062453" y="680818"/>
            <a:ext cx="5425410" cy="5259296"/>
          </a:xfrm>
          <a:prstGeom prst="rect">
            <a:avLst/>
          </a:prstGeom>
        </p:spPr>
      </p:pic>
      <p:sp>
        <p:nvSpPr>
          <p:cNvPr id="4" name="正方形/長方形 3">
            <a:extLst>
              <a:ext uri="{FF2B5EF4-FFF2-40B4-BE49-F238E27FC236}">
                <a16:creationId xmlns:a16="http://schemas.microsoft.com/office/drawing/2014/main" id="{05008E65-6A18-CA4B-858F-AE10BFA9E046}"/>
              </a:ext>
            </a:extLst>
          </p:cNvPr>
          <p:cNvSpPr/>
          <p:nvPr/>
        </p:nvSpPr>
        <p:spPr>
          <a:xfrm>
            <a:off x="5596909" y="6001820"/>
            <a:ext cx="6506190" cy="723275"/>
          </a:xfrm>
          <a:prstGeom prst="rect">
            <a:avLst/>
          </a:prstGeom>
        </p:spPr>
        <p:txBody>
          <a:bodyPr wrap="square">
            <a:spAutoFit/>
          </a:bodyPr>
          <a:lstStyle/>
          <a:p>
            <a:pPr algn="ctr" fontAlgn="base">
              <a:spcAft>
                <a:spcPts val="600"/>
              </a:spcAft>
            </a:pPr>
            <a:r>
              <a:rPr lang="en-US" altLang="ja-JP" b="0" i="0" dirty="0">
                <a:solidFill>
                  <a:srgbClr val="1A1A1A"/>
                </a:solidFill>
                <a:effectLst/>
                <a:latin typeface="inherit"/>
              </a:rPr>
              <a:t>Extracorporeal Membrane Oxygenation for ARDS in Adults</a:t>
            </a:r>
            <a:endParaRPr lang="en-US" altLang="ja-JP" b="0" i="0" dirty="0">
              <a:solidFill>
                <a:srgbClr val="1A1A1A"/>
              </a:solidFill>
              <a:effectLst/>
              <a:latin typeface="ff-quadraat-web-pro"/>
            </a:endParaRPr>
          </a:p>
          <a:p>
            <a:pPr algn="ctr" fontAlgn="base">
              <a:spcAft>
                <a:spcPts val="600"/>
              </a:spcAft>
            </a:pPr>
            <a:r>
              <a:rPr lang="en-US" altLang="ja-JP" dirty="0">
                <a:solidFill>
                  <a:srgbClr val="666666"/>
                </a:solidFill>
                <a:latin typeface="inherit"/>
              </a:rPr>
              <a:t>N </a:t>
            </a:r>
            <a:r>
              <a:rPr lang="en-US" altLang="ja-JP" dirty="0" err="1">
                <a:solidFill>
                  <a:srgbClr val="666666"/>
                </a:solidFill>
                <a:latin typeface="inherit"/>
              </a:rPr>
              <a:t>Engl</a:t>
            </a:r>
            <a:r>
              <a:rPr lang="en-US" altLang="ja-JP" dirty="0">
                <a:solidFill>
                  <a:srgbClr val="666666"/>
                </a:solidFill>
                <a:latin typeface="inherit"/>
              </a:rPr>
              <a:t> J Med 2011; 365:1905-1914</a:t>
            </a:r>
            <a:r>
              <a:rPr lang="ja-JP" altLang="en-US">
                <a:solidFill>
                  <a:srgbClr val="666666"/>
                </a:solidFill>
                <a:latin typeface="inherit"/>
              </a:rPr>
              <a:t>　</a:t>
            </a:r>
            <a:endParaRPr lang="en-US" altLang="ja-JP" b="0" i="0" dirty="0">
              <a:solidFill>
                <a:srgbClr val="666666"/>
              </a:solidFill>
              <a:effectLst/>
              <a:latin typeface="inherit"/>
            </a:endParaRPr>
          </a:p>
        </p:txBody>
      </p:sp>
      <p:pic>
        <p:nvPicPr>
          <p:cNvPr id="7" name="図 6">
            <a:extLst>
              <a:ext uri="{FF2B5EF4-FFF2-40B4-BE49-F238E27FC236}">
                <a16:creationId xmlns:a16="http://schemas.microsoft.com/office/drawing/2014/main" id="{64C65E04-1B18-A148-9B83-22BF380BFE8B}"/>
              </a:ext>
            </a:extLst>
          </p:cNvPr>
          <p:cNvPicPr>
            <a:picLocks noChangeAspect="1"/>
          </p:cNvPicPr>
          <p:nvPr/>
        </p:nvPicPr>
        <p:blipFill>
          <a:blip r:embed="rId4"/>
          <a:stretch>
            <a:fillRect/>
          </a:stretch>
        </p:blipFill>
        <p:spPr>
          <a:xfrm>
            <a:off x="355196" y="3765995"/>
            <a:ext cx="5080000" cy="2959100"/>
          </a:xfrm>
          <a:prstGeom prst="rect">
            <a:avLst/>
          </a:prstGeom>
        </p:spPr>
      </p:pic>
    </p:spTree>
    <p:extLst>
      <p:ext uri="{BB962C8B-B14F-4D97-AF65-F5344CB8AC3E}">
        <p14:creationId xmlns:p14="http://schemas.microsoft.com/office/powerpoint/2010/main" val="2642960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2" name="二等辺三角形 4">
            <a:extLst>
              <a:ext uri="{FF2B5EF4-FFF2-40B4-BE49-F238E27FC236}">
                <a16:creationId xmlns:a16="http://schemas.microsoft.com/office/drawing/2014/main" id="{2222D699-7770-447A-9304-597F8DAC84F7}"/>
              </a:ext>
            </a:extLst>
          </p:cNvPr>
          <p:cNvSpPr>
            <a:spLocks noChangeArrowheads="1"/>
          </p:cNvSpPr>
          <p:nvPr/>
        </p:nvSpPr>
        <p:spPr bwMode="auto">
          <a:xfrm>
            <a:off x="6690546" y="1495186"/>
            <a:ext cx="600075" cy="917079"/>
          </a:xfrm>
          <a:prstGeom prst="triangle">
            <a:avLst>
              <a:gd name="adj" fmla="val 50000"/>
            </a:avLst>
          </a:prstGeom>
          <a:solidFill>
            <a:srgbClr val="FF0000"/>
          </a:solidFill>
          <a:ln>
            <a:noFill/>
          </a:ln>
          <a:extLst>
            <a:ext uri="{91240B29-F687-4F45-9708-019B960494DF}">
              <a14:hiddenLine xmlns:a14="http://schemas.microsoft.com/office/drawing/2010/main" w="9525" algn="ctr">
                <a:solidFill>
                  <a:srgbClr val="000000"/>
                </a:solidFill>
                <a:round/>
                <a:headEnd/>
                <a:tailEnd type="triangle" w="med" len="med"/>
              </a14:hiddenLine>
            </a:ext>
          </a:extLst>
        </p:spPr>
        <p:txBody>
          <a:bodyPr>
            <a:spAutoFit/>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endParaRPr kumimoji="0" lang="ja-JP" altLang="en-US" sz="2400">
              <a:latin typeface="Times New Roman" panose="02020603050405020304" pitchFamily="18" charset="0"/>
            </a:endParaRPr>
          </a:p>
        </p:txBody>
      </p:sp>
      <p:sp>
        <p:nvSpPr>
          <p:cNvPr id="9218" name="テキスト ボックス 1">
            <a:extLst>
              <a:ext uri="{FF2B5EF4-FFF2-40B4-BE49-F238E27FC236}">
                <a16:creationId xmlns:a16="http://schemas.microsoft.com/office/drawing/2014/main" id="{78E6DC1B-2EE4-4D94-8E81-E0A7A1921059}"/>
              </a:ext>
            </a:extLst>
          </p:cNvPr>
          <p:cNvSpPr txBox="1">
            <a:spLocks noChangeArrowheads="1"/>
          </p:cNvSpPr>
          <p:nvPr/>
        </p:nvSpPr>
        <p:spPr bwMode="auto">
          <a:xfrm>
            <a:off x="7535681" y="516743"/>
            <a:ext cx="2743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Font typeface="Wingdings" panose="05000000000000000000" pitchFamily="2" charset="2"/>
              <a:buChar char="§"/>
              <a:defRPr kumimoji="1" sz="24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Char char="•"/>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accent2"/>
              </a:buClr>
              <a:buSzPct val="85000"/>
              <a:buFont typeface="Wingdings" panose="05000000000000000000" pitchFamily="2" charset="2"/>
              <a:buChar char="s"/>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9pPr>
          </a:lstStyle>
          <a:p>
            <a:pPr algn="r">
              <a:spcBef>
                <a:spcPct val="0"/>
              </a:spcBef>
              <a:buClrTx/>
              <a:buFontTx/>
              <a:buNone/>
            </a:pPr>
            <a:r>
              <a:rPr lang="en-US" altLang="en-US" sz="2800" dirty="0" err="1">
                <a:solidFill>
                  <a:srgbClr val="000000"/>
                </a:solidFill>
                <a:latin typeface="ＭＳ Ｐゴシック" panose="020B0600070205080204" pitchFamily="50" charset="-128"/>
              </a:rPr>
              <a:t>回路内圧</a:t>
            </a:r>
            <a:endParaRPr lang="ja-JP" altLang="en-US" sz="2800" dirty="0">
              <a:solidFill>
                <a:srgbClr val="000000"/>
              </a:solidFill>
              <a:latin typeface="ＭＳ Ｐゴシック" panose="020B0600070205080204" pitchFamily="50" charset="-128"/>
            </a:endParaRPr>
          </a:p>
        </p:txBody>
      </p:sp>
      <p:grpSp>
        <p:nvGrpSpPr>
          <p:cNvPr id="9220" name="グループ化 2">
            <a:extLst>
              <a:ext uri="{FF2B5EF4-FFF2-40B4-BE49-F238E27FC236}">
                <a16:creationId xmlns:a16="http://schemas.microsoft.com/office/drawing/2014/main" id="{136FD92C-6213-4E40-83DF-817CB6AC59EA}"/>
              </a:ext>
            </a:extLst>
          </p:cNvPr>
          <p:cNvGrpSpPr>
            <a:grpSpLocks/>
          </p:cNvGrpSpPr>
          <p:nvPr/>
        </p:nvGrpSpPr>
        <p:grpSpPr bwMode="auto">
          <a:xfrm>
            <a:off x="1776227" y="3582988"/>
            <a:ext cx="8640949" cy="2507480"/>
            <a:chOff x="-220585" y="2852937"/>
            <a:chExt cx="9398006" cy="2749450"/>
          </a:xfrm>
        </p:grpSpPr>
        <p:grpSp>
          <p:nvGrpSpPr>
            <p:cNvPr id="9233" name="Group 57">
              <a:extLst>
                <a:ext uri="{FF2B5EF4-FFF2-40B4-BE49-F238E27FC236}">
                  <a16:creationId xmlns:a16="http://schemas.microsoft.com/office/drawing/2014/main" id="{511E6214-9803-4B0E-B9BF-C038125A727B}"/>
                </a:ext>
              </a:extLst>
            </p:cNvPr>
            <p:cNvGrpSpPr>
              <a:grpSpLocks/>
            </p:cNvGrpSpPr>
            <p:nvPr/>
          </p:nvGrpSpPr>
          <p:grpSpPr bwMode="auto">
            <a:xfrm>
              <a:off x="226008" y="2852937"/>
              <a:ext cx="7796520" cy="2749450"/>
              <a:chOff x="138268" y="939800"/>
              <a:chExt cx="9050628" cy="2658459"/>
            </a:xfrm>
          </p:grpSpPr>
          <p:pic>
            <p:nvPicPr>
              <p:cNvPr id="9242" name="Picture 15" descr="D:\2012-2013\02. In Progress\G12289 ICU (Vince PELLEGRINO)\FINAL\PNG\elements\PLS MAQUET blue (G12264 V_PELLEGRINO).png">
                <a:extLst>
                  <a:ext uri="{FF2B5EF4-FFF2-40B4-BE49-F238E27FC236}">
                    <a16:creationId xmlns:a16="http://schemas.microsoft.com/office/drawing/2014/main" id="{192C546F-5E04-44BB-A59D-D710DFB9387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00713" y="939800"/>
                <a:ext cx="1338262" cy="223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Rectangle 34">
                <a:extLst>
                  <a:ext uri="{FF2B5EF4-FFF2-40B4-BE49-F238E27FC236}">
                    <a16:creationId xmlns:a16="http://schemas.microsoft.com/office/drawing/2014/main" id="{1FDFF318-B122-4F2D-801C-63594609BE1F}"/>
                  </a:ext>
                </a:extLst>
              </p:cNvPr>
              <p:cNvSpPr/>
              <p:nvPr/>
            </p:nvSpPr>
            <p:spPr>
              <a:xfrm>
                <a:off x="3893274" y="2493287"/>
                <a:ext cx="1807892" cy="149795"/>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en-US" dirty="0">
                  <a:solidFill>
                    <a:prstClr val="white"/>
                  </a:solidFill>
                </a:endParaRPr>
              </a:p>
            </p:txBody>
          </p:sp>
          <p:pic>
            <p:nvPicPr>
              <p:cNvPr id="9244" name="Picture 8" descr="D:\2012-2013\02. In Progress\G12289 ICU (Vince PELLEGRINO)\FINAL\PNG\elements\MIXER (G12264 V_PELLEGRINO).png">
                <a:extLst>
                  <a:ext uri="{FF2B5EF4-FFF2-40B4-BE49-F238E27FC236}">
                    <a16:creationId xmlns:a16="http://schemas.microsoft.com/office/drawing/2014/main" id="{18D68DBB-5FB2-4DA5-9886-D37F6C28246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55776" y="1484784"/>
                <a:ext cx="1338262" cy="131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 name="Rectangle 38">
                <a:extLst>
                  <a:ext uri="{FF2B5EF4-FFF2-40B4-BE49-F238E27FC236}">
                    <a16:creationId xmlns:a16="http://schemas.microsoft.com/office/drawing/2014/main" id="{A7B6973D-D2B8-45BB-9309-EA4E7647DD6E}"/>
                  </a:ext>
                </a:extLst>
              </p:cNvPr>
              <p:cNvSpPr/>
              <p:nvPr/>
            </p:nvSpPr>
            <p:spPr>
              <a:xfrm>
                <a:off x="994605" y="2125354"/>
                <a:ext cx="649398" cy="149795"/>
              </a:xfrm>
              <a:prstGeom prst="rect">
                <a:avLst/>
              </a:prstGeom>
              <a:solidFill>
                <a:srgbClr val="33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en-US" dirty="0">
                  <a:solidFill>
                    <a:srgbClr val="3366FF"/>
                  </a:solidFill>
                </a:endParaRPr>
              </a:p>
            </p:txBody>
          </p:sp>
          <p:pic>
            <p:nvPicPr>
              <p:cNvPr id="9246" name="Picture 17" descr="D:\2012-2013\02. In Progress\G12289 ICU (Vince PELLEGRINO)\FINAL\PNG\elements\TAP 1 (G12264 V_PELLEGRINO).png">
                <a:extLst>
                  <a:ext uri="{FF2B5EF4-FFF2-40B4-BE49-F238E27FC236}">
                    <a16:creationId xmlns:a16="http://schemas.microsoft.com/office/drawing/2014/main" id="{48A5839F-8E12-458B-B150-308AE5F9FAB3}"/>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64088" y="1655762"/>
                <a:ext cx="460375"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7" name="Picture 18" descr="D:\2012-2013\02. In Progress\G12289 ICU (Vince PELLEGRINO)\FINAL\PNG\elements\TAP 3 (G12264 V_PELLEGRINO).png">
                <a:extLst>
                  <a:ext uri="{FF2B5EF4-FFF2-40B4-BE49-F238E27FC236}">
                    <a16:creationId xmlns:a16="http://schemas.microsoft.com/office/drawing/2014/main" id="{5D98AEB1-C884-449B-9A8A-E0B8C448B3A3}"/>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876256" y="1681162"/>
                <a:ext cx="460375" cy="758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8" name="Picture 17" descr="D:\2012-2013\02. In Progress\G12289 ICU (Vince PELLEGRINO)\FINAL\PNG\elements\TAP 1 (G12264 V_PELLEGRINO).png">
                <a:extLst>
                  <a:ext uri="{FF2B5EF4-FFF2-40B4-BE49-F238E27FC236}">
                    <a16:creationId xmlns:a16="http://schemas.microsoft.com/office/drawing/2014/main" id="{C0ACAE4B-7465-4F69-82CA-F1A4BF94975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79912" y="1655762"/>
                <a:ext cx="460375" cy="837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49" name="Picture 18" descr="D:\2012-2013\02. In Progress\G12289 ICU (Vince PELLEGRINO)\FINAL\PNG\elements\TAP 3 (G12264 V_PELLEGRINO).png">
                <a:extLst>
                  <a:ext uri="{FF2B5EF4-FFF2-40B4-BE49-F238E27FC236}">
                    <a16:creationId xmlns:a16="http://schemas.microsoft.com/office/drawing/2014/main" id="{CA30A5D6-605E-4A1B-ADBA-5CF736F0CDC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48944" y="1655762"/>
                <a:ext cx="460375" cy="828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50" name="Picture 12" descr="D:\2012-2013\02. In Progress\G12289 ICU (Vince PELLEGRINO)\FINAL\PNG\elements\OUTLET (G12264 V_PELLEGRINO).png">
                <a:extLst>
                  <a:ext uri="{FF2B5EF4-FFF2-40B4-BE49-F238E27FC236}">
                    <a16:creationId xmlns:a16="http://schemas.microsoft.com/office/drawing/2014/main" id="{04A6A4E5-CCAD-4EF6-9AE7-7CCA7C915C74}"/>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38268" y="2104289"/>
                <a:ext cx="858838" cy="184522"/>
              </a:xfrm>
              <a:prstGeom prst="rect">
                <a:avLst/>
              </a:prstGeom>
              <a:solidFill>
                <a:srgbClr val="3366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9251" name="TextBox 50">
                <a:extLst>
                  <a:ext uri="{FF2B5EF4-FFF2-40B4-BE49-F238E27FC236}">
                    <a16:creationId xmlns:a16="http://schemas.microsoft.com/office/drawing/2014/main" id="{1F647C13-0B29-43C9-86DA-7778EA07CAAE}"/>
                  </a:ext>
                </a:extLst>
              </p:cNvPr>
              <p:cNvSpPr txBox="1">
                <a:spLocks noChangeArrowheads="1"/>
              </p:cNvSpPr>
              <p:nvPr/>
            </p:nvSpPr>
            <p:spPr bwMode="auto">
              <a:xfrm>
                <a:off x="8405192" y="3108797"/>
                <a:ext cx="783704" cy="489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accent2"/>
                  </a:buClr>
                  <a:buFont typeface="Wingdings" panose="05000000000000000000" pitchFamily="2" charset="2"/>
                  <a:buChar char="§"/>
                  <a:defRPr kumimoji="1" sz="24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Char char="•"/>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accent2"/>
                  </a:buClr>
                  <a:buSzPct val="85000"/>
                  <a:buFont typeface="Wingdings" panose="05000000000000000000" pitchFamily="2" charset="2"/>
                  <a:buChar char="s"/>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FontTx/>
                  <a:buNone/>
                </a:pPr>
                <a:endParaRPr kumimoji="0" lang="en-US" altLang="ja-JP" b="1">
                  <a:solidFill>
                    <a:srgbClr val="000000"/>
                  </a:solidFill>
                </a:endParaRPr>
              </a:p>
            </p:txBody>
          </p:sp>
        </p:grpSp>
        <p:grpSp>
          <p:nvGrpSpPr>
            <p:cNvPr id="9234" name="グループ化 1">
              <a:extLst>
                <a:ext uri="{FF2B5EF4-FFF2-40B4-BE49-F238E27FC236}">
                  <a16:creationId xmlns:a16="http://schemas.microsoft.com/office/drawing/2014/main" id="{8D0F90AC-62DA-4BDF-8CA0-3932CD57EE64}"/>
                </a:ext>
              </a:extLst>
            </p:cNvPr>
            <p:cNvGrpSpPr>
              <a:grpSpLocks/>
            </p:cNvGrpSpPr>
            <p:nvPr/>
          </p:nvGrpSpPr>
          <p:grpSpPr bwMode="auto">
            <a:xfrm>
              <a:off x="-220585" y="4300631"/>
              <a:ext cx="9398006" cy="909693"/>
              <a:chOff x="-220585" y="4300631"/>
              <a:chExt cx="9398006" cy="909693"/>
            </a:xfrm>
          </p:grpSpPr>
          <p:cxnSp>
            <p:nvCxnSpPr>
              <p:cNvPr id="38" name="Straight Connector 37">
                <a:extLst>
                  <a:ext uri="{FF2B5EF4-FFF2-40B4-BE49-F238E27FC236}">
                    <a16:creationId xmlns:a16="http://schemas.microsoft.com/office/drawing/2014/main" id="{D87CC39F-5D84-4D78-978B-2B251ECF96BA}"/>
                  </a:ext>
                </a:extLst>
              </p:cNvPr>
              <p:cNvCxnSpPr/>
              <p:nvPr/>
            </p:nvCxnSpPr>
            <p:spPr>
              <a:xfrm rot="5400000" flipH="1" flipV="1">
                <a:off x="1464766" y="4922620"/>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9236" name="TextBox 51">
                <a:extLst>
                  <a:ext uri="{FF2B5EF4-FFF2-40B4-BE49-F238E27FC236}">
                    <a16:creationId xmlns:a16="http://schemas.microsoft.com/office/drawing/2014/main" id="{025653F9-FEAB-4D87-BB9B-C73B2BD78867}"/>
                  </a:ext>
                </a:extLst>
              </p:cNvPr>
              <p:cNvSpPr txBox="1">
                <a:spLocks noChangeArrowheads="1"/>
              </p:cNvSpPr>
              <p:nvPr/>
            </p:nvSpPr>
            <p:spPr bwMode="auto">
              <a:xfrm>
                <a:off x="655920" y="4704109"/>
                <a:ext cx="1375166" cy="506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2"/>
                  </a:buClr>
                  <a:buFont typeface="Wingdings" panose="05000000000000000000" pitchFamily="2" charset="2"/>
                  <a:buChar char="§"/>
                  <a:defRPr kumimoji="1" sz="24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Char char="•"/>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accent2"/>
                  </a:buClr>
                  <a:buSzPct val="85000"/>
                  <a:buFont typeface="Wingdings" panose="05000000000000000000" pitchFamily="2" charset="2"/>
                  <a:buChar char="s"/>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FontTx/>
                  <a:buNone/>
                </a:pPr>
                <a:r>
                  <a:rPr kumimoji="0" lang="ja-JP" altLang="en-US" b="1" dirty="0">
                    <a:solidFill>
                      <a:srgbClr val="000000"/>
                    </a:solidFill>
                  </a:rPr>
                  <a:t>陰圧（</a:t>
                </a:r>
                <a:r>
                  <a:rPr kumimoji="0" lang="en-US" altLang="ja-JP" b="1" dirty="0">
                    <a:solidFill>
                      <a:srgbClr val="000000"/>
                    </a:solidFill>
                  </a:rPr>
                  <a:t>-</a:t>
                </a:r>
                <a:r>
                  <a:rPr kumimoji="0" lang="ja-JP" altLang="en-US" b="1" dirty="0">
                    <a:solidFill>
                      <a:srgbClr val="000000"/>
                    </a:solidFill>
                  </a:rPr>
                  <a:t>）</a:t>
                </a:r>
              </a:p>
            </p:txBody>
          </p:sp>
          <p:sp>
            <p:nvSpPr>
              <p:cNvPr id="9237" name="TextBox 53">
                <a:extLst>
                  <a:ext uri="{FF2B5EF4-FFF2-40B4-BE49-F238E27FC236}">
                    <a16:creationId xmlns:a16="http://schemas.microsoft.com/office/drawing/2014/main" id="{38148AC3-DF5E-4FBF-BE3E-81FC12185866}"/>
                  </a:ext>
                </a:extLst>
              </p:cNvPr>
              <p:cNvSpPr txBox="1">
                <a:spLocks noChangeArrowheads="1"/>
              </p:cNvSpPr>
              <p:nvPr/>
            </p:nvSpPr>
            <p:spPr bwMode="auto">
              <a:xfrm>
                <a:off x="3363044" y="4641116"/>
                <a:ext cx="1654644" cy="506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2"/>
                  </a:buClr>
                  <a:buFont typeface="Wingdings" panose="05000000000000000000" pitchFamily="2" charset="2"/>
                  <a:buChar char="§"/>
                  <a:defRPr kumimoji="1" sz="24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Char char="•"/>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accent2"/>
                  </a:buClr>
                  <a:buSzPct val="85000"/>
                  <a:buFont typeface="Wingdings" panose="05000000000000000000" pitchFamily="2" charset="2"/>
                  <a:buChar char="s"/>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FontTx/>
                  <a:buNone/>
                </a:pPr>
                <a:r>
                  <a:rPr kumimoji="0" lang="ja-JP" altLang="en-US" b="1" dirty="0">
                    <a:solidFill>
                      <a:srgbClr val="000000"/>
                    </a:solidFill>
                  </a:rPr>
                  <a:t>陽圧（</a:t>
                </a:r>
                <a:r>
                  <a:rPr kumimoji="0" lang="en-US" altLang="ja-JP" b="1" dirty="0">
                    <a:solidFill>
                      <a:srgbClr val="000000"/>
                    </a:solidFill>
                  </a:rPr>
                  <a:t>++</a:t>
                </a:r>
                <a:r>
                  <a:rPr kumimoji="0" lang="ja-JP" altLang="en-US" b="1" dirty="0">
                    <a:solidFill>
                      <a:srgbClr val="000000"/>
                    </a:solidFill>
                  </a:rPr>
                  <a:t>）</a:t>
                </a:r>
              </a:p>
            </p:txBody>
          </p:sp>
          <p:sp>
            <p:nvSpPr>
              <p:cNvPr id="9238" name="TextBox 55">
                <a:extLst>
                  <a:ext uri="{FF2B5EF4-FFF2-40B4-BE49-F238E27FC236}">
                    <a16:creationId xmlns:a16="http://schemas.microsoft.com/office/drawing/2014/main" id="{8937526C-21BB-4DF4-8307-19A3CDF726B0}"/>
                  </a:ext>
                </a:extLst>
              </p:cNvPr>
              <p:cNvSpPr txBox="1">
                <a:spLocks noChangeArrowheads="1"/>
              </p:cNvSpPr>
              <p:nvPr/>
            </p:nvSpPr>
            <p:spPr bwMode="auto">
              <a:xfrm>
                <a:off x="7297699" y="4665259"/>
                <a:ext cx="1436957" cy="506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2"/>
                  </a:buClr>
                  <a:buFont typeface="Wingdings" panose="05000000000000000000" pitchFamily="2" charset="2"/>
                  <a:buChar char="§"/>
                  <a:defRPr kumimoji="1" sz="24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Char char="•"/>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accent2"/>
                  </a:buClr>
                  <a:buSzPct val="85000"/>
                  <a:buFont typeface="Wingdings" panose="05000000000000000000" pitchFamily="2" charset="2"/>
                  <a:buChar char="s"/>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FontTx/>
                  <a:buNone/>
                </a:pPr>
                <a:r>
                  <a:rPr kumimoji="0" lang="ja-JP" altLang="en-US" b="1" dirty="0">
                    <a:solidFill>
                      <a:srgbClr val="000000"/>
                    </a:solidFill>
                  </a:rPr>
                  <a:t>陽圧（</a:t>
                </a:r>
                <a:r>
                  <a:rPr kumimoji="0" lang="en-US" altLang="ja-JP" b="1" dirty="0">
                    <a:solidFill>
                      <a:srgbClr val="000000"/>
                    </a:solidFill>
                  </a:rPr>
                  <a:t>+</a:t>
                </a:r>
                <a:r>
                  <a:rPr kumimoji="0" lang="ja-JP" altLang="en-US" b="1" dirty="0">
                    <a:solidFill>
                      <a:srgbClr val="000000"/>
                    </a:solidFill>
                  </a:rPr>
                  <a:t>）</a:t>
                </a:r>
              </a:p>
            </p:txBody>
          </p:sp>
          <p:sp>
            <p:nvSpPr>
              <p:cNvPr id="59" name="TextBox 58">
                <a:extLst>
                  <a:ext uri="{FF2B5EF4-FFF2-40B4-BE49-F238E27FC236}">
                    <a16:creationId xmlns:a16="http://schemas.microsoft.com/office/drawing/2014/main" id="{D0D7EA0A-0202-47ED-ABD4-39C0A56B6DE4}"/>
                  </a:ext>
                </a:extLst>
              </p:cNvPr>
              <p:cNvSpPr txBox="1"/>
              <p:nvPr/>
            </p:nvSpPr>
            <p:spPr>
              <a:xfrm>
                <a:off x="-220585" y="4300631"/>
                <a:ext cx="3039395" cy="404972"/>
              </a:xfrm>
              <a:prstGeom prst="rect">
                <a:avLst/>
              </a:prstGeom>
              <a:noFill/>
            </p:spPr>
            <p:txBody>
              <a:bodyPr wrap="square">
                <a:spAutoFit/>
              </a:bodyPr>
              <a:lstStyle/>
              <a:p>
                <a:pPr>
                  <a:defRPr/>
                </a:pPr>
                <a:r>
                  <a:rPr kumimoji="0" lang="ja-JP" altLang="en-US" b="1" cap="all" dirty="0">
                    <a:solidFill>
                      <a:prstClr val="black"/>
                    </a:solidFill>
                  </a:rPr>
                  <a:t>アクセス（脱血）</a:t>
                </a:r>
                <a:r>
                  <a:rPr kumimoji="0" lang="en-US" b="1" cap="all" dirty="0">
                    <a:solidFill>
                      <a:prstClr val="black"/>
                    </a:solidFill>
                  </a:rPr>
                  <a:t>= </a:t>
                </a:r>
                <a:r>
                  <a:rPr kumimoji="0" lang="ja-JP" altLang="en-US" b="1" cap="all" dirty="0">
                    <a:solidFill>
                      <a:prstClr val="black"/>
                    </a:solidFill>
                  </a:rPr>
                  <a:t>静脈</a:t>
                </a:r>
                <a:endParaRPr kumimoji="0" lang="en-US" b="1" cap="all" dirty="0">
                  <a:solidFill>
                    <a:prstClr val="black"/>
                  </a:solidFill>
                </a:endParaRPr>
              </a:p>
            </p:txBody>
          </p:sp>
          <p:pic>
            <p:nvPicPr>
              <p:cNvPr id="9240" name="Picture 12" descr="D:\2012-2013\02. In Progress\G12289 ICU (Vince PELLEGRINO)\FINAL\PNG\elements\OUTLET (G12264 V_PELLEGRINO).png">
                <a:extLst>
                  <a:ext uri="{FF2B5EF4-FFF2-40B4-BE49-F238E27FC236}">
                    <a16:creationId xmlns:a16="http://schemas.microsoft.com/office/drawing/2014/main" id="{C6CC4D37-1EC6-42C7-8FB4-CA7B6DEF1B81}"/>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rot="10800000">
                <a:off x="8437589" y="4466285"/>
                <a:ext cx="739832" cy="178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Rectangle 49">
                <a:extLst>
                  <a:ext uri="{FF2B5EF4-FFF2-40B4-BE49-F238E27FC236}">
                    <a16:creationId xmlns:a16="http://schemas.microsoft.com/office/drawing/2014/main" id="{BEA2E06E-032A-4112-90A4-ADF6ECEA2A2D}"/>
                  </a:ext>
                </a:extLst>
              </p:cNvPr>
              <p:cNvSpPr/>
              <p:nvPr/>
            </p:nvSpPr>
            <p:spPr bwMode="auto">
              <a:xfrm>
                <a:off x="7454289" y="4471781"/>
                <a:ext cx="1008326" cy="174069"/>
              </a:xfrm>
              <a:prstGeom prst="rect">
                <a:avLst/>
              </a:prstGeom>
              <a:solidFill>
                <a:srgbClr val="FF342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en-US" dirty="0">
                  <a:solidFill>
                    <a:srgbClr val="3366FF"/>
                  </a:solidFill>
                </a:endParaRPr>
              </a:p>
            </p:txBody>
          </p:sp>
        </p:grpSp>
      </p:grpSp>
      <p:pic>
        <p:nvPicPr>
          <p:cNvPr id="9221" name="図 3">
            <a:extLst>
              <a:ext uri="{FF2B5EF4-FFF2-40B4-BE49-F238E27FC236}">
                <a16:creationId xmlns:a16="http://schemas.microsoft.com/office/drawing/2014/main" id="{299BC3B6-4A39-4C62-B09D-6D7C778A4D00}"/>
              </a:ext>
            </a:extLst>
          </p:cNvPr>
          <p:cNvPicPr>
            <a:picLocks noChangeAspect="1"/>
          </p:cNvPicPr>
          <p:nvPr/>
        </p:nvPicPr>
        <p:blipFill rotWithShape="1">
          <a:blip r:embed="rId11">
            <a:extLst>
              <a:ext uri="{28A0092B-C50C-407E-A947-70E740481C1C}">
                <a14:useLocalDpi xmlns:a14="http://schemas.microsoft.com/office/drawing/2010/main" val="0"/>
              </a:ext>
            </a:extLst>
          </a:blip>
          <a:srcRect l="4838" r="3306" b="46358"/>
          <a:stretch/>
        </p:blipFill>
        <p:spPr bwMode="auto">
          <a:xfrm>
            <a:off x="1922721" y="1361950"/>
            <a:ext cx="8592879" cy="232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222" name="直線コネクタ 4">
            <a:extLst>
              <a:ext uri="{FF2B5EF4-FFF2-40B4-BE49-F238E27FC236}">
                <a16:creationId xmlns:a16="http://schemas.microsoft.com/office/drawing/2014/main" id="{BC0A16E5-E943-4397-8122-C229459CAF64}"/>
              </a:ext>
            </a:extLst>
          </p:cNvPr>
          <p:cNvCxnSpPr>
            <a:cxnSpLocks/>
          </p:cNvCxnSpPr>
          <p:nvPr/>
        </p:nvCxnSpPr>
        <p:spPr bwMode="auto">
          <a:xfrm>
            <a:off x="1676400" y="2833688"/>
            <a:ext cx="8853488" cy="0"/>
          </a:xfrm>
          <a:prstGeom prst="line">
            <a:avLst/>
          </a:prstGeom>
          <a:noFill/>
          <a:ln w="76200" algn="ctr">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6" name="Rectangle 49">
            <a:extLst>
              <a:ext uri="{FF2B5EF4-FFF2-40B4-BE49-F238E27FC236}">
                <a16:creationId xmlns:a16="http://schemas.microsoft.com/office/drawing/2014/main" id="{C998FA3F-BA6F-4ACD-B9A1-990782F2757C}"/>
              </a:ext>
            </a:extLst>
          </p:cNvPr>
          <p:cNvSpPr/>
          <p:nvPr/>
        </p:nvSpPr>
        <p:spPr bwMode="auto">
          <a:xfrm>
            <a:off x="7651750" y="5048250"/>
            <a:ext cx="1163638" cy="166688"/>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en-US" dirty="0">
              <a:solidFill>
                <a:srgbClr val="3366FF"/>
              </a:solidFill>
            </a:endParaRPr>
          </a:p>
        </p:txBody>
      </p:sp>
      <p:sp>
        <p:nvSpPr>
          <p:cNvPr id="27" name="Rectangle 38">
            <a:extLst>
              <a:ext uri="{FF2B5EF4-FFF2-40B4-BE49-F238E27FC236}">
                <a16:creationId xmlns:a16="http://schemas.microsoft.com/office/drawing/2014/main" id="{2FE180B9-5209-4266-91E7-E1D1D58C07AE}"/>
              </a:ext>
            </a:extLst>
          </p:cNvPr>
          <p:cNvSpPr/>
          <p:nvPr/>
        </p:nvSpPr>
        <p:spPr bwMode="auto">
          <a:xfrm>
            <a:off x="3379789" y="4692650"/>
            <a:ext cx="833437" cy="141288"/>
          </a:xfrm>
          <a:prstGeom prst="rect">
            <a:avLst/>
          </a:prstGeom>
          <a:solidFill>
            <a:schemeClr val="accent6">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kumimoji="0" lang="en-US" dirty="0">
              <a:solidFill>
                <a:srgbClr val="3366FF"/>
              </a:solidFill>
            </a:endParaRPr>
          </a:p>
        </p:txBody>
      </p:sp>
      <p:sp>
        <p:nvSpPr>
          <p:cNvPr id="28" name="正方形/長方形 27">
            <a:extLst>
              <a:ext uri="{FF2B5EF4-FFF2-40B4-BE49-F238E27FC236}">
                <a16:creationId xmlns:a16="http://schemas.microsoft.com/office/drawing/2014/main" id="{646B902E-E143-462F-B3DB-A00C7504DC61}"/>
              </a:ext>
            </a:extLst>
          </p:cNvPr>
          <p:cNvSpPr>
            <a:spLocks noChangeArrowheads="1"/>
          </p:cNvSpPr>
          <p:nvPr/>
        </p:nvSpPr>
        <p:spPr bwMode="auto">
          <a:xfrm>
            <a:off x="2936966" y="5838950"/>
            <a:ext cx="532518" cy="40011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accent2"/>
              </a:buClr>
              <a:buFont typeface="Wingdings" panose="05000000000000000000" pitchFamily="2" charset="2"/>
              <a:buChar char="§"/>
              <a:defRPr kumimoji="1" sz="24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Char char="•"/>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accent2"/>
              </a:buClr>
              <a:buSzPct val="85000"/>
              <a:buFont typeface="Wingdings" panose="05000000000000000000" pitchFamily="2" charset="2"/>
              <a:buChar char="s"/>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FontTx/>
              <a:buNone/>
            </a:pPr>
            <a:r>
              <a:rPr lang="en-US" altLang="ja-JP" sz="2000" b="1">
                <a:solidFill>
                  <a:srgbClr val="FF0000"/>
                </a:solidFill>
                <a:latin typeface="ヒラギノ角ゴ Pro W3"/>
                <a:ea typeface="ヒラギノ角ゴ Pro W3"/>
                <a:cs typeface="ヒラギノ角ゴ Pro W3"/>
              </a:rPr>
              <a:t>P1</a:t>
            </a:r>
            <a:endParaRPr lang="ja-JP" altLang="en-US" sz="2000" b="1"/>
          </a:p>
        </p:txBody>
      </p:sp>
      <p:sp>
        <p:nvSpPr>
          <p:cNvPr id="29" name="正方形/長方形 28">
            <a:extLst>
              <a:ext uri="{FF2B5EF4-FFF2-40B4-BE49-F238E27FC236}">
                <a16:creationId xmlns:a16="http://schemas.microsoft.com/office/drawing/2014/main" id="{56EE0CAE-E694-4BA0-8DAB-10E2D51C88D7}"/>
              </a:ext>
            </a:extLst>
          </p:cNvPr>
          <p:cNvSpPr>
            <a:spLocks noChangeArrowheads="1"/>
          </p:cNvSpPr>
          <p:nvPr/>
        </p:nvSpPr>
        <p:spPr bwMode="auto">
          <a:xfrm>
            <a:off x="5995988" y="5702300"/>
            <a:ext cx="532518" cy="40011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accent2"/>
              </a:buClr>
              <a:buFont typeface="Wingdings" panose="05000000000000000000" pitchFamily="2" charset="2"/>
              <a:buChar char="§"/>
              <a:defRPr kumimoji="1" sz="24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Char char="•"/>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accent2"/>
              </a:buClr>
              <a:buSzPct val="85000"/>
              <a:buFont typeface="Wingdings" panose="05000000000000000000" pitchFamily="2" charset="2"/>
              <a:buChar char="s"/>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FontTx/>
              <a:buNone/>
            </a:pPr>
            <a:r>
              <a:rPr lang="en-US" altLang="ja-JP" sz="2000" b="1">
                <a:solidFill>
                  <a:srgbClr val="FF0000"/>
                </a:solidFill>
                <a:latin typeface="ヒラギノ角ゴ Pro W3"/>
                <a:ea typeface="ヒラギノ角ゴ Pro W3"/>
                <a:cs typeface="ヒラギノ角ゴ Pro W3"/>
              </a:rPr>
              <a:t>P2</a:t>
            </a:r>
            <a:endParaRPr lang="ja-JP" altLang="en-US" sz="2000" b="1"/>
          </a:p>
        </p:txBody>
      </p:sp>
      <p:sp>
        <p:nvSpPr>
          <p:cNvPr id="30" name="正方形/長方形 29">
            <a:extLst>
              <a:ext uri="{FF2B5EF4-FFF2-40B4-BE49-F238E27FC236}">
                <a16:creationId xmlns:a16="http://schemas.microsoft.com/office/drawing/2014/main" id="{9585A6AE-59B2-44E7-9277-702F801C1825}"/>
              </a:ext>
            </a:extLst>
          </p:cNvPr>
          <p:cNvSpPr>
            <a:spLocks noChangeArrowheads="1"/>
          </p:cNvSpPr>
          <p:nvPr/>
        </p:nvSpPr>
        <p:spPr bwMode="auto">
          <a:xfrm>
            <a:off x="8618538" y="5754688"/>
            <a:ext cx="532518" cy="40011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chemeClr val="accent2"/>
              </a:buClr>
              <a:buFont typeface="Wingdings" panose="05000000000000000000" pitchFamily="2" charset="2"/>
              <a:buChar char="§"/>
              <a:defRPr kumimoji="1" sz="24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Char char="•"/>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accent2"/>
              </a:buClr>
              <a:buSzPct val="85000"/>
              <a:buFont typeface="Wingdings" panose="05000000000000000000" pitchFamily="2" charset="2"/>
              <a:buChar char="s"/>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FontTx/>
              <a:buNone/>
            </a:pPr>
            <a:r>
              <a:rPr lang="en-US" altLang="ja-JP" sz="2000" b="1">
                <a:solidFill>
                  <a:srgbClr val="FF0000"/>
                </a:solidFill>
                <a:latin typeface="ヒラギノ角ゴ Pro W3"/>
                <a:ea typeface="ヒラギノ角ゴ Pro W3"/>
                <a:cs typeface="ヒラギノ角ゴ Pro W3"/>
              </a:rPr>
              <a:t>P3</a:t>
            </a:r>
            <a:endParaRPr lang="ja-JP" altLang="en-US" sz="2000" b="1"/>
          </a:p>
        </p:txBody>
      </p:sp>
      <p:sp>
        <p:nvSpPr>
          <p:cNvPr id="9228" name="正方形/長方形 1">
            <a:extLst>
              <a:ext uri="{FF2B5EF4-FFF2-40B4-BE49-F238E27FC236}">
                <a16:creationId xmlns:a16="http://schemas.microsoft.com/office/drawing/2014/main" id="{E8F09528-3C90-468F-AE70-32DE99A654DB}"/>
              </a:ext>
            </a:extLst>
          </p:cNvPr>
          <p:cNvSpPr>
            <a:spLocks noChangeArrowheads="1"/>
          </p:cNvSpPr>
          <p:nvPr/>
        </p:nvSpPr>
        <p:spPr bwMode="auto">
          <a:xfrm>
            <a:off x="6346826" y="1628776"/>
            <a:ext cx="18473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type="triangle" w="med" len="med"/>
              </a14:hiddenLine>
            </a:ext>
          </a:extLst>
        </p:spPr>
        <p:txBody>
          <a:bodyPr wrap="none">
            <a:spAutoFit/>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endParaRPr kumimoji="0" lang="ja-JP" altLang="en-US" sz="2400">
              <a:latin typeface="Times New Roman" panose="02020603050405020304" pitchFamily="18" charset="0"/>
            </a:endParaRPr>
          </a:p>
        </p:txBody>
      </p:sp>
      <p:sp>
        <p:nvSpPr>
          <p:cNvPr id="9229" name="正方形/長方形 2">
            <a:extLst>
              <a:ext uri="{FF2B5EF4-FFF2-40B4-BE49-F238E27FC236}">
                <a16:creationId xmlns:a16="http://schemas.microsoft.com/office/drawing/2014/main" id="{2FE34094-155C-416F-8A1E-4E9B7A8FF2B9}"/>
              </a:ext>
            </a:extLst>
          </p:cNvPr>
          <p:cNvSpPr>
            <a:spLocks noChangeArrowheads="1"/>
          </p:cNvSpPr>
          <p:nvPr/>
        </p:nvSpPr>
        <p:spPr bwMode="auto">
          <a:xfrm>
            <a:off x="6018214" y="1482726"/>
            <a:ext cx="981075" cy="461665"/>
          </a:xfrm>
          <a:prstGeom prst="rect">
            <a:avLst/>
          </a:prstGeom>
          <a:solidFill>
            <a:srgbClr val="FF0000"/>
          </a:solidFill>
          <a:ln>
            <a:noFill/>
          </a:ln>
          <a:extLst>
            <a:ext uri="{91240B29-F687-4F45-9708-019B960494DF}">
              <a14:hiddenLine xmlns:a14="http://schemas.microsoft.com/office/drawing/2010/main" w="9525" algn="ctr">
                <a:solidFill>
                  <a:srgbClr val="000000"/>
                </a:solidFill>
                <a:round/>
                <a:headEnd/>
                <a:tailEnd type="triangle" w="med" len="med"/>
              </a14:hiddenLine>
            </a:ext>
          </a:extLst>
        </p:spPr>
        <p:txBody>
          <a:bodyPr>
            <a:spAutoFit/>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endParaRPr kumimoji="0" lang="ja-JP" altLang="en-US" sz="2400">
              <a:latin typeface="Times New Roman" panose="02020603050405020304" pitchFamily="18" charset="0"/>
            </a:endParaRPr>
          </a:p>
        </p:txBody>
      </p:sp>
      <p:sp>
        <p:nvSpPr>
          <p:cNvPr id="9230" name="二等辺三角形 3">
            <a:extLst>
              <a:ext uri="{FF2B5EF4-FFF2-40B4-BE49-F238E27FC236}">
                <a16:creationId xmlns:a16="http://schemas.microsoft.com/office/drawing/2014/main" id="{17015211-FD1F-45E8-A809-093200E1AC3E}"/>
              </a:ext>
            </a:extLst>
          </p:cNvPr>
          <p:cNvSpPr>
            <a:spLocks noChangeArrowheads="1"/>
          </p:cNvSpPr>
          <p:nvPr/>
        </p:nvSpPr>
        <p:spPr bwMode="auto">
          <a:xfrm>
            <a:off x="7788275" y="411164"/>
            <a:ext cx="539750" cy="917079"/>
          </a:xfrm>
          <a:prstGeom prst="triangle">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type="triangle" w="med" len="med"/>
              </a14:hiddenLine>
            </a:ext>
          </a:extLst>
        </p:spPr>
        <p:txBody>
          <a:bodyPr>
            <a:spAutoFit/>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eaLnBrk="1" hangingPunct="1"/>
            <a:endParaRPr kumimoji="0" lang="ja-JP" altLang="en-US" sz="2400">
              <a:latin typeface="Times New Roman" panose="02020603050405020304" pitchFamily="18" charset="0"/>
            </a:endParaRPr>
          </a:p>
        </p:txBody>
      </p:sp>
      <p:sp>
        <p:nvSpPr>
          <p:cNvPr id="36" name="テキスト ボックス 1">
            <a:extLst>
              <a:ext uri="{FF2B5EF4-FFF2-40B4-BE49-F238E27FC236}">
                <a16:creationId xmlns:a16="http://schemas.microsoft.com/office/drawing/2014/main" id="{34A24FB5-E880-4B14-8539-674FE207C90C}"/>
              </a:ext>
            </a:extLst>
          </p:cNvPr>
          <p:cNvSpPr txBox="1">
            <a:spLocks noChangeArrowheads="1"/>
          </p:cNvSpPr>
          <p:nvPr/>
        </p:nvSpPr>
        <p:spPr bwMode="auto">
          <a:xfrm>
            <a:off x="1676401" y="2343120"/>
            <a:ext cx="1247737" cy="400110"/>
          </a:xfrm>
          <a:prstGeom prst="rect">
            <a:avLst/>
          </a:prstGeom>
          <a:solidFill>
            <a:schemeClr val="bg1"/>
          </a:solidFill>
          <a:ln>
            <a:noFill/>
          </a:ln>
        </p:spPr>
        <p:txBody>
          <a:bodyPr wrap="square">
            <a:spAutoFit/>
          </a:bodyPr>
          <a:lstStyle>
            <a:lvl1pPr>
              <a:spcBef>
                <a:spcPct val="20000"/>
              </a:spcBef>
              <a:buClr>
                <a:schemeClr val="accent2"/>
              </a:buClr>
              <a:buFont typeface="Wingdings" panose="05000000000000000000" pitchFamily="2" charset="2"/>
              <a:buChar char="§"/>
              <a:defRPr kumimoji="1" sz="24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Char char="•"/>
              <a:defRPr kumimoji="1" sz="24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accent2"/>
              </a:buClr>
              <a:buSzPct val="85000"/>
              <a:buFont typeface="Wingdings" panose="05000000000000000000" pitchFamily="2" charset="2"/>
              <a:buChar char="s"/>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2"/>
              </a:buClr>
              <a:buChar char="»"/>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FontTx/>
              <a:buNone/>
            </a:pPr>
            <a:r>
              <a:rPr lang="en-US" altLang="en-US" sz="2000" b="1" dirty="0" err="1">
                <a:solidFill>
                  <a:srgbClr val="000000"/>
                </a:solidFill>
                <a:latin typeface="ＭＳ Ｐゴシック" panose="020B0600070205080204" pitchFamily="50" charset="-128"/>
              </a:rPr>
              <a:t>回路内圧</a:t>
            </a:r>
            <a:endParaRPr lang="ja-JP" altLang="en-US" sz="2000" b="1" dirty="0">
              <a:solidFill>
                <a:srgbClr val="000000"/>
              </a:solidFill>
              <a:latin typeface="ＭＳ Ｐゴシック" panose="020B0600070205080204" pitchFamily="50" charset="-128"/>
            </a:endParaRPr>
          </a:p>
        </p:txBody>
      </p:sp>
    </p:spTree>
    <p:extLst>
      <p:ext uri="{BB962C8B-B14F-4D97-AF65-F5344CB8AC3E}">
        <p14:creationId xmlns:p14="http://schemas.microsoft.com/office/powerpoint/2010/main" val="1687291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図 6" descr="IMG_1814.JPG">
            <a:extLst>
              <a:ext uri="{FF2B5EF4-FFF2-40B4-BE49-F238E27FC236}">
                <a16:creationId xmlns:a16="http://schemas.microsoft.com/office/drawing/2014/main" id="{26F7F3FA-399A-46E7-9C8F-F6AE0FB522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テキスト ボックス 9">
            <a:extLst>
              <a:ext uri="{FF2B5EF4-FFF2-40B4-BE49-F238E27FC236}">
                <a16:creationId xmlns:a16="http://schemas.microsoft.com/office/drawing/2014/main" id="{4E1D71E5-60FC-42CD-A5DE-91390E82B346}"/>
              </a:ext>
            </a:extLst>
          </p:cNvPr>
          <p:cNvSpPr txBox="1">
            <a:spLocks noChangeArrowheads="1"/>
          </p:cNvSpPr>
          <p:nvPr/>
        </p:nvSpPr>
        <p:spPr bwMode="auto">
          <a:xfrm>
            <a:off x="6187610" y="3605096"/>
            <a:ext cx="508000" cy="3683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5000"/>
              <a:buFont typeface="Wingdings" panose="05000000000000000000" pitchFamily="2" charset="2"/>
              <a:buChar char="l"/>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tx2"/>
              </a:buClr>
              <a:buSzPct val="75000"/>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accent2"/>
              </a:buClr>
              <a:buSzPct val="75000"/>
              <a:buFont typeface="Wingdings" panose="05000000000000000000" pitchFamily="2" charset="2"/>
              <a:buChar char="l"/>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folHlink"/>
              </a:buClr>
              <a:buSzPct val="75000"/>
              <a:buFont typeface="Wingdings" panose="05000000000000000000" pitchFamily="2" charset="2"/>
              <a:buChar char="l"/>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tx1"/>
              </a:buClr>
              <a:buSzPct val="75000"/>
              <a:buFont typeface="Wingdings" panose="05000000000000000000" pitchFamily="2" charset="2"/>
              <a:buChar char="l"/>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tx1"/>
              </a:buClr>
              <a:buSzPct val="75000"/>
              <a:buFont typeface="Wingdings" panose="05000000000000000000" pitchFamily="2" charset="2"/>
              <a:buChar char="l"/>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tx1"/>
              </a:buClr>
              <a:buSzPct val="75000"/>
              <a:buFont typeface="Wingdings" panose="05000000000000000000" pitchFamily="2" charset="2"/>
              <a:buChar char="l"/>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tx1"/>
              </a:buClr>
              <a:buSzPct val="75000"/>
              <a:buFont typeface="Wingdings" panose="05000000000000000000" pitchFamily="2" charset="2"/>
              <a:buChar char="l"/>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tx1"/>
              </a:buClr>
              <a:buSzPct val="75000"/>
              <a:buFont typeface="Wingdings" panose="05000000000000000000" pitchFamily="2" charset="2"/>
              <a:buChar char="l"/>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SzTx/>
              <a:buFontTx/>
              <a:buNone/>
            </a:pPr>
            <a:r>
              <a:rPr lang="en-US" altLang="ja-JP" sz="1800">
                <a:solidFill>
                  <a:schemeClr val="bg1"/>
                </a:solidFill>
                <a:latin typeface="Hiragino Kaku Gothic ProN W3"/>
                <a:ea typeface="Hiragino Kaku Gothic ProN W3"/>
                <a:cs typeface="Hiragino Kaku Gothic ProN W3"/>
              </a:rPr>
              <a:t>P2</a:t>
            </a:r>
            <a:endParaRPr lang="ja-JP" altLang="en-US" sz="1800">
              <a:solidFill>
                <a:schemeClr val="bg1"/>
              </a:solidFill>
              <a:latin typeface="Hiragino Kaku Gothic ProN W3"/>
              <a:ea typeface="Hiragino Kaku Gothic ProN W3"/>
              <a:cs typeface="Hiragino Kaku Gothic ProN W3"/>
            </a:endParaRPr>
          </a:p>
        </p:txBody>
      </p:sp>
      <p:sp>
        <p:nvSpPr>
          <p:cNvPr id="11268" name="テキスト ボックス 10">
            <a:extLst>
              <a:ext uri="{FF2B5EF4-FFF2-40B4-BE49-F238E27FC236}">
                <a16:creationId xmlns:a16="http://schemas.microsoft.com/office/drawing/2014/main" id="{FD11A520-74CA-4A8A-8400-B9883635F0B1}"/>
              </a:ext>
            </a:extLst>
          </p:cNvPr>
          <p:cNvSpPr txBox="1">
            <a:spLocks noChangeArrowheads="1"/>
          </p:cNvSpPr>
          <p:nvPr/>
        </p:nvSpPr>
        <p:spPr bwMode="auto">
          <a:xfrm>
            <a:off x="5132388" y="2179639"/>
            <a:ext cx="508000" cy="369887"/>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5000"/>
              <a:buFont typeface="Wingdings" panose="05000000000000000000" pitchFamily="2" charset="2"/>
              <a:buChar char="l"/>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tx2"/>
              </a:buClr>
              <a:buSzPct val="75000"/>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accent2"/>
              </a:buClr>
              <a:buSzPct val="75000"/>
              <a:buFont typeface="Wingdings" panose="05000000000000000000" pitchFamily="2" charset="2"/>
              <a:buChar char="l"/>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folHlink"/>
              </a:buClr>
              <a:buSzPct val="75000"/>
              <a:buFont typeface="Wingdings" panose="05000000000000000000" pitchFamily="2" charset="2"/>
              <a:buChar char="l"/>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tx1"/>
              </a:buClr>
              <a:buSzPct val="75000"/>
              <a:buFont typeface="Wingdings" panose="05000000000000000000" pitchFamily="2" charset="2"/>
              <a:buChar char="l"/>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tx1"/>
              </a:buClr>
              <a:buSzPct val="75000"/>
              <a:buFont typeface="Wingdings" panose="05000000000000000000" pitchFamily="2" charset="2"/>
              <a:buChar char="l"/>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tx1"/>
              </a:buClr>
              <a:buSzPct val="75000"/>
              <a:buFont typeface="Wingdings" panose="05000000000000000000" pitchFamily="2" charset="2"/>
              <a:buChar char="l"/>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tx1"/>
              </a:buClr>
              <a:buSzPct val="75000"/>
              <a:buFont typeface="Wingdings" panose="05000000000000000000" pitchFamily="2" charset="2"/>
              <a:buChar char="l"/>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tx1"/>
              </a:buClr>
              <a:buSzPct val="75000"/>
              <a:buFont typeface="Wingdings" panose="05000000000000000000" pitchFamily="2" charset="2"/>
              <a:buChar char="l"/>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SzTx/>
              <a:buFontTx/>
              <a:buNone/>
            </a:pPr>
            <a:r>
              <a:rPr lang="en-US" altLang="ja-JP" sz="1800" dirty="0">
                <a:solidFill>
                  <a:schemeClr val="bg1"/>
                </a:solidFill>
                <a:latin typeface="Hiragino Kaku Gothic ProN W3"/>
                <a:ea typeface="Hiragino Kaku Gothic ProN W3"/>
                <a:cs typeface="Hiragino Kaku Gothic ProN W3"/>
              </a:rPr>
              <a:t>P3</a:t>
            </a:r>
            <a:endParaRPr lang="ja-JP" altLang="en-US" sz="1800" dirty="0">
              <a:solidFill>
                <a:schemeClr val="bg1"/>
              </a:solidFill>
              <a:latin typeface="Hiragino Kaku Gothic ProN W3"/>
              <a:ea typeface="Hiragino Kaku Gothic ProN W3"/>
              <a:cs typeface="Hiragino Kaku Gothic ProN W3"/>
            </a:endParaRPr>
          </a:p>
        </p:txBody>
      </p:sp>
      <p:sp>
        <p:nvSpPr>
          <p:cNvPr id="18" name="正方形/長方形 17">
            <a:extLst>
              <a:ext uri="{FF2B5EF4-FFF2-40B4-BE49-F238E27FC236}">
                <a16:creationId xmlns:a16="http://schemas.microsoft.com/office/drawing/2014/main" id="{39F1A2BC-6066-C949-814B-15C4E8B39829}"/>
              </a:ext>
            </a:extLst>
          </p:cNvPr>
          <p:cNvSpPr/>
          <p:nvPr/>
        </p:nvSpPr>
        <p:spPr>
          <a:xfrm>
            <a:off x="1692276" y="93664"/>
            <a:ext cx="5827713" cy="769937"/>
          </a:xfrm>
          <a:prstGeom prst="rect">
            <a:avLst/>
          </a:prstGeom>
          <a:solidFill>
            <a:schemeClr val="tx1">
              <a:lumMod val="65000"/>
              <a:alpha val="43000"/>
            </a:schemeClr>
          </a:solidFill>
        </p:spPr>
        <p:txBody>
          <a:bodyPr wrap="none">
            <a:spAutoFit/>
          </a:bodyPr>
          <a:lstStyle/>
          <a:p>
            <a:pPr algn="r">
              <a:defRPr/>
            </a:pPr>
            <a:r>
              <a:rPr lang="ja-JP" altLang="en-US" sz="4400" b="1">
                <a:solidFill>
                  <a:srgbClr val="FFFFFF"/>
                </a:solidFill>
                <a:effectLst>
                  <a:outerShdw blurRad="50800" dist="38100" dir="2700000" algn="tl" rotWithShape="0">
                    <a:srgbClr val="000000">
                      <a:alpha val="99000"/>
                    </a:srgbClr>
                  </a:outerShdw>
                </a:effectLst>
                <a:latin typeface="Hiragino Kaku Gothic ProN W6" panose="020B0300000000000000" pitchFamily="34" charset="-128"/>
                <a:ea typeface="Hiragino Kaku Gothic ProN W6" panose="020B0300000000000000" pitchFamily="34" charset="-128"/>
              </a:rPr>
              <a:t>回路内圧モニタリング</a:t>
            </a:r>
            <a:endParaRPr lang="en-US" altLang="ja-JP" sz="4400" b="1" dirty="0">
              <a:solidFill>
                <a:srgbClr val="FFFFFF"/>
              </a:solidFill>
              <a:effectLst>
                <a:outerShdw blurRad="50800" dist="38100" dir="2700000" algn="tl" rotWithShape="0">
                  <a:srgbClr val="000000">
                    <a:alpha val="99000"/>
                  </a:srgbClr>
                </a:outerShdw>
              </a:effectLst>
              <a:latin typeface="Hiragino Kaku Gothic ProN W6" panose="020B0300000000000000" pitchFamily="34" charset="-128"/>
              <a:ea typeface="Hiragino Kaku Gothic ProN W6" panose="020B0300000000000000" pitchFamily="34" charset="-128"/>
            </a:endParaRPr>
          </a:p>
        </p:txBody>
      </p:sp>
      <p:sp>
        <p:nvSpPr>
          <p:cNvPr id="13" name="角丸四角形吹き出し 12">
            <a:extLst>
              <a:ext uri="{FF2B5EF4-FFF2-40B4-BE49-F238E27FC236}">
                <a16:creationId xmlns:a16="http://schemas.microsoft.com/office/drawing/2014/main" id="{745114C7-7CF7-BA47-A814-61E6D1723EDD}"/>
              </a:ext>
            </a:extLst>
          </p:cNvPr>
          <p:cNvSpPr/>
          <p:nvPr/>
        </p:nvSpPr>
        <p:spPr>
          <a:xfrm>
            <a:off x="8029576" y="141288"/>
            <a:ext cx="2486025" cy="1833562"/>
          </a:xfrm>
          <a:prstGeom prst="wedgeRoundRectCallout">
            <a:avLst>
              <a:gd name="adj1" fmla="val -31365"/>
              <a:gd name="adj2" fmla="val 48087"/>
              <a:gd name="adj3" fmla="val 16667"/>
            </a:avLst>
          </a:prstGeom>
          <a:solidFill>
            <a:schemeClr val="bg1"/>
          </a:solidFill>
          <a:ln w="38100">
            <a:solidFill>
              <a:srgbClr val="0070C0">
                <a:alpha val="60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r>
              <a:rPr lang="en-US" altLang="ja-JP" sz="2800" dirty="0">
                <a:solidFill>
                  <a:schemeClr val="tx1"/>
                </a:solidFill>
                <a:latin typeface="Hiragino Kaku Gothic ProN W3" panose="020B0300000000000000" pitchFamily="34" charset="-128"/>
                <a:ea typeface="Hiragino Kaku Gothic ProN W3" panose="020B0300000000000000" pitchFamily="34" charset="-128"/>
              </a:rPr>
              <a:t>P1 (</a:t>
            </a:r>
            <a:r>
              <a:rPr lang="ja-JP" altLang="en-US" sz="2800">
                <a:solidFill>
                  <a:schemeClr val="tx1"/>
                </a:solidFill>
                <a:latin typeface="Hiragino Kaku Gothic ProN W3" panose="020B0300000000000000" pitchFamily="34" charset="-128"/>
                <a:ea typeface="Hiragino Kaku Gothic ProN W3" panose="020B0300000000000000" pitchFamily="34" charset="-128"/>
              </a:rPr>
              <a:t>脱血圧</a:t>
            </a:r>
            <a:r>
              <a:rPr lang="en-US" altLang="ja-JP" sz="2800" dirty="0">
                <a:solidFill>
                  <a:schemeClr val="tx1"/>
                </a:solidFill>
                <a:latin typeface="Hiragino Kaku Gothic ProN W3" panose="020B0300000000000000" pitchFamily="34" charset="-128"/>
                <a:ea typeface="Hiragino Kaku Gothic ProN W3" panose="020B0300000000000000" pitchFamily="34" charset="-128"/>
              </a:rPr>
              <a:t>)</a:t>
            </a:r>
          </a:p>
          <a:p>
            <a:pPr algn="ctr">
              <a:lnSpc>
                <a:spcPct val="120000"/>
              </a:lnSpc>
              <a:defRPr/>
            </a:pPr>
            <a:r>
              <a:rPr lang="en-US" altLang="ja-JP" sz="2800" dirty="0">
                <a:solidFill>
                  <a:schemeClr val="tx1"/>
                </a:solidFill>
                <a:latin typeface="Hiragino Kaku Gothic ProN W3" panose="020B0300000000000000" pitchFamily="34" charset="-128"/>
                <a:ea typeface="Hiragino Kaku Gothic ProN W3" panose="020B0300000000000000" pitchFamily="34" charset="-128"/>
              </a:rPr>
              <a:t>P2 (</a:t>
            </a:r>
            <a:r>
              <a:rPr lang="ja-JP" altLang="en-US" sz="2800">
                <a:solidFill>
                  <a:schemeClr val="tx1"/>
                </a:solidFill>
                <a:latin typeface="Hiragino Kaku Gothic ProN W3" panose="020B0300000000000000" pitchFamily="34" charset="-128"/>
                <a:ea typeface="Hiragino Kaku Gothic ProN W3" panose="020B0300000000000000" pitchFamily="34" charset="-128"/>
              </a:rPr>
              <a:t>肺前圧</a:t>
            </a:r>
            <a:r>
              <a:rPr lang="en-US" altLang="ja-JP" sz="2800" dirty="0">
                <a:solidFill>
                  <a:schemeClr val="tx1"/>
                </a:solidFill>
                <a:latin typeface="Hiragino Kaku Gothic ProN W3" panose="020B0300000000000000" pitchFamily="34" charset="-128"/>
                <a:ea typeface="Hiragino Kaku Gothic ProN W3" panose="020B0300000000000000" pitchFamily="34" charset="-128"/>
              </a:rPr>
              <a:t>)</a:t>
            </a:r>
          </a:p>
          <a:p>
            <a:pPr algn="ctr">
              <a:lnSpc>
                <a:spcPct val="120000"/>
              </a:lnSpc>
              <a:defRPr/>
            </a:pPr>
            <a:r>
              <a:rPr lang="en-US" altLang="ja-JP" sz="2800" dirty="0">
                <a:solidFill>
                  <a:schemeClr val="tx1"/>
                </a:solidFill>
                <a:latin typeface="Hiragino Kaku Gothic ProN W3" panose="020B0300000000000000" pitchFamily="34" charset="-128"/>
                <a:ea typeface="Hiragino Kaku Gothic ProN W3" panose="020B0300000000000000" pitchFamily="34" charset="-128"/>
              </a:rPr>
              <a:t>P3 (</a:t>
            </a:r>
            <a:r>
              <a:rPr lang="ja-JP" altLang="en-US" sz="2800">
                <a:solidFill>
                  <a:schemeClr val="tx1"/>
                </a:solidFill>
                <a:latin typeface="Hiragino Kaku Gothic ProN W3" panose="020B0300000000000000" pitchFamily="34" charset="-128"/>
                <a:ea typeface="Hiragino Kaku Gothic ProN W3" panose="020B0300000000000000" pitchFamily="34" charset="-128"/>
              </a:rPr>
              <a:t>肺後圧</a:t>
            </a:r>
            <a:r>
              <a:rPr lang="en-US" altLang="ja-JP" sz="2800" dirty="0">
                <a:solidFill>
                  <a:schemeClr val="tx1"/>
                </a:solidFill>
                <a:latin typeface="Hiragino Kaku Gothic ProN W3" panose="020B0300000000000000" pitchFamily="34" charset="-128"/>
                <a:ea typeface="Hiragino Kaku Gothic ProN W3" panose="020B0300000000000000" pitchFamily="34" charset="-128"/>
              </a:rPr>
              <a:t>)</a:t>
            </a:r>
            <a:endParaRPr lang="ja-JP" altLang="en-US" sz="2800">
              <a:solidFill>
                <a:schemeClr val="tx1"/>
              </a:solidFill>
              <a:latin typeface="Hiragino Kaku Gothic ProN W3" panose="020B0300000000000000" pitchFamily="34" charset="-128"/>
              <a:ea typeface="Hiragino Kaku Gothic ProN W3" panose="020B0300000000000000" pitchFamily="34" charset="-128"/>
            </a:endParaRPr>
          </a:p>
        </p:txBody>
      </p:sp>
      <p:sp>
        <p:nvSpPr>
          <p:cNvPr id="11271" name="テキスト ボックス 11">
            <a:extLst>
              <a:ext uri="{FF2B5EF4-FFF2-40B4-BE49-F238E27FC236}">
                <a16:creationId xmlns:a16="http://schemas.microsoft.com/office/drawing/2014/main" id="{B4740A61-CFCE-40D6-BF80-3EE3ADFFE3B9}"/>
              </a:ext>
            </a:extLst>
          </p:cNvPr>
          <p:cNvSpPr txBox="1">
            <a:spLocks noChangeArrowheads="1"/>
          </p:cNvSpPr>
          <p:nvPr/>
        </p:nvSpPr>
        <p:spPr bwMode="auto">
          <a:xfrm>
            <a:off x="7864901" y="3683000"/>
            <a:ext cx="508000" cy="3683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hlink"/>
              </a:buClr>
              <a:buSzPct val="75000"/>
              <a:buFont typeface="Wingdings" panose="05000000000000000000" pitchFamily="2" charset="2"/>
              <a:buChar char="l"/>
              <a:defRPr kumimoji="1" sz="32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tx2"/>
              </a:buClr>
              <a:buSzPct val="75000"/>
              <a:buFont typeface="Wingdings" panose="05000000000000000000" pitchFamily="2" charset="2"/>
              <a:buChar char="l"/>
              <a:defRPr kumimoji="1" sz="28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accent2"/>
              </a:buClr>
              <a:buSzPct val="75000"/>
              <a:buFont typeface="Wingdings" panose="05000000000000000000" pitchFamily="2" charset="2"/>
              <a:buChar char="l"/>
              <a:defRPr kumimoji="1" sz="24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folHlink"/>
              </a:buClr>
              <a:buSzPct val="75000"/>
              <a:buFont typeface="Wingdings" panose="05000000000000000000" pitchFamily="2" charset="2"/>
              <a:buChar char="l"/>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tx1"/>
              </a:buClr>
              <a:buSzPct val="75000"/>
              <a:buFont typeface="Wingdings" panose="05000000000000000000" pitchFamily="2" charset="2"/>
              <a:buChar char="l"/>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tx1"/>
              </a:buClr>
              <a:buSzPct val="75000"/>
              <a:buFont typeface="Wingdings" panose="05000000000000000000" pitchFamily="2" charset="2"/>
              <a:buChar char="l"/>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tx1"/>
              </a:buClr>
              <a:buSzPct val="75000"/>
              <a:buFont typeface="Wingdings" panose="05000000000000000000" pitchFamily="2" charset="2"/>
              <a:buChar char="l"/>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tx1"/>
              </a:buClr>
              <a:buSzPct val="75000"/>
              <a:buFont typeface="Wingdings" panose="05000000000000000000" pitchFamily="2" charset="2"/>
              <a:buChar char="l"/>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tx1"/>
              </a:buClr>
              <a:buSzPct val="75000"/>
              <a:buFont typeface="Wingdings" panose="05000000000000000000" pitchFamily="2" charset="2"/>
              <a:buChar char="l"/>
              <a:defRPr kumimoji="1" sz="2000">
                <a:solidFill>
                  <a:schemeClr val="tx1"/>
                </a:solidFill>
                <a:latin typeface="Arial" panose="020B0604020202020204" pitchFamily="34" charset="0"/>
                <a:ea typeface="ＭＳ Ｐゴシック" panose="020B0600070205080204" pitchFamily="50" charset="-128"/>
              </a:defRPr>
            </a:lvl9pPr>
          </a:lstStyle>
          <a:p>
            <a:pPr>
              <a:spcBef>
                <a:spcPct val="0"/>
              </a:spcBef>
              <a:buClrTx/>
              <a:buSzTx/>
              <a:buFontTx/>
              <a:buNone/>
            </a:pPr>
            <a:r>
              <a:rPr lang="en-US" altLang="ja-JP" sz="1800" dirty="0">
                <a:solidFill>
                  <a:schemeClr val="bg1"/>
                </a:solidFill>
                <a:latin typeface="Hiragino Kaku Gothic ProN W3"/>
                <a:ea typeface="Hiragino Kaku Gothic ProN W3"/>
                <a:cs typeface="Hiragino Kaku Gothic ProN W3"/>
              </a:rPr>
              <a:t>P1</a:t>
            </a:r>
            <a:endParaRPr lang="ja-JP" altLang="en-US" sz="1800" dirty="0">
              <a:solidFill>
                <a:schemeClr val="bg1"/>
              </a:solidFill>
              <a:latin typeface="Hiragino Kaku Gothic ProN W3"/>
              <a:ea typeface="Hiragino Kaku Gothic ProN W3"/>
              <a:cs typeface="Hiragino Kaku Gothic ProN W3"/>
            </a:endParaRPr>
          </a:p>
        </p:txBody>
      </p:sp>
    </p:spTree>
    <p:extLst>
      <p:ext uri="{BB962C8B-B14F-4D97-AF65-F5344CB8AC3E}">
        <p14:creationId xmlns:p14="http://schemas.microsoft.com/office/powerpoint/2010/main" val="993977386"/>
      </p:ext>
    </p:extLst>
  </p:cSld>
  <p:clrMapOvr>
    <a:masterClrMapping/>
  </p:clrMapOvr>
  <p:transition spd="med">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図 7" descr="スクリーンショット 2016-03-18 2.02.42.jpg">
            <a:extLst>
              <a:ext uri="{FF2B5EF4-FFF2-40B4-BE49-F238E27FC236}">
                <a16:creationId xmlns:a16="http://schemas.microsoft.com/office/drawing/2014/main" id="{7AD9AB17-6912-4411-ACBD-4A6E6434424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17650" y="-47625"/>
            <a:ext cx="9150350" cy="688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1422792"/>
      </p:ext>
    </p:extLst>
  </p:cSld>
  <p:clrMapOvr>
    <a:masterClrMapping/>
  </p:clrMapOvr>
  <p:transition spd="med">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903561" y="246058"/>
            <a:ext cx="8135788" cy="715598"/>
          </a:xfrm>
        </p:spPr>
        <p:txBody>
          <a:bodyPr>
            <a:normAutofit/>
          </a:bodyPr>
          <a:lstStyle/>
          <a:p>
            <a:pPr algn="ctr" eaLnBrk="1" hangingPunct="1"/>
            <a:r>
              <a:rPr lang="ja-JP" altLang="en-US" sz="4000">
                <a:latin typeface="ヒラギノ角ゴ Pro W6"/>
                <a:ea typeface="ヒラギノ角ゴ Pro W6"/>
                <a:cs typeface="ヒラギノ角ゴ Pro W6"/>
              </a:rPr>
              <a:t>成人</a:t>
            </a:r>
            <a:r>
              <a:rPr lang="en-US" altLang="ja-JP" sz="4000" dirty="0">
                <a:latin typeface="ヒラギノ角ゴ Pro W6"/>
                <a:ea typeface="ヒラギノ角ゴ Pro W6"/>
                <a:cs typeface="ヒラギノ角ゴ Pro W6"/>
              </a:rPr>
              <a:t>ECMO</a:t>
            </a:r>
            <a:r>
              <a:rPr lang="ja-JP" altLang="en-US" sz="4000">
                <a:latin typeface="ヒラギノ角ゴ Pro W6"/>
                <a:ea typeface="ヒラギノ角ゴ Pro W6"/>
                <a:cs typeface="ヒラギノ角ゴ Pro W6"/>
              </a:rPr>
              <a:t>中の機器トラブル</a:t>
            </a:r>
            <a:endParaRPr lang="ja-JP" altLang="en-US" sz="4000" dirty="0">
              <a:latin typeface="ヒラギノ角ゴ Pro W6"/>
              <a:ea typeface="ヒラギノ角ゴ Pro W6"/>
              <a:cs typeface="ヒラギノ角ゴ Pro W6"/>
            </a:endParaRPr>
          </a:p>
        </p:txBody>
      </p:sp>
      <p:sp>
        <p:nvSpPr>
          <p:cNvPr id="5124" name="Text Box 4"/>
          <p:cNvSpPr txBox="1">
            <a:spLocks noChangeArrowheads="1"/>
          </p:cNvSpPr>
          <p:nvPr/>
        </p:nvSpPr>
        <p:spPr bwMode="auto">
          <a:xfrm>
            <a:off x="3416878" y="776990"/>
            <a:ext cx="4955267"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Verdana" charset="0"/>
                <a:ea typeface="ＭＳ Ｐゴシック" charset="0"/>
                <a:cs typeface="ＭＳ Ｐゴシック" charset="0"/>
              </a:defRPr>
            </a:lvl1pPr>
            <a:lvl2pPr marL="742950" indent="-285750" eaLnBrk="0" hangingPunct="0">
              <a:defRPr kumimoji="1">
                <a:solidFill>
                  <a:schemeClr val="tx1"/>
                </a:solidFill>
                <a:latin typeface="Verdana" charset="0"/>
                <a:ea typeface="ＭＳ Ｐゴシック" charset="0"/>
              </a:defRPr>
            </a:lvl2pPr>
            <a:lvl3pPr marL="1143000" indent="-228600" eaLnBrk="0" hangingPunct="0">
              <a:defRPr kumimoji="1">
                <a:solidFill>
                  <a:schemeClr val="tx1"/>
                </a:solidFill>
                <a:latin typeface="Verdana" charset="0"/>
                <a:ea typeface="ＭＳ Ｐゴシック" charset="0"/>
              </a:defRPr>
            </a:lvl3pPr>
            <a:lvl4pPr marL="1600200" indent="-228600" eaLnBrk="0" hangingPunct="0">
              <a:defRPr kumimoji="1">
                <a:solidFill>
                  <a:schemeClr val="tx1"/>
                </a:solidFill>
                <a:latin typeface="Verdana" charset="0"/>
                <a:ea typeface="ＭＳ Ｐゴシック" charset="0"/>
              </a:defRPr>
            </a:lvl4pPr>
            <a:lvl5pPr marL="2057400" indent="-228600" eaLnBrk="0" hangingPunct="0">
              <a:defRPr kumimoji="1">
                <a:solidFill>
                  <a:schemeClr val="tx1"/>
                </a:solidFill>
                <a:latin typeface="Verdana" charset="0"/>
                <a:ea typeface="ＭＳ Ｐゴシック" charset="0"/>
              </a:defRPr>
            </a:lvl5pPr>
            <a:lvl6pPr marL="2514600" indent="-228600" eaLnBrk="0" fontAlgn="base" hangingPunct="0">
              <a:spcBef>
                <a:spcPct val="0"/>
              </a:spcBef>
              <a:spcAft>
                <a:spcPct val="0"/>
              </a:spcAft>
              <a:defRPr kumimoji="1">
                <a:solidFill>
                  <a:schemeClr val="tx1"/>
                </a:solidFill>
                <a:latin typeface="Verdana" charset="0"/>
                <a:ea typeface="ＭＳ Ｐゴシック" charset="0"/>
              </a:defRPr>
            </a:lvl6pPr>
            <a:lvl7pPr marL="2971800" indent="-228600" eaLnBrk="0" fontAlgn="base" hangingPunct="0">
              <a:spcBef>
                <a:spcPct val="0"/>
              </a:spcBef>
              <a:spcAft>
                <a:spcPct val="0"/>
              </a:spcAft>
              <a:defRPr kumimoji="1">
                <a:solidFill>
                  <a:schemeClr val="tx1"/>
                </a:solidFill>
                <a:latin typeface="Verdana" charset="0"/>
                <a:ea typeface="ＭＳ Ｐゴシック" charset="0"/>
              </a:defRPr>
            </a:lvl7pPr>
            <a:lvl8pPr marL="3429000" indent="-228600" eaLnBrk="0" fontAlgn="base" hangingPunct="0">
              <a:spcBef>
                <a:spcPct val="0"/>
              </a:spcBef>
              <a:spcAft>
                <a:spcPct val="0"/>
              </a:spcAft>
              <a:defRPr kumimoji="1">
                <a:solidFill>
                  <a:schemeClr val="tx1"/>
                </a:solidFill>
                <a:latin typeface="Verdana" charset="0"/>
                <a:ea typeface="ＭＳ Ｐゴシック" charset="0"/>
              </a:defRPr>
            </a:lvl8pPr>
            <a:lvl9pPr marL="3886200" indent="-228600" eaLnBrk="0" fontAlgn="base" hangingPunct="0">
              <a:spcBef>
                <a:spcPct val="0"/>
              </a:spcBef>
              <a:spcAft>
                <a:spcPct val="0"/>
              </a:spcAft>
              <a:defRPr kumimoji="1">
                <a:solidFill>
                  <a:schemeClr val="tx1"/>
                </a:solidFill>
                <a:latin typeface="Verdana" charset="0"/>
                <a:ea typeface="ＭＳ Ｐゴシック" charset="0"/>
              </a:defRPr>
            </a:lvl9pPr>
          </a:lstStyle>
          <a:p>
            <a:pPr algn="ctr" eaLnBrk="1" hangingPunct="1"/>
            <a:r>
              <a:rPr lang="en-US" altLang="ja-JP" dirty="0">
                <a:latin typeface="Arial" panose="020B0604020202020204" pitchFamily="34" charset="0"/>
                <a:cs typeface="Arial" panose="020B0604020202020204" pitchFamily="34" charset="0"/>
              </a:rPr>
              <a:t>(</a:t>
            </a:r>
            <a:r>
              <a:rPr lang="en-US" altLang="ja-JP" dirty="0" err="1">
                <a:latin typeface="Arial" panose="020B0604020202020204" pitchFamily="34" charset="0"/>
                <a:cs typeface="Arial" panose="020B0604020202020204" pitchFamily="34" charset="0"/>
              </a:rPr>
              <a:t>Kolla</a:t>
            </a:r>
            <a:r>
              <a:rPr lang="en-US" altLang="ja-JP" dirty="0">
                <a:latin typeface="Arial" panose="020B0604020202020204" pitchFamily="34" charset="0"/>
                <a:cs typeface="Arial" panose="020B0604020202020204" pitchFamily="34" charset="0"/>
              </a:rPr>
              <a:t> S. Annals of Surgery 1997;226:544-566)</a:t>
            </a:r>
          </a:p>
        </p:txBody>
      </p:sp>
      <p:graphicFrame>
        <p:nvGraphicFramePr>
          <p:cNvPr id="6" name="コンテンツ プレースホルダー 3">
            <a:extLst>
              <a:ext uri="{FF2B5EF4-FFF2-40B4-BE49-F238E27FC236}">
                <a16:creationId xmlns:a16="http://schemas.microsoft.com/office/drawing/2014/main" id="{9AB0AA01-7E67-8243-8FF9-873D54420AF1}"/>
              </a:ext>
            </a:extLst>
          </p:cNvPr>
          <p:cNvGraphicFramePr>
            <a:graphicFrameLocks/>
          </p:cNvGraphicFramePr>
          <p:nvPr/>
        </p:nvGraphicFramePr>
        <p:xfrm>
          <a:off x="2211451" y="1358402"/>
          <a:ext cx="7591245" cy="4333413"/>
        </p:xfrm>
        <a:graphic>
          <a:graphicData uri="http://schemas.openxmlformats.org/drawingml/2006/table">
            <a:tbl>
              <a:tblPr firstRow="1" bandRow="1">
                <a:tableStyleId>{74C1A8A3-306A-4EB7-A6B1-4F7E0EB9C5D6}</a:tableStyleId>
              </a:tblPr>
              <a:tblGrid>
                <a:gridCol w="5599819">
                  <a:extLst>
                    <a:ext uri="{9D8B030D-6E8A-4147-A177-3AD203B41FA5}">
                      <a16:colId xmlns:a16="http://schemas.microsoft.com/office/drawing/2014/main" val="20000"/>
                    </a:ext>
                  </a:extLst>
                </a:gridCol>
                <a:gridCol w="1991426">
                  <a:extLst>
                    <a:ext uri="{9D8B030D-6E8A-4147-A177-3AD203B41FA5}">
                      <a16:colId xmlns:a16="http://schemas.microsoft.com/office/drawing/2014/main" val="20001"/>
                    </a:ext>
                  </a:extLst>
                </a:gridCol>
              </a:tblGrid>
              <a:tr h="489231">
                <a:tc>
                  <a:txBody>
                    <a:bodyPr/>
                    <a:lstStyle/>
                    <a:p>
                      <a:r>
                        <a:rPr kumimoji="1" lang="en-US" altLang="ja-JP" sz="2000" b="0" i="0" dirty="0">
                          <a:latin typeface="Hiragino Kaku Gothic ProN W3" panose="020B0300000000000000" pitchFamily="34" charset="-128"/>
                          <a:ea typeface="Hiragino Kaku Gothic ProN W3" panose="020B0300000000000000" pitchFamily="34" charset="-128"/>
                        </a:rPr>
                        <a:t>ECMO</a:t>
                      </a:r>
                      <a:r>
                        <a:rPr kumimoji="1" lang="ja-JP" altLang="en-US" sz="2000" b="0" i="0">
                          <a:latin typeface="Hiragino Kaku Gothic ProN W3" panose="020B0300000000000000" pitchFamily="34" charset="-128"/>
                          <a:ea typeface="Hiragino Kaku Gothic ProN W3" panose="020B0300000000000000" pitchFamily="34" charset="-128"/>
                        </a:rPr>
                        <a:t>関連合併症</a:t>
                      </a:r>
                      <a:endParaRPr kumimoji="1" lang="ja-JP" altLang="en-US" sz="2000" b="0" i="0" dirty="0">
                        <a:latin typeface="Hiragino Kaku Gothic ProN W3" panose="020B0300000000000000" pitchFamily="34" charset="-128"/>
                        <a:ea typeface="Hiragino Kaku Gothic ProN W3" panose="020B0300000000000000" pitchFamily="34" charset="-128"/>
                      </a:endParaRPr>
                    </a:p>
                  </a:txBody>
                  <a:tcPr/>
                </a:tc>
                <a:tc>
                  <a:txBody>
                    <a:bodyPr/>
                    <a:lstStyle/>
                    <a:p>
                      <a:pPr algn="r"/>
                      <a:r>
                        <a:rPr kumimoji="1" lang="ja-JP" altLang="en-US" sz="2000" b="0" i="0" dirty="0">
                          <a:latin typeface="Hiragino Kaku Gothic ProN W3" panose="020B0300000000000000" pitchFamily="34" charset="-128"/>
                          <a:ea typeface="Hiragino Kaku Gothic ProN W3" panose="020B0300000000000000" pitchFamily="34" charset="-128"/>
                        </a:rPr>
                        <a:t>成人</a:t>
                      </a:r>
                    </a:p>
                  </a:txBody>
                  <a:tcPr/>
                </a:tc>
                <a:extLst>
                  <a:ext uri="{0D108BD9-81ED-4DB2-BD59-A6C34878D82A}">
                    <a16:rowId xmlns:a16="http://schemas.microsoft.com/office/drawing/2014/main" val="10000"/>
                  </a:ext>
                </a:extLst>
              </a:tr>
              <a:tr h="564497">
                <a:tc>
                  <a:txBody>
                    <a:bodyPr/>
                    <a:lstStyle/>
                    <a:p>
                      <a:r>
                        <a:rPr kumimoji="1" lang="ja-JP" altLang="en-US" sz="2400" b="0" i="0">
                          <a:latin typeface="Hiragino Kaku Gothic ProN W3" panose="020B0300000000000000" pitchFamily="34" charset="-128"/>
                          <a:ea typeface="Hiragino Kaku Gothic ProN W3" panose="020B0300000000000000" pitchFamily="34" charset="-128"/>
                        </a:rPr>
                        <a:t>人工肺異常</a:t>
                      </a:r>
                      <a:r>
                        <a:rPr kumimoji="1" lang="en-US" altLang="ja-JP" sz="2400" b="0" i="0" dirty="0">
                          <a:latin typeface="Hiragino Kaku Gothic ProN W3" panose="020B0300000000000000" pitchFamily="34" charset="-128"/>
                          <a:ea typeface="Hiragino Kaku Gothic ProN W3" panose="020B0300000000000000" pitchFamily="34" charset="-128"/>
                        </a:rPr>
                        <a:t>(</a:t>
                      </a:r>
                      <a:r>
                        <a:rPr kumimoji="1" lang="ja-JP" altLang="en-US" sz="2400" b="0" i="0">
                          <a:latin typeface="Hiragino Kaku Gothic ProN W3" panose="020B0300000000000000" pitchFamily="34" charset="-128"/>
                          <a:ea typeface="Hiragino Kaku Gothic ProN W3" panose="020B0300000000000000" pitchFamily="34" charset="-128"/>
                        </a:rPr>
                        <a:t>酸素化不良</a:t>
                      </a:r>
                      <a:r>
                        <a:rPr kumimoji="1" lang="en-US" altLang="ja-JP" sz="2400" b="0" i="0" dirty="0">
                          <a:latin typeface="Hiragino Kaku Gothic ProN W3" panose="020B0300000000000000" pitchFamily="34" charset="-128"/>
                          <a:ea typeface="Hiragino Kaku Gothic ProN W3" panose="020B0300000000000000" pitchFamily="34" charset="-128"/>
                        </a:rPr>
                        <a:t>)</a:t>
                      </a:r>
                      <a:endParaRPr kumimoji="1" lang="ja-JP" altLang="en-US" sz="2400" b="0" i="0" dirty="0">
                        <a:latin typeface="Hiragino Kaku Gothic ProN W3" panose="020B0300000000000000" pitchFamily="34" charset="-128"/>
                        <a:ea typeface="Hiragino Kaku Gothic ProN W3" panose="020B0300000000000000" pitchFamily="34" charset="-128"/>
                      </a:endParaRPr>
                    </a:p>
                  </a:txBody>
                  <a:tcPr anchor="b"/>
                </a:tc>
                <a:tc>
                  <a:txBody>
                    <a:bodyPr/>
                    <a:lstStyle/>
                    <a:p>
                      <a:pPr algn="r"/>
                      <a:r>
                        <a:rPr kumimoji="1" lang="en-US" altLang="ja-JP" sz="2400" b="0" i="0" dirty="0">
                          <a:latin typeface="Hiragino Kaku Gothic ProN W3" panose="020B0300000000000000" pitchFamily="34" charset="-128"/>
                          <a:ea typeface="Hiragino Kaku Gothic ProN W3" panose="020B0300000000000000" pitchFamily="34" charset="-128"/>
                        </a:rPr>
                        <a:t>32%</a:t>
                      </a:r>
                      <a:endParaRPr kumimoji="1" lang="ja-JP" altLang="en-US" sz="2400" b="0" i="0" dirty="0">
                        <a:latin typeface="Hiragino Kaku Gothic ProN W3" panose="020B0300000000000000" pitchFamily="34" charset="-128"/>
                        <a:ea typeface="Hiragino Kaku Gothic ProN W3" panose="020B0300000000000000" pitchFamily="34" charset="-128"/>
                      </a:endParaRPr>
                    </a:p>
                  </a:txBody>
                  <a:tcPr anchor="b"/>
                </a:tc>
                <a:extLst>
                  <a:ext uri="{0D108BD9-81ED-4DB2-BD59-A6C34878D82A}">
                    <a16:rowId xmlns:a16="http://schemas.microsoft.com/office/drawing/2014/main" val="10001"/>
                  </a:ext>
                </a:extLst>
              </a:tr>
              <a:tr h="56449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kumimoji="1" lang="ja-JP" altLang="en-US" sz="2400" b="0" i="0">
                          <a:latin typeface="Hiragino Kaku Gothic ProN W3" panose="020B0300000000000000" pitchFamily="34" charset="-128"/>
                          <a:ea typeface="Hiragino Kaku Gothic ProN W3" panose="020B0300000000000000" pitchFamily="34" charset="-128"/>
                        </a:rPr>
                        <a:t>回路からの出血・回路損傷</a:t>
                      </a:r>
                      <a:endParaRPr kumimoji="1" lang="ja-JP" altLang="en-US" sz="2400" b="0" i="0" dirty="0">
                        <a:latin typeface="Hiragino Kaku Gothic ProN W3" panose="020B0300000000000000" pitchFamily="34" charset="-128"/>
                        <a:ea typeface="Hiragino Kaku Gothic ProN W3" panose="020B0300000000000000" pitchFamily="34" charset="-128"/>
                      </a:endParaRPr>
                    </a:p>
                  </a:txBody>
                  <a:tcPr anchor="b"/>
                </a:tc>
                <a:tc>
                  <a:txBody>
                    <a:bodyPr/>
                    <a:lstStyle/>
                    <a:p>
                      <a:pPr algn="r"/>
                      <a:r>
                        <a:rPr kumimoji="1" lang="en-US" altLang="ja-JP" sz="2400" b="0" i="0" dirty="0">
                          <a:latin typeface="Hiragino Kaku Gothic ProN W3" panose="020B0300000000000000" pitchFamily="34" charset="-128"/>
                          <a:ea typeface="Hiragino Kaku Gothic ProN W3" panose="020B0300000000000000" pitchFamily="34" charset="-128"/>
                        </a:rPr>
                        <a:t>15%</a:t>
                      </a:r>
                      <a:endParaRPr kumimoji="1" lang="ja-JP" altLang="en-US" sz="2400" b="0" i="0" dirty="0">
                        <a:latin typeface="Hiragino Kaku Gothic ProN W3" panose="020B0300000000000000" pitchFamily="34" charset="-128"/>
                        <a:ea typeface="Hiragino Kaku Gothic ProN W3" panose="020B0300000000000000" pitchFamily="34" charset="-128"/>
                      </a:endParaRPr>
                    </a:p>
                  </a:txBody>
                  <a:tcPr anchor="b"/>
                </a:tc>
                <a:extLst>
                  <a:ext uri="{0D108BD9-81ED-4DB2-BD59-A6C34878D82A}">
                    <a16:rowId xmlns:a16="http://schemas.microsoft.com/office/drawing/2014/main" val="10002"/>
                  </a:ext>
                </a:extLst>
              </a:tr>
              <a:tr h="564497">
                <a:tc>
                  <a:txBody>
                    <a:bodyPr/>
                    <a:lstStyle/>
                    <a:p>
                      <a:r>
                        <a:rPr kumimoji="1" lang="ja-JP" altLang="en-US" sz="2400" b="0" i="0">
                          <a:latin typeface="Hiragino Kaku Gothic ProN W3" panose="020B0300000000000000" pitchFamily="34" charset="-128"/>
                          <a:ea typeface="Hiragino Kaku Gothic ProN W3" panose="020B0300000000000000" pitchFamily="34" charset="-128"/>
                        </a:rPr>
                        <a:t>回路内の血栓</a:t>
                      </a:r>
                      <a:endParaRPr kumimoji="1" lang="ja-JP" altLang="en-US" sz="2400" b="0" i="0" dirty="0">
                        <a:latin typeface="Hiragino Kaku Gothic ProN W3" panose="020B0300000000000000" pitchFamily="34" charset="-128"/>
                        <a:ea typeface="Hiragino Kaku Gothic ProN W3" panose="020B0300000000000000" pitchFamily="34" charset="-128"/>
                      </a:endParaRPr>
                    </a:p>
                  </a:txBody>
                  <a:tcPr anchor="b"/>
                </a:tc>
                <a:tc>
                  <a:txBody>
                    <a:bodyPr/>
                    <a:lstStyle/>
                    <a:p>
                      <a:pPr algn="r"/>
                      <a:r>
                        <a:rPr kumimoji="1" lang="en-US" altLang="ja-JP" sz="2400" b="0" i="0" dirty="0">
                          <a:latin typeface="Hiragino Kaku Gothic ProN W3" panose="020B0300000000000000" pitchFamily="34" charset="-128"/>
                          <a:ea typeface="Hiragino Kaku Gothic ProN W3" panose="020B0300000000000000" pitchFamily="34" charset="-128"/>
                        </a:rPr>
                        <a:t>9%</a:t>
                      </a:r>
                      <a:endParaRPr kumimoji="1" lang="ja-JP" altLang="en-US" sz="2400" b="0" i="0" dirty="0">
                        <a:latin typeface="Hiragino Kaku Gothic ProN W3" panose="020B0300000000000000" pitchFamily="34" charset="-128"/>
                        <a:ea typeface="Hiragino Kaku Gothic ProN W3" panose="020B0300000000000000" pitchFamily="34" charset="-128"/>
                      </a:endParaRPr>
                    </a:p>
                  </a:txBody>
                  <a:tcPr anchor="b"/>
                </a:tc>
                <a:extLst>
                  <a:ext uri="{0D108BD9-81ED-4DB2-BD59-A6C34878D82A}">
                    <a16:rowId xmlns:a16="http://schemas.microsoft.com/office/drawing/2014/main" val="10003"/>
                  </a:ext>
                </a:extLst>
              </a:tr>
              <a:tr h="564497">
                <a:tc>
                  <a:txBody>
                    <a:bodyPr/>
                    <a:lstStyle/>
                    <a:p>
                      <a:r>
                        <a:rPr kumimoji="1" lang="ja-JP" altLang="en-US" sz="2400" b="0" i="0">
                          <a:latin typeface="Hiragino Kaku Gothic ProN W3" panose="020B0300000000000000" pitchFamily="34" charset="-128"/>
                          <a:ea typeface="Hiragino Kaku Gothic ProN W3" panose="020B0300000000000000" pitchFamily="34" charset="-128"/>
                        </a:rPr>
                        <a:t>遠心ポンプ異常</a:t>
                      </a:r>
                      <a:endParaRPr kumimoji="1" lang="ja-JP" altLang="en-US" sz="2400" b="0" i="0" dirty="0">
                        <a:latin typeface="Hiragino Kaku Gothic ProN W3" panose="020B0300000000000000" pitchFamily="34" charset="-128"/>
                        <a:ea typeface="Hiragino Kaku Gothic ProN W3" panose="020B0300000000000000" pitchFamily="34" charset="-128"/>
                      </a:endParaRPr>
                    </a:p>
                  </a:txBody>
                  <a:tcPr anchor="b"/>
                </a:tc>
                <a:tc>
                  <a:txBody>
                    <a:bodyPr/>
                    <a:lstStyle/>
                    <a:p>
                      <a:pPr algn="r"/>
                      <a:r>
                        <a:rPr kumimoji="1" lang="en-US" altLang="ja-JP" sz="2400" b="0" i="0" dirty="0">
                          <a:latin typeface="Hiragino Kaku Gothic ProN W3" panose="020B0300000000000000" pitchFamily="34" charset="-128"/>
                          <a:ea typeface="Hiragino Kaku Gothic ProN W3" panose="020B0300000000000000" pitchFamily="34" charset="-128"/>
                        </a:rPr>
                        <a:t>5%</a:t>
                      </a:r>
                      <a:endParaRPr kumimoji="1" lang="ja-JP" altLang="en-US" sz="2400" b="0" i="0" dirty="0">
                        <a:latin typeface="Hiragino Kaku Gothic ProN W3" panose="020B0300000000000000" pitchFamily="34" charset="-128"/>
                        <a:ea typeface="Hiragino Kaku Gothic ProN W3" panose="020B0300000000000000" pitchFamily="34" charset="-128"/>
                      </a:endParaRPr>
                    </a:p>
                  </a:txBody>
                  <a:tcPr anchor="b"/>
                </a:tc>
                <a:extLst>
                  <a:ext uri="{0D108BD9-81ED-4DB2-BD59-A6C34878D82A}">
                    <a16:rowId xmlns:a16="http://schemas.microsoft.com/office/drawing/2014/main" val="10004"/>
                  </a:ext>
                </a:extLst>
              </a:tr>
              <a:tr h="564497">
                <a:tc>
                  <a:txBody>
                    <a:bodyPr/>
                    <a:lstStyle/>
                    <a:p>
                      <a:r>
                        <a:rPr kumimoji="1" lang="ja-JP" altLang="en-US" sz="2400" b="0" i="0">
                          <a:latin typeface="Hiragino Kaku Gothic ProN W3" panose="020B0300000000000000" pitchFamily="34" charset="-128"/>
                          <a:ea typeface="Hiragino Kaku Gothic ProN W3" panose="020B0300000000000000" pitchFamily="34" charset="-128"/>
                        </a:rPr>
                        <a:t>カニュレトラブル・抜去</a:t>
                      </a:r>
                      <a:endParaRPr kumimoji="1" lang="ja-JP" altLang="en-US" sz="2400" b="0" i="0" dirty="0">
                        <a:latin typeface="Hiragino Kaku Gothic ProN W3" panose="020B0300000000000000" pitchFamily="34" charset="-128"/>
                        <a:ea typeface="Hiragino Kaku Gothic ProN W3" panose="020B0300000000000000" pitchFamily="34" charset="-128"/>
                      </a:endParaRPr>
                    </a:p>
                  </a:txBody>
                  <a:tcPr anchor="b"/>
                </a:tc>
                <a:tc>
                  <a:txBody>
                    <a:bodyPr/>
                    <a:lstStyle/>
                    <a:p>
                      <a:pPr algn="r"/>
                      <a:r>
                        <a:rPr kumimoji="1" lang="en-US" altLang="ja-JP" sz="2400" b="0" i="0" dirty="0">
                          <a:latin typeface="Hiragino Kaku Gothic ProN W3" panose="020B0300000000000000" pitchFamily="34" charset="-128"/>
                          <a:ea typeface="Hiragino Kaku Gothic ProN W3" panose="020B0300000000000000" pitchFamily="34" charset="-128"/>
                        </a:rPr>
                        <a:t>5%</a:t>
                      </a:r>
                      <a:endParaRPr kumimoji="1" lang="ja-JP" altLang="en-US" sz="2400" b="0" i="0" dirty="0">
                        <a:latin typeface="Hiragino Kaku Gothic ProN W3" panose="020B0300000000000000" pitchFamily="34" charset="-128"/>
                        <a:ea typeface="Hiragino Kaku Gothic ProN W3" panose="020B0300000000000000" pitchFamily="34" charset="-128"/>
                      </a:endParaRPr>
                    </a:p>
                  </a:txBody>
                  <a:tcPr anchor="b"/>
                </a:tc>
                <a:extLst>
                  <a:ext uri="{0D108BD9-81ED-4DB2-BD59-A6C34878D82A}">
                    <a16:rowId xmlns:a16="http://schemas.microsoft.com/office/drawing/2014/main" val="10005"/>
                  </a:ext>
                </a:extLst>
              </a:tr>
              <a:tr h="564497">
                <a:tc>
                  <a:txBody>
                    <a:bodyPr/>
                    <a:lstStyle/>
                    <a:p>
                      <a:r>
                        <a:rPr kumimoji="1" lang="ja-JP" altLang="en-US" sz="2400" b="0" i="0">
                          <a:latin typeface="Hiragino Kaku Gothic ProN W3" panose="020B0300000000000000" pitchFamily="34" charset="-128"/>
                          <a:ea typeface="Hiragino Kaku Gothic ProN W3" panose="020B0300000000000000" pitchFamily="34" charset="-128"/>
                        </a:rPr>
                        <a:t>回路内の空気混入</a:t>
                      </a:r>
                      <a:endParaRPr kumimoji="1" lang="ja-JP" altLang="en-US" sz="2400" b="0" i="0" dirty="0">
                        <a:latin typeface="Hiragino Kaku Gothic ProN W3" panose="020B0300000000000000" pitchFamily="34" charset="-128"/>
                        <a:ea typeface="Hiragino Kaku Gothic ProN W3" panose="020B0300000000000000" pitchFamily="34" charset="-128"/>
                      </a:endParaRPr>
                    </a:p>
                  </a:txBody>
                  <a:tcPr anchor="b"/>
                </a:tc>
                <a:tc>
                  <a:txBody>
                    <a:bodyPr/>
                    <a:lstStyle/>
                    <a:p>
                      <a:pPr algn="r"/>
                      <a:r>
                        <a:rPr kumimoji="1" lang="en-US" altLang="ja-JP" sz="2400" b="0" i="0" dirty="0">
                          <a:latin typeface="Hiragino Kaku Gothic ProN W3" panose="020B0300000000000000" pitchFamily="34" charset="-128"/>
                          <a:ea typeface="Hiragino Kaku Gothic ProN W3" panose="020B0300000000000000" pitchFamily="34" charset="-128"/>
                        </a:rPr>
                        <a:t>3%</a:t>
                      </a:r>
                      <a:endParaRPr kumimoji="1" lang="ja-JP" altLang="en-US" sz="2400" b="0" i="0" dirty="0">
                        <a:latin typeface="Hiragino Kaku Gothic ProN W3" panose="020B0300000000000000" pitchFamily="34" charset="-128"/>
                        <a:ea typeface="Hiragino Kaku Gothic ProN W3" panose="020B0300000000000000" pitchFamily="34" charset="-128"/>
                      </a:endParaRPr>
                    </a:p>
                  </a:txBody>
                  <a:tcPr anchor="b"/>
                </a:tc>
                <a:extLst>
                  <a:ext uri="{0D108BD9-81ED-4DB2-BD59-A6C34878D82A}">
                    <a16:rowId xmlns:a16="http://schemas.microsoft.com/office/drawing/2014/main" val="10006"/>
                  </a:ext>
                </a:extLst>
              </a:tr>
              <a:tr h="322551">
                <a:tc>
                  <a:txBody>
                    <a:bodyPr/>
                    <a:lstStyle/>
                    <a:p>
                      <a:r>
                        <a:rPr kumimoji="1" lang="ja-JP" altLang="en-US" sz="2400" b="0" i="0">
                          <a:latin typeface="Hiragino Kaku Gothic ProN W3" panose="020B0300000000000000" pitchFamily="34" charset="-128"/>
                          <a:ea typeface="Hiragino Kaku Gothic ProN W3" panose="020B0300000000000000" pitchFamily="34" charset="-128"/>
                        </a:rPr>
                        <a:t>その他</a:t>
                      </a:r>
                      <a:endParaRPr kumimoji="1" lang="ja-JP" altLang="en-US" sz="2400" b="0" i="0" dirty="0">
                        <a:latin typeface="Hiragino Kaku Gothic ProN W3" panose="020B0300000000000000" pitchFamily="34" charset="-128"/>
                        <a:ea typeface="Hiragino Kaku Gothic ProN W3" panose="020B0300000000000000" pitchFamily="34" charset="-128"/>
                      </a:endParaRPr>
                    </a:p>
                  </a:txBody>
                  <a:tcPr anchor="b"/>
                </a:tc>
                <a:tc>
                  <a:txBody>
                    <a:bodyPr/>
                    <a:lstStyle/>
                    <a:p>
                      <a:pPr algn="r"/>
                      <a:r>
                        <a:rPr kumimoji="1" lang="en-US" altLang="ja-JP" sz="2400" b="0" i="0" dirty="0">
                          <a:latin typeface="Hiragino Kaku Gothic ProN W3" panose="020B0300000000000000" pitchFamily="34" charset="-128"/>
                          <a:ea typeface="Hiragino Kaku Gothic ProN W3" panose="020B0300000000000000" pitchFamily="34" charset="-128"/>
                        </a:rPr>
                        <a:t>12%</a:t>
                      </a:r>
                      <a:endParaRPr kumimoji="1" lang="ja-JP" altLang="en-US" sz="2400" b="0" i="0" dirty="0">
                        <a:latin typeface="Hiragino Kaku Gothic ProN W3" panose="020B0300000000000000" pitchFamily="34" charset="-128"/>
                        <a:ea typeface="Hiragino Kaku Gothic ProN W3" panose="020B0300000000000000" pitchFamily="34" charset="-128"/>
                      </a:endParaRPr>
                    </a:p>
                  </a:txBody>
                  <a:tcPr anchor="b"/>
                </a:tc>
                <a:extLst>
                  <a:ext uri="{0D108BD9-81ED-4DB2-BD59-A6C34878D82A}">
                    <a16:rowId xmlns:a16="http://schemas.microsoft.com/office/drawing/2014/main" val="10007"/>
                  </a:ext>
                </a:extLst>
              </a:tr>
            </a:tbl>
          </a:graphicData>
        </a:graphic>
      </p:graphicFrame>
      <p:sp>
        <p:nvSpPr>
          <p:cNvPr id="7" name="テキスト ボックス 6">
            <a:extLst>
              <a:ext uri="{FF2B5EF4-FFF2-40B4-BE49-F238E27FC236}">
                <a16:creationId xmlns:a16="http://schemas.microsoft.com/office/drawing/2014/main" id="{EA2A1BA0-587D-854B-9F31-85ACA81AE776}"/>
              </a:ext>
            </a:extLst>
          </p:cNvPr>
          <p:cNvSpPr txBox="1"/>
          <p:nvPr/>
        </p:nvSpPr>
        <p:spPr>
          <a:xfrm>
            <a:off x="1903562" y="5903894"/>
            <a:ext cx="8494633" cy="646331"/>
          </a:xfrm>
          <a:prstGeom prst="rect">
            <a:avLst/>
          </a:prstGeom>
          <a:noFill/>
        </p:spPr>
        <p:txBody>
          <a:bodyPr wrap="none" rtlCol="0">
            <a:spAutoFit/>
          </a:bodyPr>
          <a:lstStyle/>
          <a:p>
            <a:r>
              <a:rPr lang="ja-JP" altLang="en-US" sz="3600" b="1">
                <a:latin typeface="Hiragino Kaku Gothic Pro W6" panose="020B0300000000000000" pitchFamily="34" charset="-128"/>
                <a:ea typeface="Hiragino Kaku Gothic Pro W6" panose="020B0300000000000000" pitchFamily="34" charset="-128"/>
              </a:rPr>
              <a:t>迅速なトラブルの</a:t>
            </a:r>
            <a:r>
              <a:rPr lang="ja-JP" altLang="en-US" sz="3600" b="1">
                <a:solidFill>
                  <a:srgbClr val="FF0000"/>
                </a:solidFill>
                <a:latin typeface="Hiragino Kaku Gothic Pro W6" panose="020B0300000000000000" pitchFamily="34" charset="-128"/>
                <a:ea typeface="Hiragino Kaku Gothic Pro W6" panose="020B0300000000000000" pitchFamily="34" charset="-128"/>
              </a:rPr>
              <a:t>鑑別・原因究明</a:t>
            </a:r>
            <a:r>
              <a:rPr lang="ja-JP" altLang="en-US" sz="3600" b="1">
                <a:latin typeface="Hiragino Kaku Gothic Pro W6" panose="020B0300000000000000" pitchFamily="34" charset="-128"/>
                <a:ea typeface="Hiragino Kaku Gothic Pro W6" panose="020B0300000000000000" pitchFamily="34" charset="-128"/>
              </a:rPr>
              <a:t>が必要</a:t>
            </a:r>
          </a:p>
        </p:txBody>
      </p:sp>
    </p:spTree>
    <p:extLst>
      <p:ext uri="{BB962C8B-B14F-4D97-AF65-F5344CB8AC3E}">
        <p14:creationId xmlns:p14="http://schemas.microsoft.com/office/powerpoint/2010/main" val="2759507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80697EA5-67F1-824E-A007-14EAE2D5A38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42828" y="311752"/>
            <a:ext cx="9125173" cy="6460761"/>
          </a:xfrm>
          <a:prstGeom prst="rect">
            <a:avLst/>
          </a:prstGeom>
          <a:ln>
            <a:noFill/>
          </a:ln>
        </p:spPr>
      </p:pic>
      <p:sp>
        <p:nvSpPr>
          <p:cNvPr id="6" name="角丸四角形 5">
            <a:extLst>
              <a:ext uri="{FF2B5EF4-FFF2-40B4-BE49-F238E27FC236}">
                <a16:creationId xmlns:a16="http://schemas.microsoft.com/office/drawing/2014/main" id="{B99A0002-B9AC-E549-BB87-548DF1F3A8E0}"/>
              </a:ext>
            </a:extLst>
          </p:cNvPr>
          <p:cNvSpPr/>
          <p:nvPr/>
        </p:nvSpPr>
        <p:spPr>
          <a:xfrm>
            <a:off x="4745160" y="2198452"/>
            <a:ext cx="3065660" cy="1463351"/>
          </a:xfrm>
          <a:prstGeom prst="roundRect">
            <a:avLst/>
          </a:prstGeom>
          <a:solidFill>
            <a:srgbClr val="0070C0">
              <a:alpha val="7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ja-JP" sz="2800" dirty="0">
                <a:latin typeface="+mn-ea"/>
              </a:rPr>
              <a:t>ECMO</a:t>
            </a:r>
            <a:r>
              <a:rPr lang="ja-JP" altLang="en-US" sz="2800">
                <a:latin typeface="+mn-ea"/>
              </a:rPr>
              <a:t>血流量</a:t>
            </a:r>
            <a:endParaRPr lang="en-US" altLang="ja-JP" sz="2800" dirty="0">
              <a:latin typeface="+mn-ea"/>
            </a:endParaRPr>
          </a:p>
          <a:p>
            <a:pPr algn="ctr"/>
            <a:r>
              <a:rPr lang="en-US" altLang="ja-JP" sz="2800" dirty="0">
                <a:latin typeface="+mn-ea"/>
              </a:rPr>
              <a:t>Sweep gas</a:t>
            </a:r>
          </a:p>
          <a:p>
            <a:pPr algn="ctr"/>
            <a:r>
              <a:rPr lang="ja-JP" altLang="en-US" sz="2800">
                <a:latin typeface="+mn-ea"/>
              </a:rPr>
              <a:t>アラーム設定</a:t>
            </a:r>
            <a:endParaRPr lang="en-US" altLang="ja-JP" sz="2800" dirty="0">
              <a:latin typeface="+mn-ea"/>
            </a:endParaRPr>
          </a:p>
        </p:txBody>
      </p:sp>
      <p:sp>
        <p:nvSpPr>
          <p:cNvPr id="7" name="角丸四角形 6">
            <a:extLst>
              <a:ext uri="{FF2B5EF4-FFF2-40B4-BE49-F238E27FC236}">
                <a16:creationId xmlns:a16="http://schemas.microsoft.com/office/drawing/2014/main" id="{952A9E84-51F4-D24B-8F60-158231B98D0A}"/>
              </a:ext>
            </a:extLst>
          </p:cNvPr>
          <p:cNvSpPr/>
          <p:nvPr/>
        </p:nvSpPr>
        <p:spPr>
          <a:xfrm>
            <a:off x="4745163" y="4044898"/>
            <a:ext cx="3065660" cy="1063514"/>
          </a:xfrm>
          <a:prstGeom prst="roundRect">
            <a:avLst/>
          </a:prstGeom>
          <a:solidFill>
            <a:srgbClr val="FF0000">
              <a:alpha val="7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a:latin typeface="+mn-ea"/>
              </a:rPr>
              <a:t>回路内圧</a:t>
            </a:r>
            <a:endParaRPr lang="en-US" altLang="ja-JP" sz="2800" dirty="0">
              <a:latin typeface="+mn-ea"/>
            </a:endParaRPr>
          </a:p>
        </p:txBody>
      </p:sp>
      <p:sp>
        <p:nvSpPr>
          <p:cNvPr id="8" name="角丸四角形 7">
            <a:extLst>
              <a:ext uri="{FF2B5EF4-FFF2-40B4-BE49-F238E27FC236}">
                <a16:creationId xmlns:a16="http://schemas.microsoft.com/office/drawing/2014/main" id="{AC88A5B5-C592-774A-AA9E-260422AECD4E}"/>
              </a:ext>
            </a:extLst>
          </p:cNvPr>
          <p:cNvSpPr/>
          <p:nvPr/>
        </p:nvSpPr>
        <p:spPr>
          <a:xfrm>
            <a:off x="4745163" y="5325902"/>
            <a:ext cx="3065660" cy="1063514"/>
          </a:xfrm>
          <a:prstGeom prst="roundRect">
            <a:avLst/>
          </a:prstGeom>
          <a:solidFill>
            <a:srgbClr val="00B050">
              <a:alpha val="7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ja-JP" altLang="en-US" sz="2800">
                <a:latin typeface="+mn-ea"/>
              </a:rPr>
              <a:t>送血</a:t>
            </a:r>
            <a:r>
              <a:rPr lang="en-US" altLang="ja-JP" sz="2800" dirty="0">
                <a:latin typeface="+mn-ea"/>
              </a:rPr>
              <a:t>/</a:t>
            </a:r>
            <a:r>
              <a:rPr lang="ja-JP" altLang="en-US" sz="2800">
                <a:latin typeface="+mn-ea"/>
              </a:rPr>
              <a:t>脱血のガス</a:t>
            </a:r>
            <a:endParaRPr lang="en-US" altLang="ja-JP" sz="2800" dirty="0">
              <a:latin typeface="+mn-ea"/>
            </a:endParaRPr>
          </a:p>
        </p:txBody>
      </p:sp>
      <p:sp>
        <p:nvSpPr>
          <p:cNvPr id="13" name="タイトル 1">
            <a:extLst>
              <a:ext uri="{FF2B5EF4-FFF2-40B4-BE49-F238E27FC236}">
                <a16:creationId xmlns:a16="http://schemas.microsoft.com/office/drawing/2014/main" id="{6CFE6A36-8DB7-9D42-A173-E27A59E4EDF7}"/>
              </a:ext>
            </a:extLst>
          </p:cNvPr>
          <p:cNvSpPr>
            <a:spLocks noGrp="1"/>
          </p:cNvSpPr>
          <p:nvPr>
            <p:ph type="title"/>
          </p:nvPr>
        </p:nvSpPr>
        <p:spPr>
          <a:xfrm>
            <a:off x="2948438" y="497177"/>
            <a:ext cx="6659107" cy="815615"/>
          </a:xfrm>
          <a:solidFill>
            <a:schemeClr val="bg1"/>
          </a:solidFill>
        </p:spPr>
        <p:txBody>
          <a:bodyPr>
            <a:normAutofit fontScale="90000"/>
          </a:bodyPr>
          <a:lstStyle/>
          <a:p>
            <a:r>
              <a:rPr lang="en-US" altLang="ja-JP" sz="5400" b="1" dirty="0">
                <a:latin typeface="Hiragino Kaku Gothic ProN W6" panose="020B0300000000000000" pitchFamily="34" charset="-128"/>
                <a:ea typeface="Hiragino Kaku Gothic ProN W6" panose="020B0300000000000000" pitchFamily="34" charset="-128"/>
              </a:rPr>
              <a:t>ECMO</a:t>
            </a:r>
            <a:r>
              <a:rPr lang="ja-JP" altLang="en-US" sz="5400" b="1">
                <a:latin typeface="Hiragino Kaku Gothic ProN W6" panose="020B0300000000000000" pitchFamily="34" charset="-128"/>
                <a:ea typeface="Hiragino Kaku Gothic ProN W6" panose="020B0300000000000000" pitchFamily="34" charset="-128"/>
              </a:rPr>
              <a:t>チャートは必須</a:t>
            </a:r>
          </a:p>
        </p:txBody>
      </p:sp>
      <p:sp>
        <p:nvSpPr>
          <p:cNvPr id="14" name="テキスト ボックス 13">
            <a:extLst>
              <a:ext uri="{FF2B5EF4-FFF2-40B4-BE49-F238E27FC236}">
                <a16:creationId xmlns:a16="http://schemas.microsoft.com/office/drawing/2014/main" id="{DB511D88-E4AE-5B49-9D34-1482508638D4}"/>
              </a:ext>
            </a:extLst>
          </p:cNvPr>
          <p:cNvSpPr txBox="1"/>
          <p:nvPr/>
        </p:nvSpPr>
        <p:spPr>
          <a:xfrm>
            <a:off x="3576611" y="74357"/>
            <a:ext cx="5750292" cy="461665"/>
          </a:xfrm>
          <a:prstGeom prst="rect">
            <a:avLst/>
          </a:prstGeom>
          <a:noFill/>
        </p:spPr>
        <p:txBody>
          <a:bodyPr wrap="none" rtlCol="0">
            <a:spAutoFit/>
          </a:bodyPr>
          <a:lstStyle/>
          <a:p>
            <a:r>
              <a:rPr lang="en-US" altLang="ja-JP" sz="2400" b="1" dirty="0">
                <a:solidFill>
                  <a:srgbClr val="0070C0"/>
                </a:solidFill>
              </a:rPr>
              <a:t>ECMO</a:t>
            </a:r>
            <a:r>
              <a:rPr lang="ja-JP" altLang="en-US" sz="2400" b="1">
                <a:solidFill>
                  <a:srgbClr val="0070C0"/>
                </a:solidFill>
              </a:rPr>
              <a:t>関連合併症の早期発見・原因検索</a:t>
            </a:r>
          </a:p>
        </p:txBody>
      </p:sp>
    </p:spTree>
    <p:extLst>
      <p:ext uri="{BB962C8B-B14F-4D97-AF65-F5344CB8AC3E}">
        <p14:creationId xmlns:p14="http://schemas.microsoft.com/office/powerpoint/2010/main" val="3000158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1">
            <a:extLst>
              <a:ext uri="{FF2B5EF4-FFF2-40B4-BE49-F238E27FC236}">
                <a16:creationId xmlns:a16="http://schemas.microsoft.com/office/drawing/2014/main" id="{FB3FF82B-A557-4D4F-970E-077A6241BC78}"/>
              </a:ext>
            </a:extLst>
          </p:cNvPr>
          <p:cNvSpPr>
            <a:spLocks noGrp="1"/>
          </p:cNvSpPr>
          <p:nvPr>
            <p:ph type="title"/>
          </p:nvPr>
        </p:nvSpPr>
        <p:spPr>
          <a:xfrm>
            <a:off x="1998504" y="246173"/>
            <a:ext cx="8229600" cy="1143000"/>
          </a:xfrm>
        </p:spPr>
        <p:txBody>
          <a:bodyPr>
            <a:normAutofit/>
          </a:bodyPr>
          <a:lstStyle/>
          <a:p>
            <a:r>
              <a:rPr lang="ja-JP" altLang="en-US">
                <a:latin typeface="ヒラギノ角ゴ Pro W6"/>
                <a:ea typeface="ヒラギノ角ゴ Pro W6"/>
                <a:cs typeface="ヒラギノ角ゴ Pro W6"/>
              </a:rPr>
              <a:t>安全管理チェックリストも必須</a:t>
            </a:r>
            <a:endParaRPr lang="ja-JP" altLang="en-US" sz="2200" dirty="0">
              <a:latin typeface="ヒラギノ角ゴ ProN W3"/>
              <a:ea typeface="ヒラギノ角ゴ ProN W3"/>
              <a:cs typeface="ヒラギノ角ゴ ProN W3"/>
            </a:endParaRPr>
          </a:p>
        </p:txBody>
      </p:sp>
      <p:pic>
        <p:nvPicPr>
          <p:cNvPr id="7" name="図 6">
            <a:extLst>
              <a:ext uri="{FF2B5EF4-FFF2-40B4-BE49-F238E27FC236}">
                <a16:creationId xmlns:a16="http://schemas.microsoft.com/office/drawing/2014/main" id="{845064E8-6C46-BF41-BB38-25A7157C08F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38347" y="1212162"/>
            <a:ext cx="7749915" cy="5459663"/>
          </a:xfrm>
          <a:prstGeom prst="rect">
            <a:avLst/>
          </a:prstGeom>
          <a:ln>
            <a:solidFill>
              <a:schemeClr val="tx1"/>
            </a:solidFill>
          </a:ln>
        </p:spPr>
      </p:pic>
      <p:sp>
        <p:nvSpPr>
          <p:cNvPr id="10" name="テキスト ボックス 9">
            <a:extLst>
              <a:ext uri="{FF2B5EF4-FFF2-40B4-BE49-F238E27FC236}">
                <a16:creationId xmlns:a16="http://schemas.microsoft.com/office/drawing/2014/main" id="{FD044991-DC1F-E946-A445-589D8AE20592}"/>
              </a:ext>
            </a:extLst>
          </p:cNvPr>
          <p:cNvSpPr txBox="1"/>
          <p:nvPr/>
        </p:nvSpPr>
        <p:spPr>
          <a:xfrm>
            <a:off x="3576611" y="74357"/>
            <a:ext cx="5750292" cy="461665"/>
          </a:xfrm>
          <a:prstGeom prst="rect">
            <a:avLst/>
          </a:prstGeom>
          <a:noFill/>
        </p:spPr>
        <p:txBody>
          <a:bodyPr wrap="none" rtlCol="0">
            <a:spAutoFit/>
          </a:bodyPr>
          <a:lstStyle/>
          <a:p>
            <a:r>
              <a:rPr lang="en-US" altLang="ja-JP" sz="2400" b="1" dirty="0">
                <a:solidFill>
                  <a:srgbClr val="0070C0"/>
                </a:solidFill>
              </a:rPr>
              <a:t>ECMO</a:t>
            </a:r>
            <a:r>
              <a:rPr lang="ja-JP" altLang="en-US" sz="2400" b="1">
                <a:solidFill>
                  <a:srgbClr val="0070C0"/>
                </a:solidFill>
              </a:rPr>
              <a:t>関連合併症の早期発見・原因検索</a:t>
            </a:r>
          </a:p>
        </p:txBody>
      </p:sp>
    </p:spTree>
    <p:extLst>
      <p:ext uri="{BB962C8B-B14F-4D97-AF65-F5344CB8AC3E}">
        <p14:creationId xmlns:p14="http://schemas.microsoft.com/office/powerpoint/2010/main" val="2454931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7F90891-B0BB-D94D-867C-47403F8E06BD}"/>
              </a:ext>
            </a:extLst>
          </p:cNvPr>
          <p:cNvSpPr>
            <a:spLocks noGrp="1"/>
          </p:cNvSpPr>
          <p:nvPr>
            <p:ph type="title"/>
          </p:nvPr>
        </p:nvSpPr>
        <p:spPr/>
        <p:txBody>
          <a:bodyPr>
            <a:normAutofit fontScale="90000"/>
          </a:bodyPr>
          <a:lstStyle/>
          <a:p>
            <a:r>
              <a:rPr lang="ja-JP" altLang="en-US" sz="2700">
                <a:latin typeface="Hiragino Kaku Gothic ProN W3" panose="020B0300000000000000" pitchFamily="34" charset="-128"/>
                <a:ea typeface="Hiragino Kaku Gothic ProN W3" panose="020B0300000000000000" pitchFamily="34" charset="-128"/>
              </a:rPr>
              <a:t>呼吸</a:t>
            </a:r>
            <a:r>
              <a:rPr lang="en-US" altLang="ja-JP" sz="2700" dirty="0">
                <a:latin typeface="Hiragino Kaku Gothic ProN W3" panose="020B0300000000000000" pitchFamily="34" charset="-128"/>
                <a:ea typeface="Hiragino Kaku Gothic ProN W3" panose="020B0300000000000000" pitchFamily="34" charset="-128"/>
              </a:rPr>
              <a:t>ECMO</a:t>
            </a:r>
            <a:r>
              <a:rPr lang="ja-JP" altLang="en-US" sz="2700">
                <a:latin typeface="Hiragino Kaku Gothic ProN W3" panose="020B0300000000000000" pitchFamily="34" charset="-128"/>
                <a:ea typeface="Hiragino Kaku Gothic ProN W3" panose="020B0300000000000000" pitchFamily="34" charset="-128"/>
              </a:rPr>
              <a:t>管理中の</a:t>
            </a:r>
            <a:r>
              <a:rPr lang="en-US" altLang="ja-JP" sz="2700" dirty="0">
                <a:latin typeface="Hiragino Kaku Gothic ProN W3" panose="020B0300000000000000" pitchFamily="34" charset="-128"/>
                <a:ea typeface="Hiragino Kaku Gothic ProN W3" panose="020B0300000000000000" pitchFamily="34" charset="-128"/>
              </a:rPr>
              <a:t/>
            </a:r>
            <a:br>
              <a:rPr lang="en-US" altLang="ja-JP" sz="2700" dirty="0">
                <a:latin typeface="Hiragino Kaku Gothic ProN W3" panose="020B0300000000000000" pitchFamily="34" charset="-128"/>
                <a:ea typeface="Hiragino Kaku Gothic ProN W3" panose="020B0300000000000000" pitchFamily="34" charset="-128"/>
              </a:rPr>
            </a:br>
            <a:r>
              <a:rPr lang="ja-JP" altLang="en-US" sz="6700" b="1">
                <a:solidFill>
                  <a:srgbClr val="0070C0"/>
                </a:solidFill>
                <a:latin typeface="Hiragino Kaku Gothic ProN W3" panose="020B0300000000000000" pitchFamily="34" charset="-128"/>
                <a:ea typeface="Hiragino Kaku Gothic ProN W3" panose="020B0300000000000000" pitchFamily="34" charset="-128"/>
              </a:rPr>
              <a:t>患者</a:t>
            </a:r>
            <a:r>
              <a:rPr lang="ja-JP" altLang="en-US" sz="6700">
                <a:latin typeface="Hiragino Kaku Gothic ProN W3" panose="020B0300000000000000" pitchFamily="34" charset="-128"/>
                <a:ea typeface="Hiragino Kaku Gothic ProN W3" panose="020B0300000000000000" pitchFamily="34" charset="-128"/>
              </a:rPr>
              <a:t>関連合併症</a:t>
            </a:r>
          </a:p>
        </p:txBody>
      </p:sp>
      <p:graphicFrame>
        <p:nvGraphicFramePr>
          <p:cNvPr id="4" name="コンテンツ プレースホルダー 3">
            <a:extLst>
              <a:ext uri="{FF2B5EF4-FFF2-40B4-BE49-F238E27FC236}">
                <a16:creationId xmlns:a16="http://schemas.microsoft.com/office/drawing/2014/main" id="{21B267E5-6668-E146-90AA-4F4380499A88}"/>
              </a:ext>
            </a:extLst>
          </p:cNvPr>
          <p:cNvGraphicFramePr>
            <a:graphicFrameLocks/>
          </p:cNvGraphicFramePr>
          <p:nvPr/>
        </p:nvGraphicFramePr>
        <p:xfrm>
          <a:off x="2300378" y="1613234"/>
          <a:ext cx="7591245" cy="3985976"/>
        </p:xfrm>
        <a:graphic>
          <a:graphicData uri="http://schemas.openxmlformats.org/drawingml/2006/table">
            <a:tbl>
              <a:tblPr firstRow="1" bandRow="1">
                <a:tableStyleId>{74C1A8A3-306A-4EB7-A6B1-4F7E0EB9C5D6}</a:tableStyleId>
              </a:tblPr>
              <a:tblGrid>
                <a:gridCol w="5599819">
                  <a:extLst>
                    <a:ext uri="{9D8B030D-6E8A-4147-A177-3AD203B41FA5}">
                      <a16:colId xmlns:a16="http://schemas.microsoft.com/office/drawing/2014/main" val="20000"/>
                    </a:ext>
                  </a:extLst>
                </a:gridCol>
                <a:gridCol w="1991426">
                  <a:extLst>
                    <a:ext uri="{9D8B030D-6E8A-4147-A177-3AD203B41FA5}">
                      <a16:colId xmlns:a16="http://schemas.microsoft.com/office/drawing/2014/main" val="20001"/>
                    </a:ext>
                  </a:extLst>
                </a:gridCol>
              </a:tblGrid>
              <a:tr h="593101">
                <a:tc>
                  <a:txBody>
                    <a:bodyPr/>
                    <a:lstStyle/>
                    <a:p>
                      <a:r>
                        <a:rPr lang="ja-JP" altLang="en-US" sz="2400" b="0">
                          <a:solidFill>
                            <a:schemeClr val="tx1"/>
                          </a:solidFill>
                          <a:latin typeface="ヒラギノ角ゴ Pro W3"/>
                          <a:ea typeface="ヒラギノ角ゴ Pro W3"/>
                          <a:cs typeface="ヒラギノ角ゴ Pro W3"/>
                        </a:rPr>
                        <a:t>培養陽性の感染症</a:t>
                      </a:r>
                      <a:endParaRPr kumimoji="1" lang="ja-JP" altLang="en-US" sz="2400" b="0" i="0" dirty="0">
                        <a:solidFill>
                          <a:schemeClr val="tx1"/>
                        </a:solidFill>
                        <a:latin typeface="Hiragino Kaku Gothic ProN W3" panose="020B0300000000000000" pitchFamily="34" charset="-128"/>
                        <a:ea typeface="Hiragino Kaku Gothic ProN W3" panose="020B0300000000000000" pitchFamily="34" charset="-128"/>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kumimoji="1" lang="en-US" altLang="ja-JP" sz="2400" b="0" i="0" dirty="0">
                          <a:solidFill>
                            <a:schemeClr val="tx1"/>
                          </a:solidFill>
                          <a:latin typeface="Hiragino Kaku Gothic ProN W3" panose="020B0300000000000000" pitchFamily="34" charset="-128"/>
                          <a:ea typeface="Hiragino Kaku Gothic ProN W3" panose="020B0300000000000000" pitchFamily="34" charset="-128"/>
                        </a:rPr>
                        <a:t>21.3%</a:t>
                      </a:r>
                      <a:endParaRPr kumimoji="1" lang="ja-JP" altLang="en-US" sz="2400" b="0" i="0" dirty="0">
                        <a:solidFill>
                          <a:schemeClr val="tx1"/>
                        </a:solidFill>
                        <a:latin typeface="Hiragino Kaku Gothic ProN W3" panose="020B0300000000000000" pitchFamily="34" charset="-128"/>
                        <a:ea typeface="Hiragino Kaku Gothic ProN W3" panose="020B0300000000000000" pitchFamily="34" charset="-128"/>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59310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ja-JP" altLang="en-US" sz="2400" b="0">
                          <a:solidFill>
                            <a:schemeClr val="tx1"/>
                          </a:solidFill>
                          <a:latin typeface="ヒラギノ角ゴ Pro W3"/>
                          <a:ea typeface="ヒラギノ角ゴ Pro W3"/>
                          <a:cs typeface="ヒラギノ角ゴ Pro W3"/>
                        </a:rPr>
                        <a:t>外科的創部出血</a:t>
                      </a:r>
                      <a:endParaRPr kumimoji="1" lang="ja-JP" altLang="en-US" sz="2400" b="0" i="0" dirty="0">
                        <a:solidFill>
                          <a:schemeClr val="tx1"/>
                        </a:solidFill>
                        <a:latin typeface="Hiragino Kaku Gothic ProN W3" panose="020B0300000000000000" pitchFamily="34" charset="-128"/>
                        <a:ea typeface="Hiragino Kaku Gothic ProN W3" panose="020B0300000000000000" pitchFamily="34" charset="-128"/>
                      </a:endParaRPr>
                    </a:p>
                  </a:txBody>
                  <a:tcPr anchor="ctr">
                    <a:lnT w="12700" cap="flat" cmpd="sng" algn="ctr">
                      <a:noFill/>
                      <a:prstDash val="solid"/>
                      <a:round/>
                      <a:headEnd type="none" w="med" len="med"/>
                      <a:tailEnd type="none" w="med" len="med"/>
                    </a:lnT>
                  </a:tcPr>
                </a:tc>
                <a:tc>
                  <a:txBody>
                    <a:bodyPr/>
                    <a:lstStyle/>
                    <a:p>
                      <a:pPr algn="r"/>
                      <a:r>
                        <a:rPr kumimoji="1" lang="en-US" altLang="ja-JP" sz="2400" b="0" i="0" dirty="0">
                          <a:solidFill>
                            <a:schemeClr val="tx1"/>
                          </a:solidFill>
                          <a:latin typeface="Hiragino Kaku Gothic ProN W3" panose="020B0300000000000000" pitchFamily="34" charset="-128"/>
                          <a:ea typeface="Hiragino Kaku Gothic ProN W3" panose="020B0300000000000000" pitchFamily="34" charset="-128"/>
                        </a:rPr>
                        <a:t>19.0%</a:t>
                      </a:r>
                      <a:endParaRPr kumimoji="1" lang="ja-JP" altLang="en-US" sz="2400" b="0" i="0" dirty="0">
                        <a:solidFill>
                          <a:schemeClr val="tx1"/>
                        </a:solidFill>
                        <a:latin typeface="Hiragino Kaku Gothic ProN W3" panose="020B0300000000000000" pitchFamily="34" charset="-128"/>
                        <a:ea typeface="Hiragino Kaku Gothic ProN W3" panose="020B0300000000000000" pitchFamily="34" charset="-128"/>
                      </a:endParaRPr>
                    </a:p>
                  </a:txBody>
                  <a:tcPr anchor="ctr">
                    <a:lnT w="12700" cap="flat" cmpd="sng" algn="ctr">
                      <a:noFill/>
                      <a:prstDash val="solid"/>
                      <a:round/>
                      <a:headEnd type="none" w="med" len="med"/>
                      <a:tailEnd type="none" w="med" len="med"/>
                    </a:lnT>
                  </a:tcPr>
                </a:tc>
                <a:extLst>
                  <a:ext uri="{0D108BD9-81ED-4DB2-BD59-A6C34878D82A}">
                    <a16:rowId xmlns:a16="http://schemas.microsoft.com/office/drawing/2014/main" val="10002"/>
                  </a:ext>
                </a:extLst>
              </a:tr>
              <a:tr h="593101">
                <a:tc>
                  <a:txBody>
                    <a:bodyPr/>
                    <a:lstStyle/>
                    <a:p>
                      <a:r>
                        <a:rPr kumimoji="1" lang="ja-JP" altLang="en-US" sz="2400" b="0" i="0">
                          <a:solidFill>
                            <a:schemeClr val="tx1"/>
                          </a:solidFill>
                          <a:latin typeface="Hiragino Kaku Gothic ProN W3" panose="020B0300000000000000" pitchFamily="34" charset="-128"/>
                          <a:ea typeface="Hiragino Kaku Gothic ProN W3" panose="020B0300000000000000" pitchFamily="34" charset="-128"/>
                        </a:rPr>
                        <a:t>カニュレ刺入部出血</a:t>
                      </a:r>
                      <a:endParaRPr kumimoji="1" lang="ja-JP" altLang="en-US" sz="2400" b="0" i="0" dirty="0">
                        <a:solidFill>
                          <a:schemeClr val="tx1"/>
                        </a:solidFill>
                        <a:latin typeface="Hiragino Kaku Gothic ProN W3" panose="020B0300000000000000" pitchFamily="34" charset="-128"/>
                        <a:ea typeface="Hiragino Kaku Gothic ProN W3" panose="020B0300000000000000" pitchFamily="34" charset="-128"/>
                      </a:endParaRPr>
                    </a:p>
                  </a:txBody>
                  <a:tcPr anchor="ctr"/>
                </a:tc>
                <a:tc>
                  <a:txBody>
                    <a:bodyPr/>
                    <a:lstStyle/>
                    <a:p>
                      <a:pPr algn="r"/>
                      <a:r>
                        <a:rPr kumimoji="1" lang="en-US" altLang="ja-JP" sz="2400" b="0" i="0" dirty="0">
                          <a:solidFill>
                            <a:schemeClr val="tx1"/>
                          </a:solidFill>
                          <a:latin typeface="Hiragino Kaku Gothic ProN W3" panose="020B0300000000000000" pitchFamily="34" charset="-128"/>
                          <a:ea typeface="Hiragino Kaku Gothic ProN W3" panose="020B0300000000000000" pitchFamily="34" charset="-128"/>
                        </a:rPr>
                        <a:t>17.1%</a:t>
                      </a:r>
                      <a:endParaRPr kumimoji="1" lang="ja-JP" altLang="en-US" sz="2400" b="0" i="0" dirty="0">
                        <a:solidFill>
                          <a:schemeClr val="tx1"/>
                        </a:solidFill>
                        <a:latin typeface="Hiragino Kaku Gothic ProN W3" panose="020B0300000000000000" pitchFamily="34" charset="-128"/>
                        <a:ea typeface="Hiragino Kaku Gothic ProN W3" panose="020B0300000000000000" pitchFamily="34" charset="-128"/>
                      </a:endParaRPr>
                    </a:p>
                  </a:txBody>
                  <a:tcPr anchor="ctr"/>
                </a:tc>
                <a:extLst>
                  <a:ext uri="{0D108BD9-81ED-4DB2-BD59-A6C34878D82A}">
                    <a16:rowId xmlns:a16="http://schemas.microsoft.com/office/drawing/2014/main" val="10003"/>
                  </a:ext>
                </a:extLst>
              </a:tr>
              <a:tr h="593101">
                <a:tc>
                  <a:txBody>
                    <a:bodyPr/>
                    <a:lstStyle/>
                    <a:p>
                      <a:r>
                        <a:rPr lang="ja-JP" altLang="en-US" sz="2400" b="0">
                          <a:solidFill>
                            <a:schemeClr val="tx1"/>
                          </a:solidFill>
                          <a:latin typeface="ヒラギノ角ゴ Pro W3"/>
                          <a:ea typeface="ヒラギノ角ゴ Pro W3"/>
                          <a:cs typeface="ヒラギノ角ゴ Pro W3"/>
                        </a:rPr>
                        <a:t>気管内出血・肺胞出血　</a:t>
                      </a:r>
                      <a:endParaRPr kumimoji="1" lang="ja-JP" altLang="en-US" sz="2400" b="0" i="0" dirty="0">
                        <a:solidFill>
                          <a:schemeClr val="tx1"/>
                        </a:solidFill>
                        <a:latin typeface="Hiragino Kaku Gothic ProN W3" panose="020B0300000000000000" pitchFamily="34" charset="-128"/>
                        <a:ea typeface="Hiragino Kaku Gothic ProN W3" panose="020B0300000000000000" pitchFamily="34" charset="-128"/>
                      </a:endParaRPr>
                    </a:p>
                  </a:txBody>
                  <a:tcPr anchor="ctr"/>
                </a:tc>
                <a:tc>
                  <a:txBody>
                    <a:bodyPr/>
                    <a:lstStyle/>
                    <a:p>
                      <a:pPr algn="r"/>
                      <a:r>
                        <a:rPr kumimoji="1" lang="en-US" altLang="ja-JP" sz="2400" b="0" i="0" dirty="0">
                          <a:solidFill>
                            <a:schemeClr val="tx1"/>
                          </a:solidFill>
                          <a:latin typeface="Hiragino Kaku Gothic ProN W3" panose="020B0300000000000000" pitchFamily="34" charset="-128"/>
                          <a:ea typeface="Hiragino Kaku Gothic ProN W3" panose="020B0300000000000000" pitchFamily="34" charset="-128"/>
                        </a:rPr>
                        <a:t>8.1%</a:t>
                      </a:r>
                      <a:endParaRPr kumimoji="1" lang="ja-JP" altLang="en-US" sz="2400" b="0" i="0" dirty="0">
                        <a:solidFill>
                          <a:schemeClr val="tx1"/>
                        </a:solidFill>
                        <a:latin typeface="Hiragino Kaku Gothic ProN W3" panose="020B0300000000000000" pitchFamily="34" charset="-128"/>
                        <a:ea typeface="Hiragino Kaku Gothic ProN W3" panose="020B0300000000000000" pitchFamily="34" charset="-128"/>
                      </a:endParaRPr>
                    </a:p>
                  </a:txBody>
                  <a:tcPr anchor="ctr"/>
                </a:tc>
                <a:extLst>
                  <a:ext uri="{0D108BD9-81ED-4DB2-BD59-A6C34878D82A}">
                    <a16:rowId xmlns:a16="http://schemas.microsoft.com/office/drawing/2014/main" val="10004"/>
                  </a:ext>
                </a:extLst>
              </a:tr>
              <a:tr h="593101">
                <a:tc>
                  <a:txBody>
                    <a:bodyPr/>
                    <a:lstStyle/>
                    <a:p>
                      <a:r>
                        <a:rPr kumimoji="1" lang="ja-JP" altLang="en-US" sz="2400" b="0" i="0">
                          <a:solidFill>
                            <a:schemeClr val="tx1"/>
                          </a:solidFill>
                          <a:latin typeface="Hiragino Kaku Gothic ProN W3" panose="020B0300000000000000" pitchFamily="34" charset="-128"/>
                          <a:ea typeface="Hiragino Kaku Gothic ProN W3" panose="020B0300000000000000" pitchFamily="34" charset="-128"/>
                        </a:rPr>
                        <a:t>消化管出血</a:t>
                      </a:r>
                      <a:endParaRPr kumimoji="1" lang="ja-JP" altLang="en-US" sz="2400" b="0" i="0" dirty="0">
                        <a:solidFill>
                          <a:schemeClr val="tx1"/>
                        </a:solidFill>
                        <a:latin typeface="Hiragino Kaku Gothic ProN W3" panose="020B0300000000000000" pitchFamily="34" charset="-128"/>
                        <a:ea typeface="Hiragino Kaku Gothic ProN W3" panose="020B0300000000000000" pitchFamily="34" charset="-128"/>
                      </a:endParaRPr>
                    </a:p>
                  </a:txBody>
                  <a:tcPr anchor="ctr"/>
                </a:tc>
                <a:tc>
                  <a:txBody>
                    <a:bodyPr/>
                    <a:lstStyle/>
                    <a:p>
                      <a:pPr algn="r"/>
                      <a:r>
                        <a:rPr kumimoji="1" lang="en-US" altLang="ja-JP" sz="2400" b="0" i="0" dirty="0">
                          <a:solidFill>
                            <a:schemeClr val="tx1"/>
                          </a:solidFill>
                          <a:latin typeface="Hiragino Kaku Gothic ProN W3" panose="020B0300000000000000" pitchFamily="34" charset="-128"/>
                          <a:ea typeface="Hiragino Kaku Gothic ProN W3" panose="020B0300000000000000" pitchFamily="34" charset="-128"/>
                        </a:rPr>
                        <a:t>5.1%</a:t>
                      </a:r>
                      <a:endParaRPr kumimoji="1" lang="ja-JP" altLang="en-US" sz="2400" b="0" i="0" dirty="0">
                        <a:solidFill>
                          <a:schemeClr val="tx1"/>
                        </a:solidFill>
                        <a:latin typeface="Hiragino Kaku Gothic ProN W3" panose="020B0300000000000000" pitchFamily="34" charset="-128"/>
                        <a:ea typeface="Hiragino Kaku Gothic ProN W3" panose="020B0300000000000000" pitchFamily="34" charset="-128"/>
                      </a:endParaRPr>
                    </a:p>
                  </a:txBody>
                  <a:tcPr anchor="ctr"/>
                </a:tc>
                <a:extLst>
                  <a:ext uri="{0D108BD9-81ED-4DB2-BD59-A6C34878D82A}">
                    <a16:rowId xmlns:a16="http://schemas.microsoft.com/office/drawing/2014/main" val="10005"/>
                  </a:ext>
                </a:extLst>
              </a:tr>
              <a:tr h="540103">
                <a:tc>
                  <a:txBody>
                    <a:bodyPr/>
                    <a:lstStyle/>
                    <a:p>
                      <a:r>
                        <a:rPr kumimoji="1" lang="ja-JP" altLang="en-US" sz="2400" b="0" i="0">
                          <a:solidFill>
                            <a:schemeClr val="tx1"/>
                          </a:solidFill>
                          <a:latin typeface="Hiragino Kaku Gothic ProN W3" panose="020B0300000000000000" pitchFamily="34" charset="-128"/>
                          <a:ea typeface="Hiragino Kaku Gothic ProN W3" panose="020B0300000000000000" pitchFamily="34" charset="-128"/>
                        </a:rPr>
                        <a:t>頭蓋内出血</a:t>
                      </a:r>
                      <a:endParaRPr kumimoji="1" lang="ja-JP" altLang="en-US" sz="2400" b="0" i="0" dirty="0">
                        <a:solidFill>
                          <a:schemeClr val="tx1"/>
                        </a:solidFill>
                        <a:latin typeface="Hiragino Kaku Gothic ProN W3" panose="020B0300000000000000" pitchFamily="34" charset="-128"/>
                        <a:ea typeface="Hiragino Kaku Gothic ProN W3" panose="020B0300000000000000" pitchFamily="34" charset="-128"/>
                      </a:endParaRPr>
                    </a:p>
                  </a:txBody>
                  <a:tcPr anchor="ctr"/>
                </a:tc>
                <a:tc>
                  <a:txBody>
                    <a:bodyPr/>
                    <a:lstStyle/>
                    <a:p>
                      <a:pPr algn="r"/>
                      <a:r>
                        <a:rPr kumimoji="1" lang="en-US" altLang="ja-JP" sz="2400" b="0" i="0" dirty="0">
                          <a:solidFill>
                            <a:schemeClr val="tx1"/>
                          </a:solidFill>
                          <a:latin typeface="Hiragino Kaku Gothic ProN W3" panose="020B0300000000000000" pitchFamily="34" charset="-128"/>
                          <a:ea typeface="Hiragino Kaku Gothic ProN W3" panose="020B0300000000000000" pitchFamily="34" charset="-128"/>
                        </a:rPr>
                        <a:t>3.8%</a:t>
                      </a:r>
                      <a:endParaRPr kumimoji="1" lang="ja-JP" altLang="en-US" sz="2400" b="0" i="0" dirty="0">
                        <a:solidFill>
                          <a:schemeClr val="tx1"/>
                        </a:solidFill>
                        <a:latin typeface="Hiragino Kaku Gothic ProN W3" panose="020B0300000000000000" pitchFamily="34" charset="-128"/>
                        <a:ea typeface="Hiragino Kaku Gothic ProN W3" panose="020B0300000000000000" pitchFamily="34" charset="-128"/>
                      </a:endParaRPr>
                    </a:p>
                  </a:txBody>
                  <a:tcPr anchor="ctr"/>
                </a:tc>
                <a:extLst>
                  <a:ext uri="{0D108BD9-81ED-4DB2-BD59-A6C34878D82A}">
                    <a16:rowId xmlns:a16="http://schemas.microsoft.com/office/drawing/2014/main" val="10006"/>
                  </a:ext>
                </a:extLst>
              </a:tr>
              <a:tr h="480368">
                <a:tc>
                  <a:txBody>
                    <a:bodyPr/>
                    <a:lstStyle/>
                    <a:p>
                      <a:r>
                        <a:rPr kumimoji="1" lang="ja-JP" altLang="en-US" sz="2400" b="0" i="0">
                          <a:solidFill>
                            <a:schemeClr val="tx1"/>
                          </a:solidFill>
                          <a:latin typeface="Hiragino Kaku Gothic ProN W3" panose="020B0300000000000000" pitchFamily="34" charset="-128"/>
                          <a:ea typeface="Hiragino Kaku Gothic ProN W3" panose="020B0300000000000000" pitchFamily="34" charset="-128"/>
                        </a:rPr>
                        <a:t>溶血</a:t>
                      </a:r>
                      <a:endParaRPr kumimoji="1" lang="ja-JP" altLang="en-US" sz="2400" b="0" i="0" dirty="0">
                        <a:solidFill>
                          <a:schemeClr val="tx1"/>
                        </a:solidFill>
                        <a:latin typeface="Hiragino Kaku Gothic ProN W3" panose="020B0300000000000000" pitchFamily="34" charset="-128"/>
                        <a:ea typeface="Hiragino Kaku Gothic ProN W3" panose="020B0300000000000000" pitchFamily="34" charset="-128"/>
                      </a:endParaRPr>
                    </a:p>
                  </a:txBody>
                  <a:tcPr anchor="ctr">
                    <a:lnB w="12700" cap="flat" cmpd="sng" algn="ctr">
                      <a:solidFill>
                        <a:schemeClr val="tx1"/>
                      </a:solidFill>
                      <a:prstDash val="solid"/>
                      <a:round/>
                      <a:headEnd type="none" w="med" len="med"/>
                      <a:tailEnd type="none" w="med" len="med"/>
                    </a:lnB>
                  </a:tcPr>
                </a:tc>
                <a:tc>
                  <a:txBody>
                    <a:bodyPr/>
                    <a:lstStyle/>
                    <a:p>
                      <a:pPr algn="r"/>
                      <a:r>
                        <a:rPr kumimoji="1" lang="en-US" altLang="ja-JP" sz="2400" b="0" i="0" dirty="0">
                          <a:solidFill>
                            <a:schemeClr val="tx1"/>
                          </a:solidFill>
                          <a:latin typeface="Hiragino Kaku Gothic ProN W3" panose="020B0300000000000000" pitchFamily="34" charset="-128"/>
                          <a:ea typeface="Hiragino Kaku Gothic ProN W3" panose="020B0300000000000000" pitchFamily="34" charset="-128"/>
                        </a:rPr>
                        <a:t>6.9%</a:t>
                      </a:r>
                      <a:endParaRPr kumimoji="1" lang="ja-JP" altLang="en-US" sz="2400" b="0" i="0" dirty="0">
                        <a:solidFill>
                          <a:schemeClr val="tx1"/>
                        </a:solidFill>
                        <a:latin typeface="Hiragino Kaku Gothic ProN W3" panose="020B0300000000000000" pitchFamily="34" charset="-128"/>
                        <a:ea typeface="Hiragino Kaku Gothic ProN W3" panose="020B0300000000000000" pitchFamily="34" charset="-128"/>
                      </a:endParaRP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5" name="テキスト ボックス 4">
            <a:extLst>
              <a:ext uri="{FF2B5EF4-FFF2-40B4-BE49-F238E27FC236}">
                <a16:creationId xmlns:a16="http://schemas.microsoft.com/office/drawing/2014/main" id="{90C4F825-2154-EA4F-81C5-631543F75A68}"/>
              </a:ext>
            </a:extLst>
          </p:cNvPr>
          <p:cNvSpPr txBox="1"/>
          <p:nvPr/>
        </p:nvSpPr>
        <p:spPr>
          <a:xfrm>
            <a:off x="2805189" y="5599211"/>
            <a:ext cx="8145178" cy="307777"/>
          </a:xfrm>
          <a:prstGeom prst="rect">
            <a:avLst/>
          </a:prstGeom>
          <a:noFill/>
        </p:spPr>
        <p:txBody>
          <a:bodyPr wrap="none" rtlCol="0">
            <a:spAutoFit/>
          </a:bodyPr>
          <a:lstStyle/>
          <a:p>
            <a:r>
              <a:rPr lang="en-US" altLang="ja-JP" sz="1400" dirty="0">
                <a:solidFill>
                  <a:schemeClr val="tx1">
                    <a:lumMod val="65000"/>
                    <a:lumOff val="35000"/>
                  </a:schemeClr>
                </a:solidFill>
              </a:rPr>
              <a:t>Brodie D, et al .Extracorporeal membrane oxygenation for ADRS in adult.NEJM2011;365:1905-14</a:t>
            </a:r>
            <a:endParaRPr lang="ja-JP" altLang="en-US" sz="1400" dirty="0">
              <a:solidFill>
                <a:schemeClr val="tx1">
                  <a:lumMod val="65000"/>
                  <a:lumOff val="35000"/>
                </a:schemeClr>
              </a:solidFill>
            </a:endParaRPr>
          </a:p>
        </p:txBody>
      </p:sp>
    </p:spTree>
    <p:extLst>
      <p:ext uri="{BB962C8B-B14F-4D97-AF65-F5344CB8AC3E}">
        <p14:creationId xmlns:p14="http://schemas.microsoft.com/office/powerpoint/2010/main" val="1661086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コンテンツ プレースホルダー 3">
            <a:extLst>
              <a:ext uri="{FF2B5EF4-FFF2-40B4-BE49-F238E27FC236}">
                <a16:creationId xmlns:a16="http://schemas.microsoft.com/office/drawing/2014/main" id="{72A60E3F-30B3-2541-90D3-E765342E4A39}"/>
              </a:ext>
            </a:extLst>
          </p:cNvPr>
          <p:cNvGraphicFramePr>
            <a:graphicFrameLocks/>
          </p:cNvGraphicFramePr>
          <p:nvPr>
            <p:extLst>
              <p:ext uri="{D42A27DB-BD31-4B8C-83A1-F6EECF244321}">
                <p14:modId xmlns:p14="http://schemas.microsoft.com/office/powerpoint/2010/main" val="1913245143"/>
              </p:ext>
            </p:extLst>
          </p:nvPr>
        </p:nvGraphicFramePr>
        <p:xfrm>
          <a:off x="2300378" y="2146634"/>
          <a:ext cx="7591245" cy="3985976"/>
        </p:xfrm>
        <a:graphic>
          <a:graphicData uri="http://schemas.openxmlformats.org/drawingml/2006/table">
            <a:tbl>
              <a:tblPr firstRow="1" bandRow="1">
                <a:tableStyleId>{74C1A8A3-306A-4EB7-A6B1-4F7E0EB9C5D6}</a:tableStyleId>
              </a:tblPr>
              <a:tblGrid>
                <a:gridCol w="5599819">
                  <a:extLst>
                    <a:ext uri="{9D8B030D-6E8A-4147-A177-3AD203B41FA5}">
                      <a16:colId xmlns:a16="http://schemas.microsoft.com/office/drawing/2014/main" val="20000"/>
                    </a:ext>
                  </a:extLst>
                </a:gridCol>
                <a:gridCol w="1991426">
                  <a:extLst>
                    <a:ext uri="{9D8B030D-6E8A-4147-A177-3AD203B41FA5}">
                      <a16:colId xmlns:a16="http://schemas.microsoft.com/office/drawing/2014/main" val="20001"/>
                    </a:ext>
                  </a:extLst>
                </a:gridCol>
              </a:tblGrid>
              <a:tr h="593101">
                <a:tc>
                  <a:txBody>
                    <a:bodyPr/>
                    <a:lstStyle/>
                    <a:p>
                      <a:r>
                        <a:rPr lang="ja-JP" altLang="en-US" sz="2400" b="0">
                          <a:solidFill>
                            <a:schemeClr val="bg1">
                              <a:lumMod val="75000"/>
                            </a:schemeClr>
                          </a:solidFill>
                          <a:latin typeface="ヒラギノ角ゴ Pro W3"/>
                          <a:ea typeface="ヒラギノ角ゴ Pro W3"/>
                          <a:cs typeface="ヒラギノ角ゴ Pro W3"/>
                        </a:rPr>
                        <a:t>培養陽性の感染症</a:t>
                      </a:r>
                      <a:endParaRPr kumimoji="1" lang="ja-JP" altLang="en-US" sz="2400" b="0" i="0" dirty="0">
                        <a:solidFill>
                          <a:schemeClr val="bg1">
                            <a:lumMod val="75000"/>
                          </a:schemeClr>
                        </a:solidFill>
                        <a:latin typeface="Hiragino Kaku Gothic ProN W3" panose="020B0300000000000000" pitchFamily="34" charset="-128"/>
                        <a:ea typeface="Hiragino Kaku Gothic ProN W3" panose="020B0300000000000000" pitchFamily="34" charset="-128"/>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a:r>
                        <a:rPr kumimoji="1" lang="en-US" altLang="ja-JP" sz="2400" b="0" i="0" dirty="0">
                          <a:solidFill>
                            <a:schemeClr val="bg1">
                              <a:lumMod val="75000"/>
                            </a:schemeClr>
                          </a:solidFill>
                          <a:latin typeface="Hiragino Kaku Gothic ProN W3" panose="020B0300000000000000" pitchFamily="34" charset="-128"/>
                          <a:ea typeface="Hiragino Kaku Gothic ProN W3" panose="020B0300000000000000" pitchFamily="34" charset="-128"/>
                        </a:rPr>
                        <a:t>21.3%</a:t>
                      </a:r>
                      <a:endParaRPr kumimoji="1" lang="ja-JP" altLang="en-US" sz="2400" b="0" i="0" dirty="0">
                        <a:solidFill>
                          <a:schemeClr val="bg1">
                            <a:lumMod val="75000"/>
                          </a:schemeClr>
                        </a:solidFill>
                        <a:latin typeface="Hiragino Kaku Gothic ProN W3" panose="020B0300000000000000" pitchFamily="34" charset="-128"/>
                        <a:ea typeface="Hiragino Kaku Gothic ProN W3" panose="020B0300000000000000" pitchFamily="34" charset="-128"/>
                      </a:endParaRPr>
                    </a:p>
                  </a:txBody>
                  <a:tcPr anchor="ctr">
                    <a:lnL>
                      <a:noFill/>
                    </a:lnL>
                    <a:lnR>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59310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ja-JP" altLang="en-US" sz="2400" b="0">
                          <a:solidFill>
                            <a:schemeClr val="tx1">
                              <a:lumMod val="75000"/>
                              <a:lumOff val="25000"/>
                            </a:schemeClr>
                          </a:solidFill>
                          <a:latin typeface="ヒラギノ角ゴ Pro W3"/>
                          <a:ea typeface="ヒラギノ角ゴ Pro W3"/>
                          <a:cs typeface="ヒラギノ角ゴ Pro W3"/>
                        </a:rPr>
                        <a:t>外科的創部</a:t>
                      </a:r>
                      <a:r>
                        <a:rPr lang="ja-JP" altLang="en-US" sz="2400" b="0">
                          <a:solidFill>
                            <a:srgbClr val="FF0000"/>
                          </a:solidFill>
                          <a:latin typeface="ヒラギノ角ゴ Pro W3"/>
                          <a:ea typeface="ヒラギノ角ゴ Pro W3"/>
                          <a:cs typeface="ヒラギノ角ゴ Pro W3"/>
                        </a:rPr>
                        <a:t>出血</a:t>
                      </a:r>
                      <a:endParaRPr kumimoji="1" lang="ja-JP" altLang="en-US" sz="2400" b="0" i="0" dirty="0">
                        <a:solidFill>
                          <a:srgbClr val="FF0000"/>
                        </a:solidFill>
                        <a:latin typeface="Hiragino Kaku Gothic ProN W3" panose="020B0300000000000000" pitchFamily="34" charset="-128"/>
                        <a:ea typeface="Hiragino Kaku Gothic ProN W3" panose="020B0300000000000000" pitchFamily="34" charset="-128"/>
                      </a:endParaRPr>
                    </a:p>
                  </a:txBody>
                  <a:tcPr anchor="ctr">
                    <a:lnT w="12700" cap="flat" cmpd="sng" algn="ctr">
                      <a:noFill/>
                      <a:prstDash val="solid"/>
                      <a:round/>
                      <a:headEnd type="none" w="med" len="med"/>
                      <a:tailEnd type="none" w="med" len="med"/>
                    </a:lnT>
                  </a:tcPr>
                </a:tc>
                <a:tc>
                  <a:txBody>
                    <a:bodyPr/>
                    <a:lstStyle/>
                    <a:p>
                      <a:pPr algn="r"/>
                      <a:r>
                        <a:rPr kumimoji="1" lang="en-US" altLang="ja-JP" sz="2400" b="0" i="0" dirty="0">
                          <a:solidFill>
                            <a:schemeClr val="tx1"/>
                          </a:solidFill>
                          <a:latin typeface="Hiragino Kaku Gothic ProN W3" panose="020B0300000000000000" pitchFamily="34" charset="-128"/>
                          <a:ea typeface="Hiragino Kaku Gothic ProN W3" panose="020B0300000000000000" pitchFamily="34" charset="-128"/>
                        </a:rPr>
                        <a:t>19.0%</a:t>
                      </a:r>
                      <a:endParaRPr kumimoji="1" lang="ja-JP" altLang="en-US" sz="2400" b="0" i="0" dirty="0">
                        <a:solidFill>
                          <a:schemeClr val="tx1"/>
                        </a:solidFill>
                        <a:latin typeface="Hiragino Kaku Gothic ProN W3" panose="020B0300000000000000" pitchFamily="34" charset="-128"/>
                        <a:ea typeface="Hiragino Kaku Gothic ProN W3" panose="020B0300000000000000" pitchFamily="34" charset="-128"/>
                      </a:endParaRPr>
                    </a:p>
                  </a:txBody>
                  <a:tcPr anchor="ctr">
                    <a:lnT w="12700" cap="flat" cmpd="sng" algn="ctr">
                      <a:noFill/>
                      <a:prstDash val="solid"/>
                      <a:round/>
                      <a:headEnd type="none" w="med" len="med"/>
                      <a:tailEnd type="none" w="med" len="med"/>
                    </a:lnT>
                  </a:tcPr>
                </a:tc>
                <a:extLst>
                  <a:ext uri="{0D108BD9-81ED-4DB2-BD59-A6C34878D82A}">
                    <a16:rowId xmlns:a16="http://schemas.microsoft.com/office/drawing/2014/main" val="10002"/>
                  </a:ext>
                </a:extLst>
              </a:tr>
              <a:tr h="593101">
                <a:tc>
                  <a:txBody>
                    <a:bodyPr/>
                    <a:lstStyle/>
                    <a:p>
                      <a:r>
                        <a:rPr kumimoji="1" lang="ja-JP" altLang="en-US" sz="2400" b="0" i="0">
                          <a:solidFill>
                            <a:schemeClr val="tx1">
                              <a:lumMod val="75000"/>
                              <a:lumOff val="25000"/>
                            </a:schemeClr>
                          </a:solidFill>
                          <a:latin typeface="Hiragino Kaku Gothic ProN W3" panose="020B0300000000000000" pitchFamily="34" charset="-128"/>
                          <a:ea typeface="Hiragino Kaku Gothic ProN W3" panose="020B0300000000000000" pitchFamily="34" charset="-128"/>
                        </a:rPr>
                        <a:t>カニュレ刺入部</a:t>
                      </a:r>
                      <a:r>
                        <a:rPr kumimoji="1" lang="ja-JP" altLang="en-US" sz="2400" b="0" i="0">
                          <a:solidFill>
                            <a:srgbClr val="FF0000"/>
                          </a:solidFill>
                          <a:latin typeface="Hiragino Kaku Gothic ProN W3" panose="020B0300000000000000" pitchFamily="34" charset="-128"/>
                          <a:ea typeface="Hiragino Kaku Gothic ProN W3" panose="020B0300000000000000" pitchFamily="34" charset="-128"/>
                        </a:rPr>
                        <a:t>出血</a:t>
                      </a:r>
                      <a:endParaRPr kumimoji="1" lang="ja-JP" altLang="en-US" sz="2400" b="0" i="0" dirty="0">
                        <a:solidFill>
                          <a:srgbClr val="FF0000"/>
                        </a:solidFill>
                        <a:latin typeface="Hiragino Kaku Gothic ProN W3" panose="020B0300000000000000" pitchFamily="34" charset="-128"/>
                        <a:ea typeface="Hiragino Kaku Gothic ProN W3" panose="020B0300000000000000" pitchFamily="34" charset="-128"/>
                      </a:endParaRPr>
                    </a:p>
                  </a:txBody>
                  <a:tcPr anchor="ctr"/>
                </a:tc>
                <a:tc>
                  <a:txBody>
                    <a:bodyPr/>
                    <a:lstStyle/>
                    <a:p>
                      <a:pPr algn="r"/>
                      <a:r>
                        <a:rPr kumimoji="1" lang="en-US" altLang="ja-JP" sz="2400" b="0" i="0" dirty="0">
                          <a:solidFill>
                            <a:schemeClr val="tx1"/>
                          </a:solidFill>
                          <a:latin typeface="Hiragino Kaku Gothic ProN W3" panose="020B0300000000000000" pitchFamily="34" charset="-128"/>
                          <a:ea typeface="Hiragino Kaku Gothic ProN W3" panose="020B0300000000000000" pitchFamily="34" charset="-128"/>
                        </a:rPr>
                        <a:t>17.1%</a:t>
                      </a:r>
                      <a:endParaRPr kumimoji="1" lang="ja-JP" altLang="en-US" sz="2400" b="0" i="0" dirty="0">
                        <a:solidFill>
                          <a:schemeClr val="tx1"/>
                        </a:solidFill>
                        <a:latin typeface="Hiragino Kaku Gothic ProN W3" panose="020B0300000000000000" pitchFamily="34" charset="-128"/>
                        <a:ea typeface="Hiragino Kaku Gothic ProN W3" panose="020B0300000000000000" pitchFamily="34" charset="-128"/>
                      </a:endParaRPr>
                    </a:p>
                  </a:txBody>
                  <a:tcPr anchor="ctr"/>
                </a:tc>
                <a:extLst>
                  <a:ext uri="{0D108BD9-81ED-4DB2-BD59-A6C34878D82A}">
                    <a16:rowId xmlns:a16="http://schemas.microsoft.com/office/drawing/2014/main" val="10003"/>
                  </a:ext>
                </a:extLst>
              </a:tr>
              <a:tr h="593101">
                <a:tc>
                  <a:txBody>
                    <a:bodyPr/>
                    <a:lstStyle/>
                    <a:p>
                      <a:r>
                        <a:rPr lang="ja-JP" altLang="en-US" sz="2400" b="0">
                          <a:solidFill>
                            <a:schemeClr val="tx1">
                              <a:lumMod val="75000"/>
                              <a:lumOff val="25000"/>
                            </a:schemeClr>
                          </a:solidFill>
                          <a:latin typeface="ヒラギノ角ゴ Pro W3"/>
                          <a:ea typeface="ヒラギノ角ゴ Pro W3"/>
                          <a:cs typeface="ヒラギノ角ゴ Pro W3"/>
                        </a:rPr>
                        <a:t>気管内</a:t>
                      </a:r>
                      <a:r>
                        <a:rPr lang="ja-JP" altLang="en-US" sz="2400" b="0">
                          <a:solidFill>
                            <a:srgbClr val="FF0000"/>
                          </a:solidFill>
                          <a:latin typeface="ヒラギノ角ゴ Pro W3"/>
                          <a:ea typeface="ヒラギノ角ゴ Pro W3"/>
                          <a:cs typeface="ヒラギノ角ゴ Pro W3"/>
                        </a:rPr>
                        <a:t>出血</a:t>
                      </a:r>
                      <a:r>
                        <a:rPr lang="ja-JP" altLang="en-US" sz="2400" b="0">
                          <a:solidFill>
                            <a:schemeClr val="tx1">
                              <a:lumMod val="75000"/>
                              <a:lumOff val="25000"/>
                            </a:schemeClr>
                          </a:solidFill>
                          <a:latin typeface="ヒラギノ角ゴ Pro W3"/>
                          <a:ea typeface="ヒラギノ角ゴ Pro W3"/>
                          <a:cs typeface="ヒラギノ角ゴ Pro W3"/>
                        </a:rPr>
                        <a:t>・肺胞</a:t>
                      </a:r>
                      <a:r>
                        <a:rPr lang="ja-JP" altLang="en-US" sz="2400" b="0">
                          <a:solidFill>
                            <a:srgbClr val="FF0000"/>
                          </a:solidFill>
                          <a:latin typeface="ヒラギノ角ゴ Pro W3"/>
                          <a:ea typeface="ヒラギノ角ゴ Pro W3"/>
                          <a:cs typeface="ヒラギノ角ゴ Pro W3"/>
                        </a:rPr>
                        <a:t>出血　</a:t>
                      </a:r>
                      <a:endParaRPr kumimoji="1" lang="ja-JP" altLang="en-US" sz="2400" b="0" i="0" dirty="0">
                        <a:solidFill>
                          <a:srgbClr val="FF0000"/>
                        </a:solidFill>
                        <a:latin typeface="Hiragino Kaku Gothic ProN W3" panose="020B0300000000000000" pitchFamily="34" charset="-128"/>
                        <a:ea typeface="Hiragino Kaku Gothic ProN W3" panose="020B0300000000000000" pitchFamily="34" charset="-128"/>
                      </a:endParaRPr>
                    </a:p>
                  </a:txBody>
                  <a:tcPr anchor="ctr"/>
                </a:tc>
                <a:tc>
                  <a:txBody>
                    <a:bodyPr/>
                    <a:lstStyle/>
                    <a:p>
                      <a:pPr algn="r"/>
                      <a:r>
                        <a:rPr kumimoji="1" lang="en-US" altLang="ja-JP" sz="2400" b="0" i="0" dirty="0">
                          <a:solidFill>
                            <a:schemeClr val="tx1"/>
                          </a:solidFill>
                          <a:latin typeface="Hiragino Kaku Gothic ProN W3" panose="020B0300000000000000" pitchFamily="34" charset="-128"/>
                          <a:ea typeface="Hiragino Kaku Gothic ProN W3" panose="020B0300000000000000" pitchFamily="34" charset="-128"/>
                        </a:rPr>
                        <a:t>8.1%</a:t>
                      </a:r>
                      <a:endParaRPr kumimoji="1" lang="ja-JP" altLang="en-US" sz="2400" b="0" i="0" dirty="0">
                        <a:solidFill>
                          <a:schemeClr val="tx1"/>
                        </a:solidFill>
                        <a:latin typeface="Hiragino Kaku Gothic ProN W3" panose="020B0300000000000000" pitchFamily="34" charset="-128"/>
                        <a:ea typeface="Hiragino Kaku Gothic ProN W3" panose="020B0300000000000000" pitchFamily="34" charset="-128"/>
                      </a:endParaRPr>
                    </a:p>
                  </a:txBody>
                  <a:tcPr anchor="ctr"/>
                </a:tc>
                <a:extLst>
                  <a:ext uri="{0D108BD9-81ED-4DB2-BD59-A6C34878D82A}">
                    <a16:rowId xmlns:a16="http://schemas.microsoft.com/office/drawing/2014/main" val="10004"/>
                  </a:ext>
                </a:extLst>
              </a:tr>
              <a:tr h="593101">
                <a:tc>
                  <a:txBody>
                    <a:bodyPr/>
                    <a:lstStyle/>
                    <a:p>
                      <a:r>
                        <a:rPr kumimoji="1" lang="ja-JP" altLang="en-US" sz="2400" b="0" i="0">
                          <a:solidFill>
                            <a:schemeClr val="tx1">
                              <a:lumMod val="75000"/>
                              <a:lumOff val="25000"/>
                            </a:schemeClr>
                          </a:solidFill>
                          <a:latin typeface="Hiragino Kaku Gothic ProN W3" panose="020B0300000000000000" pitchFamily="34" charset="-128"/>
                          <a:ea typeface="Hiragino Kaku Gothic ProN W3" panose="020B0300000000000000" pitchFamily="34" charset="-128"/>
                        </a:rPr>
                        <a:t>消化管</a:t>
                      </a:r>
                      <a:r>
                        <a:rPr kumimoji="1" lang="ja-JP" altLang="en-US" sz="2400" b="0" i="0">
                          <a:solidFill>
                            <a:srgbClr val="FF0000"/>
                          </a:solidFill>
                          <a:latin typeface="Hiragino Kaku Gothic ProN W3" panose="020B0300000000000000" pitchFamily="34" charset="-128"/>
                          <a:ea typeface="Hiragino Kaku Gothic ProN W3" panose="020B0300000000000000" pitchFamily="34" charset="-128"/>
                        </a:rPr>
                        <a:t>出血</a:t>
                      </a:r>
                      <a:endParaRPr kumimoji="1" lang="ja-JP" altLang="en-US" sz="2400" b="0" i="0" dirty="0">
                        <a:solidFill>
                          <a:srgbClr val="FF0000"/>
                        </a:solidFill>
                        <a:latin typeface="Hiragino Kaku Gothic ProN W3" panose="020B0300000000000000" pitchFamily="34" charset="-128"/>
                        <a:ea typeface="Hiragino Kaku Gothic ProN W3" panose="020B0300000000000000" pitchFamily="34" charset="-128"/>
                      </a:endParaRPr>
                    </a:p>
                  </a:txBody>
                  <a:tcPr anchor="ctr"/>
                </a:tc>
                <a:tc>
                  <a:txBody>
                    <a:bodyPr/>
                    <a:lstStyle/>
                    <a:p>
                      <a:pPr algn="r"/>
                      <a:r>
                        <a:rPr kumimoji="1" lang="en-US" altLang="ja-JP" sz="2400" b="0" i="0" dirty="0">
                          <a:solidFill>
                            <a:schemeClr val="tx1"/>
                          </a:solidFill>
                          <a:latin typeface="Hiragino Kaku Gothic ProN W3" panose="020B0300000000000000" pitchFamily="34" charset="-128"/>
                          <a:ea typeface="Hiragino Kaku Gothic ProN W3" panose="020B0300000000000000" pitchFamily="34" charset="-128"/>
                        </a:rPr>
                        <a:t>5.1%</a:t>
                      </a:r>
                      <a:endParaRPr kumimoji="1" lang="ja-JP" altLang="en-US" sz="2400" b="0" i="0" dirty="0">
                        <a:solidFill>
                          <a:schemeClr val="tx1"/>
                        </a:solidFill>
                        <a:latin typeface="Hiragino Kaku Gothic ProN W3" panose="020B0300000000000000" pitchFamily="34" charset="-128"/>
                        <a:ea typeface="Hiragino Kaku Gothic ProN W3" panose="020B0300000000000000" pitchFamily="34" charset="-128"/>
                      </a:endParaRPr>
                    </a:p>
                  </a:txBody>
                  <a:tcPr anchor="ctr"/>
                </a:tc>
                <a:extLst>
                  <a:ext uri="{0D108BD9-81ED-4DB2-BD59-A6C34878D82A}">
                    <a16:rowId xmlns:a16="http://schemas.microsoft.com/office/drawing/2014/main" val="10005"/>
                  </a:ext>
                </a:extLst>
              </a:tr>
              <a:tr h="540103">
                <a:tc>
                  <a:txBody>
                    <a:bodyPr/>
                    <a:lstStyle/>
                    <a:p>
                      <a:r>
                        <a:rPr kumimoji="1" lang="ja-JP" altLang="en-US" sz="2400" b="0" i="0">
                          <a:solidFill>
                            <a:schemeClr val="tx1">
                              <a:lumMod val="75000"/>
                              <a:lumOff val="25000"/>
                            </a:schemeClr>
                          </a:solidFill>
                          <a:latin typeface="Hiragino Kaku Gothic ProN W3" panose="020B0300000000000000" pitchFamily="34" charset="-128"/>
                          <a:ea typeface="Hiragino Kaku Gothic ProN W3" panose="020B0300000000000000" pitchFamily="34" charset="-128"/>
                        </a:rPr>
                        <a:t>頭蓋内</a:t>
                      </a:r>
                      <a:r>
                        <a:rPr kumimoji="1" lang="ja-JP" altLang="en-US" sz="2400" b="0" i="0">
                          <a:solidFill>
                            <a:srgbClr val="FF0000"/>
                          </a:solidFill>
                          <a:latin typeface="Hiragino Kaku Gothic ProN W3" panose="020B0300000000000000" pitchFamily="34" charset="-128"/>
                          <a:ea typeface="Hiragino Kaku Gothic ProN W3" panose="020B0300000000000000" pitchFamily="34" charset="-128"/>
                        </a:rPr>
                        <a:t>出血</a:t>
                      </a:r>
                      <a:endParaRPr kumimoji="1" lang="ja-JP" altLang="en-US" sz="2400" b="0" i="0" dirty="0">
                        <a:solidFill>
                          <a:srgbClr val="FF0000"/>
                        </a:solidFill>
                        <a:latin typeface="Hiragino Kaku Gothic ProN W3" panose="020B0300000000000000" pitchFamily="34" charset="-128"/>
                        <a:ea typeface="Hiragino Kaku Gothic ProN W3" panose="020B0300000000000000" pitchFamily="34" charset="-128"/>
                      </a:endParaRPr>
                    </a:p>
                  </a:txBody>
                  <a:tcPr anchor="ctr"/>
                </a:tc>
                <a:tc>
                  <a:txBody>
                    <a:bodyPr/>
                    <a:lstStyle/>
                    <a:p>
                      <a:pPr algn="r"/>
                      <a:r>
                        <a:rPr kumimoji="1" lang="en-US" altLang="ja-JP" sz="2400" b="0" i="0" dirty="0">
                          <a:solidFill>
                            <a:schemeClr val="tx1"/>
                          </a:solidFill>
                          <a:latin typeface="Hiragino Kaku Gothic ProN W3" panose="020B0300000000000000" pitchFamily="34" charset="-128"/>
                          <a:ea typeface="Hiragino Kaku Gothic ProN W3" panose="020B0300000000000000" pitchFamily="34" charset="-128"/>
                        </a:rPr>
                        <a:t>3.8%</a:t>
                      </a:r>
                      <a:endParaRPr kumimoji="1" lang="ja-JP" altLang="en-US" sz="2400" b="0" i="0" dirty="0">
                        <a:solidFill>
                          <a:schemeClr val="tx1"/>
                        </a:solidFill>
                        <a:latin typeface="Hiragino Kaku Gothic ProN W3" panose="020B0300000000000000" pitchFamily="34" charset="-128"/>
                        <a:ea typeface="Hiragino Kaku Gothic ProN W3" panose="020B0300000000000000" pitchFamily="34" charset="-128"/>
                      </a:endParaRPr>
                    </a:p>
                  </a:txBody>
                  <a:tcPr anchor="ctr"/>
                </a:tc>
                <a:extLst>
                  <a:ext uri="{0D108BD9-81ED-4DB2-BD59-A6C34878D82A}">
                    <a16:rowId xmlns:a16="http://schemas.microsoft.com/office/drawing/2014/main" val="10006"/>
                  </a:ext>
                </a:extLst>
              </a:tr>
              <a:tr h="480368">
                <a:tc>
                  <a:txBody>
                    <a:bodyPr/>
                    <a:lstStyle/>
                    <a:p>
                      <a:r>
                        <a:rPr kumimoji="1" lang="ja-JP" altLang="en-US" sz="2400" b="0" i="0">
                          <a:solidFill>
                            <a:schemeClr val="bg1">
                              <a:lumMod val="75000"/>
                            </a:schemeClr>
                          </a:solidFill>
                          <a:latin typeface="Hiragino Kaku Gothic ProN W3" panose="020B0300000000000000" pitchFamily="34" charset="-128"/>
                          <a:ea typeface="Hiragino Kaku Gothic ProN W3" panose="020B0300000000000000" pitchFamily="34" charset="-128"/>
                        </a:rPr>
                        <a:t>溶血</a:t>
                      </a:r>
                      <a:endParaRPr kumimoji="1" lang="ja-JP" altLang="en-US" sz="2400" b="0" i="0" dirty="0">
                        <a:solidFill>
                          <a:schemeClr val="bg1">
                            <a:lumMod val="75000"/>
                          </a:schemeClr>
                        </a:solidFill>
                        <a:latin typeface="Hiragino Kaku Gothic ProN W3" panose="020B0300000000000000" pitchFamily="34" charset="-128"/>
                        <a:ea typeface="Hiragino Kaku Gothic ProN W3" panose="020B0300000000000000" pitchFamily="34" charset="-128"/>
                      </a:endParaRPr>
                    </a:p>
                  </a:txBody>
                  <a:tcPr anchor="ctr">
                    <a:lnB w="12700" cap="flat" cmpd="sng" algn="ctr">
                      <a:solidFill>
                        <a:schemeClr val="tx1"/>
                      </a:solidFill>
                      <a:prstDash val="solid"/>
                      <a:round/>
                      <a:headEnd type="none" w="med" len="med"/>
                      <a:tailEnd type="none" w="med" len="med"/>
                    </a:lnB>
                  </a:tcPr>
                </a:tc>
                <a:tc>
                  <a:txBody>
                    <a:bodyPr/>
                    <a:lstStyle/>
                    <a:p>
                      <a:pPr algn="r"/>
                      <a:r>
                        <a:rPr kumimoji="1" lang="en-US" altLang="ja-JP" sz="2400" b="0" i="0" dirty="0">
                          <a:solidFill>
                            <a:schemeClr val="bg1">
                              <a:lumMod val="75000"/>
                            </a:schemeClr>
                          </a:solidFill>
                          <a:latin typeface="Hiragino Kaku Gothic ProN W3" panose="020B0300000000000000" pitchFamily="34" charset="-128"/>
                          <a:ea typeface="Hiragino Kaku Gothic ProN W3" panose="020B0300000000000000" pitchFamily="34" charset="-128"/>
                        </a:rPr>
                        <a:t>6.9%</a:t>
                      </a:r>
                      <a:endParaRPr kumimoji="1" lang="ja-JP" altLang="en-US" sz="2400" b="0" i="0" dirty="0">
                        <a:solidFill>
                          <a:schemeClr val="bg1">
                            <a:lumMod val="75000"/>
                          </a:schemeClr>
                        </a:solidFill>
                        <a:latin typeface="Hiragino Kaku Gothic ProN W3" panose="020B0300000000000000" pitchFamily="34" charset="-128"/>
                        <a:ea typeface="Hiragino Kaku Gothic ProN W3" panose="020B0300000000000000" pitchFamily="34" charset="-128"/>
                      </a:endParaRP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6" name="角丸四角形 5">
            <a:extLst>
              <a:ext uri="{FF2B5EF4-FFF2-40B4-BE49-F238E27FC236}">
                <a16:creationId xmlns:a16="http://schemas.microsoft.com/office/drawing/2014/main" id="{D64D6A89-7F39-8E42-B072-2636AA859384}"/>
              </a:ext>
            </a:extLst>
          </p:cNvPr>
          <p:cNvSpPr/>
          <p:nvPr/>
        </p:nvSpPr>
        <p:spPr>
          <a:xfrm>
            <a:off x="2140788" y="2681800"/>
            <a:ext cx="7910423" cy="3033200"/>
          </a:xfrm>
          <a:prstGeom prst="roundRect">
            <a:avLst/>
          </a:prstGeom>
          <a:noFill/>
          <a:ln w="82550">
            <a:solidFill>
              <a:srgbClr val="FF0000">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ja-JP" sz="4000" b="1" dirty="0">
              <a:solidFill>
                <a:schemeClr val="tx1">
                  <a:lumMod val="75000"/>
                  <a:lumOff val="25000"/>
                </a:schemeClr>
              </a:solidFill>
              <a:effectLst>
                <a:outerShdw blurRad="50800" dist="38100" dir="2700000" algn="tl" rotWithShape="0">
                  <a:prstClr val="black">
                    <a:alpha val="40000"/>
                  </a:prstClr>
                </a:outerShdw>
              </a:effectLst>
              <a:latin typeface="MS PGothic" panose="020B0600070205080204" pitchFamily="34" charset="-128"/>
              <a:ea typeface="MS PGothic" panose="020B0600070205080204" pitchFamily="34" charset="-128"/>
              <a:cs typeface="Times New Roman" panose="02020603050405020304" pitchFamily="18" charset="0"/>
            </a:endParaRPr>
          </a:p>
        </p:txBody>
      </p:sp>
      <p:sp>
        <p:nvSpPr>
          <p:cNvPr id="8" name="タイトル 1">
            <a:extLst>
              <a:ext uri="{FF2B5EF4-FFF2-40B4-BE49-F238E27FC236}">
                <a16:creationId xmlns:a16="http://schemas.microsoft.com/office/drawing/2014/main" id="{C270BEEC-F0C6-6144-85FC-079D6B8AFDD6}"/>
              </a:ext>
            </a:extLst>
          </p:cNvPr>
          <p:cNvSpPr>
            <a:spLocks noGrp="1"/>
          </p:cNvSpPr>
          <p:nvPr>
            <p:ph type="title"/>
          </p:nvPr>
        </p:nvSpPr>
        <p:spPr>
          <a:xfrm>
            <a:off x="571498" y="136544"/>
            <a:ext cx="10744202" cy="2010089"/>
          </a:xfrm>
        </p:spPr>
        <p:txBody>
          <a:bodyPr>
            <a:normAutofit/>
          </a:bodyPr>
          <a:lstStyle/>
          <a:p>
            <a:r>
              <a:rPr lang="en-US" altLang="ja-JP" sz="4800" dirty="0">
                <a:solidFill>
                  <a:schemeClr val="tx1">
                    <a:lumMod val="75000"/>
                    <a:lumOff val="25000"/>
                  </a:schemeClr>
                </a:solidFill>
                <a:latin typeface="ヒラギノ角ゴ Pro W6"/>
                <a:ea typeface="ヒラギノ角ゴ Pro W6"/>
                <a:cs typeface="ヒラギノ角ゴ Pro W6"/>
              </a:rPr>
              <a:t>ECMO</a:t>
            </a:r>
            <a:r>
              <a:rPr lang="ja-JP" altLang="en-US" sz="4800" dirty="0">
                <a:solidFill>
                  <a:schemeClr val="tx1">
                    <a:lumMod val="75000"/>
                    <a:lumOff val="25000"/>
                  </a:schemeClr>
                </a:solidFill>
                <a:latin typeface="ヒラギノ角ゴ Pro W6"/>
                <a:ea typeface="ヒラギノ角ゴ Pro W6"/>
                <a:cs typeface="ヒラギノ角ゴ Pro W6"/>
              </a:rPr>
              <a:t>中は出血</a:t>
            </a:r>
            <a:r>
              <a:rPr lang="ja-JP" altLang="en-US" sz="4800">
                <a:solidFill>
                  <a:schemeClr val="tx1">
                    <a:lumMod val="75000"/>
                    <a:lumOff val="25000"/>
                  </a:schemeClr>
                </a:solidFill>
                <a:latin typeface="ヒラギノ角ゴ Pro W6"/>
                <a:ea typeface="ヒラギノ角ゴ Pro W6"/>
                <a:cs typeface="ヒラギノ角ゴ Pro W6"/>
              </a:rPr>
              <a:t>合併症が</a:t>
            </a:r>
            <a:r>
              <a:rPr lang="ja-JP" altLang="en-US" sz="4800">
                <a:solidFill>
                  <a:srgbClr val="FF0000"/>
                </a:solidFill>
                <a:latin typeface="ヒラギノ角ゴ Pro W6"/>
                <a:ea typeface="ヒラギノ角ゴ Pro W6"/>
                <a:cs typeface="ヒラギノ角ゴ Pro W6"/>
              </a:rPr>
              <a:t>最多</a:t>
            </a:r>
            <a:r>
              <a:rPr lang="en-US" altLang="ja-JP" sz="4800" dirty="0">
                <a:solidFill>
                  <a:srgbClr val="FF0000"/>
                </a:solidFill>
                <a:latin typeface="ヒラギノ角ゴ Pro W6"/>
                <a:ea typeface="ヒラギノ角ゴ Pro W6"/>
                <a:cs typeface="ヒラギノ角ゴ Pro W6"/>
              </a:rPr>
              <a:t/>
            </a:r>
            <a:br>
              <a:rPr lang="en-US" altLang="ja-JP" sz="4800" dirty="0">
                <a:solidFill>
                  <a:srgbClr val="FF0000"/>
                </a:solidFill>
                <a:latin typeface="ヒラギノ角ゴ Pro W6"/>
                <a:ea typeface="ヒラギノ角ゴ Pro W6"/>
                <a:cs typeface="ヒラギノ角ゴ Pro W6"/>
              </a:rPr>
            </a:br>
            <a:r>
              <a:rPr lang="ja-JP" altLang="en-US" sz="6000">
                <a:solidFill>
                  <a:srgbClr val="FF0000"/>
                </a:solidFill>
                <a:latin typeface="ヒラギノ角ゴ Pro W6"/>
                <a:ea typeface="ヒラギノ角ゴ Pro W6"/>
                <a:cs typeface="ヒラギノ角ゴ Pro W6"/>
              </a:rPr>
              <a:t>出血を制すものは</a:t>
            </a:r>
            <a:r>
              <a:rPr lang="en-US" altLang="ja-JP" sz="6000" dirty="0">
                <a:solidFill>
                  <a:srgbClr val="FF0000"/>
                </a:solidFill>
                <a:latin typeface="ヒラギノ角ゴ Pro W6"/>
                <a:ea typeface="ヒラギノ角ゴ Pro W6"/>
                <a:cs typeface="ヒラギノ角ゴ Pro W6"/>
              </a:rPr>
              <a:t>ECMO</a:t>
            </a:r>
            <a:r>
              <a:rPr lang="ja-JP" altLang="en-US" sz="6000">
                <a:solidFill>
                  <a:srgbClr val="FF0000"/>
                </a:solidFill>
                <a:latin typeface="ヒラギノ角ゴ Pro W6"/>
                <a:ea typeface="ヒラギノ角ゴ Pro W6"/>
                <a:cs typeface="ヒラギノ角ゴ Pro W6"/>
              </a:rPr>
              <a:t>を制す</a:t>
            </a:r>
            <a:endParaRPr lang="ja-JP" altLang="en-US" sz="6000" dirty="0">
              <a:solidFill>
                <a:schemeClr val="tx1">
                  <a:lumMod val="75000"/>
                  <a:lumOff val="25000"/>
                </a:schemeClr>
              </a:solidFill>
              <a:latin typeface="ヒラギノ角ゴ ProN W3"/>
              <a:ea typeface="ヒラギノ角ゴ ProN W3"/>
              <a:cs typeface="ヒラギノ角ゴ ProN W3"/>
            </a:endParaRPr>
          </a:p>
        </p:txBody>
      </p:sp>
      <p:sp>
        <p:nvSpPr>
          <p:cNvPr id="10" name="テキスト ボックス 9">
            <a:extLst>
              <a:ext uri="{FF2B5EF4-FFF2-40B4-BE49-F238E27FC236}">
                <a16:creationId xmlns:a16="http://schemas.microsoft.com/office/drawing/2014/main" id="{40AB85A6-C24E-4645-9B51-DBBCEB9842A7}"/>
              </a:ext>
            </a:extLst>
          </p:cNvPr>
          <p:cNvSpPr txBox="1"/>
          <p:nvPr/>
        </p:nvSpPr>
        <p:spPr>
          <a:xfrm>
            <a:off x="2805189" y="6132611"/>
            <a:ext cx="8145178" cy="307777"/>
          </a:xfrm>
          <a:prstGeom prst="rect">
            <a:avLst/>
          </a:prstGeom>
          <a:noFill/>
        </p:spPr>
        <p:txBody>
          <a:bodyPr wrap="none" rtlCol="0">
            <a:spAutoFit/>
          </a:bodyPr>
          <a:lstStyle/>
          <a:p>
            <a:r>
              <a:rPr lang="en-US" altLang="ja-JP" sz="1400" dirty="0">
                <a:solidFill>
                  <a:schemeClr val="tx1">
                    <a:lumMod val="65000"/>
                    <a:lumOff val="35000"/>
                  </a:schemeClr>
                </a:solidFill>
              </a:rPr>
              <a:t>Brodie D, et al .Extracorporeal membrane oxygenation for ADRS in adult.NEJM2011;365:1905-14</a:t>
            </a:r>
            <a:endParaRPr lang="ja-JP" altLang="en-US" sz="1400" dirty="0">
              <a:solidFill>
                <a:schemeClr val="tx1">
                  <a:lumMod val="65000"/>
                  <a:lumOff val="35000"/>
                </a:schemeClr>
              </a:solidFill>
            </a:endParaRPr>
          </a:p>
        </p:txBody>
      </p:sp>
    </p:spTree>
    <p:extLst>
      <p:ext uri="{BB962C8B-B14F-4D97-AF65-F5344CB8AC3E}">
        <p14:creationId xmlns:p14="http://schemas.microsoft.com/office/powerpoint/2010/main" val="1876250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コンテンツ プレースホルダー 6"/>
          <p:cNvGraphicFramePr>
            <a:graphicFrameLocks noGrp="1"/>
          </p:cNvGraphicFramePr>
          <p:nvPr>
            <p:ph idx="1"/>
          </p:nvPr>
        </p:nvGraphicFramePr>
        <p:xfrm>
          <a:off x="1993075" y="2175816"/>
          <a:ext cx="8229600" cy="4004735"/>
        </p:xfrm>
        <a:graphic>
          <a:graphicData uri="http://schemas.openxmlformats.org/drawingml/2006/table">
            <a:tbl>
              <a:tblPr firstRow="1" bandRow="1">
                <a:tableStyleId>{74C1A8A3-306A-4EB7-A6B1-4F7E0EB9C5D6}</a:tableStyleId>
              </a:tblPr>
              <a:tblGrid>
                <a:gridCol w="3877733">
                  <a:extLst>
                    <a:ext uri="{9D8B030D-6E8A-4147-A177-3AD203B41FA5}">
                      <a16:colId xmlns:a16="http://schemas.microsoft.com/office/drawing/2014/main" val="20000"/>
                    </a:ext>
                  </a:extLst>
                </a:gridCol>
                <a:gridCol w="4351867">
                  <a:extLst>
                    <a:ext uri="{9D8B030D-6E8A-4147-A177-3AD203B41FA5}">
                      <a16:colId xmlns:a16="http://schemas.microsoft.com/office/drawing/2014/main" val="20001"/>
                    </a:ext>
                  </a:extLst>
                </a:gridCol>
              </a:tblGrid>
              <a:tr h="572105">
                <a:tc>
                  <a:txBody>
                    <a:bodyPr/>
                    <a:lstStyle/>
                    <a:p>
                      <a:pPr algn="ctr"/>
                      <a:r>
                        <a:rPr kumimoji="1" lang="ja-JP" altLang="en-US" sz="2400" b="0" i="0" dirty="0">
                          <a:latin typeface="ヒラギノ角ゴ ProN W3"/>
                          <a:ea typeface="ヒラギノ角ゴ ProN W3"/>
                          <a:cs typeface="ヒラギノ角ゴ ProN W3"/>
                        </a:rPr>
                        <a:t>出血部位</a:t>
                      </a:r>
                    </a:p>
                  </a:txBody>
                  <a:tcPr/>
                </a:tc>
                <a:tc>
                  <a:txBody>
                    <a:bodyPr/>
                    <a:lstStyle/>
                    <a:p>
                      <a:pPr algn="ctr"/>
                      <a:r>
                        <a:rPr kumimoji="1" lang="en-US" altLang="ja-JP" sz="2400" b="0" i="0" dirty="0">
                          <a:latin typeface="ヒラギノ角ゴ ProN W3"/>
                          <a:ea typeface="ヒラギノ角ゴ ProN W3"/>
                          <a:cs typeface="ヒラギノ角ゴ ProN W3"/>
                        </a:rPr>
                        <a:t>point</a:t>
                      </a:r>
                      <a:endParaRPr kumimoji="1" lang="ja-JP" altLang="en-US" sz="2400" b="0" i="0" dirty="0">
                        <a:latin typeface="ヒラギノ角ゴ ProN W3"/>
                        <a:ea typeface="ヒラギノ角ゴ ProN W3"/>
                        <a:cs typeface="ヒラギノ角ゴ ProN W3"/>
                      </a:endParaRPr>
                    </a:p>
                  </a:txBody>
                  <a:tcPr/>
                </a:tc>
                <a:extLst>
                  <a:ext uri="{0D108BD9-81ED-4DB2-BD59-A6C34878D82A}">
                    <a16:rowId xmlns:a16="http://schemas.microsoft.com/office/drawing/2014/main" val="10000"/>
                  </a:ext>
                </a:extLst>
              </a:tr>
              <a:tr h="572105">
                <a:tc>
                  <a:txBody>
                    <a:bodyPr/>
                    <a:lstStyle/>
                    <a:p>
                      <a:r>
                        <a:rPr kumimoji="1" lang="ja-JP" altLang="en-US" sz="2400" b="0" i="0" dirty="0">
                          <a:latin typeface="ヒラギノ角ゴ ProN W3"/>
                          <a:ea typeface="ヒラギノ角ゴ ProN W3"/>
                          <a:cs typeface="ヒラギノ角ゴ ProN W3"/>
                        </a:rPr>
                        <a:t>気道粘膜出血・肺胞出血</a:t>
                      </a:r>
                    </a:p>
                  </a:txBody>
                  <a:tcPr/>
                </a:tc>
                <a:tc>
                  <a:txBody>
                    <a:bodyPr/>
                    <a:lstStyle/>
                    <a:p>
                      <a:r>
                        <a:rPr kumimoji="1" lang="ja-JP" altLang="en-US" sz="2400" b="0" i="0" dirty="0">
                          <a:latin typeface="ヒラギノ角ゴ ProN W3"/>
                          <a:ea typeface="ヒラギノ角ゴ ProN W3"/>
                          <a:cs typeface="ヒラギノ角ゴ ProN W3"/>
                        </a:rPr>
                        <a:t>愛護的な処置</a:t>
                      </a:r>
                    </a:p>
                  </a:txBody>
                  <a:tcPr/>
                </a:tc>
                <a:extLst>
                  <a:ext uri="{0D108BD9-81ED-4DB2-BD59-A6C34878D82A}">
                    <a16:rowId xmlns:a16="http://schemas.microsoft.com/office/drawing/2014/main" val="10001"/>
                  </a:ext>
                </a:extLst>
              </a:tr>
              <a:tr h="572105">
                <a:tc>
                  <a:txBody>
                    <a:bodyPr/>
                    <a:lstStyle/>
                    <a:p>
                      <a:r>
                        <a:rPr kumimoji="1" lang="ja-JP" altLang="en-US" sz="2400" b="0" i="0" dirty="0">
                          <a:latin typeface="ヒラギノ角ゴ ProN W3"/>
                          <a:ea typeface="ヒラギノ角ゴ ProN W3"/>
                          <a:cs typeface="ヒラギノ角ゴ ProN W3"/>
                        </a:rPr>
                        <a:t>カテーテル刺入部</a:t>
                      </a:r>
                    </a:p>
                  </a:txBody>
                  <a:tcPr/>
                </a:tc>
                <a:tc>
                  <a:txBody>
                    <a:bodyPr/>
                    <a:lstStyle/>
                    <a:p>
                      <a:r>
                        <a:rPr kumimoji="1" lang="ja-JP" altLang="en-US" sz="2400" b="0" i="0" dirty="0">
                          <a:latin typeface="ヒラギノ角ゴ ProN W3"/>
                          <a:ea typeface="ヒラギノ角ゴ ProN W3"/>
                          <a:cs typeface="ヒラギノ角ゴ ProN W3"/>
                        </a:rPr>
                        <a:t>透明フィルムで観察</a:t>
                      </a:r>
                    </a:p>
                  </a:txBody>
                  <a:tcPr/>
                </a:tc>
                <a:extLst>
                  <a:ext uri="{0D108BD9-81ED-4DB2-BD59-A6C34878D82A}">
                    <a16:rowId xmlns:a16="http://schemas.microsoft.com/office/drawing/2014/main" val="10002"/>
                  </a:ext>
                </a:extLst>
              </a:tr>
              <a:tr h="572105">
                <a:tc>
                  <a:txBody>
                    <a:bodyPr/>
                    <a:lstStyle/>
                    <a:p>
                      <a:r>
                        <a:rPr kumimoji="1" lang="ja-JP" altLang="en-US" sz="2400" b="0" i="0" dirty="0">
                          <a:latin typeface="ヒラギノ角ゴ ProN W3"/>
                          <a:ea typeface="ヒラギノ角ゴ ProN W3"/>
                          <a:cs typeface="ヒラギノ角ゴ ProN W3"/>
                        </a:rPr>
                        <a:t>消化管出血</a:t>
                      </a:r>
                    </a:p>
                  </a:txBody>
                  <a:tcPr/>
                </a:tc>
                <a:tc>
                  <a:txBody>
                    <a:bodyPr/>
                    <a:lstStyle/>
                    <a:p>
                      <a:r>
                        <a:rPr kumimoji="1" lang="ja-JP" altLang="en-US" sz="2400" b="0" i="0" dirty="0">
                          <a:latin typeface="ヒラギノ角ゴ ProN W3"/>
                          <a:ea typeface="ヒラギノ角ゴ ProN W3"/>
                          <a:cs typeface="ヒラギノ角ゴ ProN W3"/>
                        </a:rPr>
                        <a:t>下血や胃管排液</a:t>
                      </a:r>
                    </a:p>
                  </a:txBody>
                  <a:tcPr/>
                </a:tc>
                <a:extLst>
                  <a:ext uri="{0D108BD9-81ED-4DB2-BD59-A6C34878D82A}">
                    <a16:rowId xmlns:a16="http://schemas.microsoft.com/office/drawing/2014/main" val="10003"/>
                  </a:ext>
                </a:extLst>
              </a:tr>
              <a:tr h="572105">
                <a:tc>
                  <a:txBody>
                    <a:bodyPr/>
                    <a:lstStyle/>
                    <a:p>
                      <a:r>
                        <a:rPr kumimoji="1" lang="ja-JP" altLang="en-US" sz="2400" b="0" i="0" dirty="0">
                          <a:latin typeface="ヒラギノ角ゴ ProN W3"/>
                          <a:ea typeface="ヒラギノ角ゴ ProN W3"/>
                          <a:cs typeface="ヒラギノ角ゴ ProN W3"/>
                        </a:rPr>
                        <a:t>膀胱出血</a:t>
                      </a:r>
                    </a:p>
                  </a:txBody>
                  <a:tcPr/>
                </a:tc>
                <a:tc>
                  <a:txBody>
                    <a:bodyPr/>
                    <a:lstStyle/>
                    <a:p>
                      <a:r>
                        <a:rPr kumimoji="1" lang="ja-JP" altLang="en-US" sz="2400" b="0" i="0" dirty="0">
                          <a:latin typeface="ヒラギノ角ゴ ProN W3"/>
                          <a:ea typeface="ヒラギノ角ゴ ProN W3"/>
                          <a:cs typeface="ヒラギノ角ゴ ProN W3"/>
                        </a:rPr>
                        <a:t>膀胱留置カテ排液</a:t>
                      </a:r>
                    </a:p>
                  </a:txBody>
                  <a:tcPr/>
                </a:tc>
                <a:extLst>
                  <a:ext uri="{0D108BD9-81ED-4DB2-BD59-A6C34878D82A}">
                    <a16:rowId xmlns:a16="http://schemas.microsoft.com/office/drawing/2014/main" val="10004"/>
                  </a:ext>
                </a:extLst>
              </a:tr>
              <a:tr h="572105">
                <a:tc>
                  <a:txBody>
                    <a:bodyPr/>
                    <a:lstStyle/>
                    <a:p>
                      <a:r>
                        <a:rPr kumimoji="1" lang="ja-JP" altLang="en-US" sz="2400" b="0" i="0" dirty="0">
                          <a:latin typeface="ヒラギノ角ゴ ProN W3"/>
                          <a:ea typeface="ヒラギノ角ゴ ProN W3"/>
                          <a:cs typeface="ヒラギノ角ゴ ProN W3"/>
                        </a:rPr>
                        <a:t>脳出血</a:t>
                      </a:r>
                    </a:p>
                  </a:txBody>
                  <a:tcPr/>
                </a:tc>
                <a:tc>
                  <a:txBody>
                    <a:bodyPr/>
                    <a:lstStyle/>
                    <a:p>
                      <a:r>
                        <a:rPr kumimoji="1" lang="ja-JP" altLang="en-US" sz="2400" b="0" i="0" dirty="0">
                          <a:latin typeface="ヒラギノ角ゴ ProN W3"/>
                          <a:ea typeface="ヒラギノ角ゴ ProN W3"/>
                          <a:cs typeface="ヒラギノ角ゴ ProN W3"/>
                        </a:rPr>
                        <a:t>瞳孔径，意識レベル，麻痺</a:t>
                      </a:r>
                    </a:p>
                  </a:txBody>
                  <a:tcPr/>
                </a:tc>
                <a:extLst>
                  <a:ext uri="{0D108BD9-81ED-4DB2-BD59-A6C34878D82A}">
                    <a16:rowId xmlns:a16="http://schemas.microsoft.com/office/drawing/2014/main" val="10005"/>
                  </a:ext>
                </a:extLst>
              </a:tr>
              <a:tr h="572105">
                <a:tc>
                  <a:txBody>
                    <a:bodyPr/>
                    <a:lstStyle/>
                    <a:p>
                      <a:r>
                        <a:rPr kumimoji="1" lang="ja-JP" altLang="en-US" sz="2400" b="0" i="0" dirty="0">
                          <a:latin typeface="ヒラギノ角ゴ ProN W3"/>
                          <a:ea typeface="ヒラギノ角ゴ ProN W3"/>
                          <a:cs typeface="ヒラギノ角ゴ ProN W3"/>
                        </a:rPr>
                        <a:t>筋肉内血腫</a:t>
                      </a:r>
                    </a:p>
                  </a:txBody>
                  <a:tcPr/>
                </a:tc>
                <a:tc>
                  <a:txBody>
                    <a:bodyPr/>
                    <a:lstStyle/>
                    <a:p>
                      <a:r>
                        <a:rPr kumimoji="1" lang="ja-JP" altLang="en-US" sz="2400" b="0" i="0" dirty="0">
                          <a:latin typeface="ヒラギノ角ゴ ProN W3"/>
                          <a:ea typeface="ヒラギノ角ゴ ProN W3"/>
                          <a:cs typeface="ヒラギノ角ゴ ProN W3"/>
                        </a:rPr>
                        <a:t>四肢の腫脹，皮下血腫</a:t>
                      </a:r>
                    </a:p>
                  </a:txBody>
                  <a:tcPr/>
                </a:tc>
                <a:extLst>
                  <a:ext uri="{0D108BD9-81ED-4DB2-BD59-A6C34878D82A}">
                    <a16:rowId xmlns:a16="http://schemas.microsoft.com/office/drawing/2014/main" val="10006"/>
                  </a:ext>
                </a:extLst>
              </a:tr>
            </a:tbl>
          </a:graphicData>
        </a:graphic>
      </p:graphicFrame>
      <p:sp>
        <p:nvSpPr>
          <p:cNvPr id="4" name="フッター プレースホルダー 3"/>
          <p:cNvSpPr>
            <a:spLocks noGrp="1"/>
          </p:cNvSpPr>
          <p:nvPr>
            <p:ph type="ftr" sz="quarter" idx="11"/>
          </p:nvPr>
        </p:nvSpPr>
        <p:spPr/>
        <p:txBody>
          <a:bodyPr/>
          <a:lstStyle/>
          <a:p>
            <a:r>
              <a:rPr kumimoji="1" lang="en-US" altLang="ja-JP"/>
              <a:t>ECMO</a:t>
            </a:r>
            <a:r>
              <a:rPr kumimoji="1" lang="ja-JP" altLang="en-US"/>
              <a:t>看護</a:t>
            </a:r>
          </a:p>
        </p:txBody>
      </p:sp>
      <p:sp>
        <p:nvSpPr>
          <p:cNvPr id="9" name="正方形/長方形 8">
            <a:extLst>
              <a:ext uri="{FF2B5EF4-FFF2-40B4-BE49-F238E27FC236}">
                <a16:creationId xmlns:a16="http://schemas.microsoft.com/office/drawing/2014/main" id="{20AA84A8-2E50-7B43-B72C-D20ACF47E0CA}"/>
              </a:ext>
            </a:extLst>
          </p:cNvPr>
          <p:cNvSpPr/>
          <p:nvPr/>
        </p:nvSpPr>
        <p:spPr>
          <a:xfrm>
            <a:off x="2261310" y="463281"/>
            <a:ext cx="7693132" cy="1446550"/>
          </a:xfrm>
          <a:prstGeom prst="rect">
            <a:avLst/>
          </a:prstGeom>
          <a:noFill/>
        </p:spPr>
        <p:txBody>
          <a:bodyPr wrap="none">
            <a:spAutoFit/>
          </a:bodyPr>
          <a:lstStyle/>
          <a:p>
            <a:pPr algn="ctr"/>
            <a:r>
              <a:rPr lang="ja-JP" altLang="en-US" sz="4400" b="1">
                <a:solidFill>
                  <a:schemeClr val="tx1">
                    <a:lumMod val="75000"/>
                    <a:lumOff val="25000"/>
                  </a:schemeClr>
                </a:solidFill>
                <a:latin typeface="Hiragino Kaku Gothic ProN W6" panose="020B0300000000000000" pitchFamily="34" charset="-128"/>
                <a:ea typeface="Hiragino Kaku Gothic ProN W6" panose="020B0300000000000000" pitchFamily="34" charset="-128"/>
              </a:rPr>
              <a:t>出血合併症を見逃さない</a:t>
            </a:r>
            <a:r>
              <a:rPr lang="en-US" altLang="ja-JP" sz="4400" b="1" dirty="0">
                <a:solidFill>
                  <a:schemeClr val="tx1">
                    <a:lumMod val="75000"/>
                    <a:lumOff val="25000"/>
                  </a:schemeClr>
                </a:solidFill>
                <a:latin typeface="Hiragino Kaku Gothic ProN W6" panose="020B0300000000000000" pitchFamily="34" charset="-128"/>
                <a:ea typeface="Hiragino Kaku Gothic ProN W6" panose="020B0300000000000000" pitchFamily="34" charset="-128"/>
              </a:rPr>
              <a:t>! </a:t>
            </a:r>
            <a:r>
              <a:rPr lang="ja-JP" altLang="en-US" sz="2400" b="1">
                <a:solidFill>
                  <a:schemeClr val="tx1">
                    <a:lumMod val="75000"/>
                    <a:lumOff val="25000"/>
                  </a:schemeClr>
                </a:solidFill>
                <a:latin typeface="Hiragino Kaku Gothic ProN W6" panose="020B0300000000000000" pitchFamily="34" charset="-128"/>
                <a:ea typeface="Hiragino Kaku Gothic ProN W6" panose="020B0300000000000000" pitchFamily="34" charset="-128"/>
              </a:rPr>
              <a:t>ための</a:t>
            </a:r>
            <a:endParaRPr lang="en-US" altLang="ja-JP" sz="2400" b="1" dirty="0">
              <a:solidFill>
                <a:schemeClr val="tx1">
                  <a:lumMod val="75000"/>
                  <a:lumOff val="25000"/>
                </a:schemeClr>
              </a:solidFill>
              <a:latin typeface="Hiragino Kaku Gothic ProN W6" panose="020B0300000000000000" pitchFamily="34" charset="-128"/>
              <a:ea typeface="Hiragino Kaku Gothic ProN W6" panose="020B0300000000000000" pitchFamily="34" charset="-128"/>
            </a:endParaRPr>
          </a:p>
          <a:p>
            <a:pPr algn="ctr"/>
            <a:r>
              <a:rPr lang="ja-JP" altLang="en-US" sz="2400" b="1">
                <a:solidFill>
                  <a:schemeClr val="tx1">
                    <a:lumMod val="75000"/>
                    <a:lumOff val="25000"/>
                  </a:schemeClr>
                </a:solidFill>
                <a:latin typeface="Hiragino Kaku Gothic ProN W6" panose="020B0300000000000000" pitchFamily="34" charset="-128"/>
                <a:ea typeface="Hiragino Kaku Gothic ProN W6" panose="020B0300000000000000" pitchFamily="34" charset="-128"/>
              </a:rPr>
              <a:t>日々のケアでの</a:t>
            </a:r>
            <a:r>
              <a:rPr lang="ja-JP" altLang="en-US" sz="4400" b="1">
                <a:solidFill>
                  <a:srgbClr val="0070C0"/>
                </a:solidFill>
                <a:latin typeface="Hiragino Kaku Gothic ProN W6" panose="020B0300000000000000" pitchFamily="34" charset="-128"/>
                <a:ea typeface="Hiragino Kaku Gothic ProN W6" panose="020B0300000000000000" pitchFamily="34" charset="-128"/>
              </a:rPr>
              <a:t>注意点と観察部位</a:t>
            </a:r>
            <a:endParaRPr lang="en-US" altLang="ja-JP" sz="4400" b="1" dirty="0">
              <a:solidFill>
                <a:srgbClr val="0070C0"/>
              </a:solidFill>
              <a:latin typeface="Hiragino Kaku Gothic ProN W6" panose="020B0300000000000000" pitchFamily="34" charset="-128"/>
              <a:ea typeface="Hiragino Kaku Gothic ProN W6" panose="020B0300000000000000" pitchFamily="34" charset="-128"/>
            </a:endParaRPr>
          </a:p>
        </p:txBody>
      </p:sp>
    </p:spTree>
    <p:extLst>
      <p:ext uri="{BB962C8B-B14F-4D97-AF65-F5344CB8AC3E}">
        <p14:creationId xmlns:p14="http://schemas.microsoft.com/office/powerpoint/2010/main" val="3026513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FBB7436D-9185-A444-A5FD-F989E3DD6397}"/>
              </a:ext>
            </a:extLst>
          </p:cNvPr>
          <p:cNvPicPr>
            <a:picLocks noGrp="1" noChangeAspect="1"/>
          </p:cNvPicPr>
          <p:nvPr>
            <p:ph idx="1"/>
          </p:nvPr>
        </p:nvPicPr>
        <p:blipFill>
          <a:blip r:embed="rId3">
            <a:alphaModFix amt="28000"/>
            <a:extLst>
              <a:ext uri="{BEBA8EAE-BF5A-486C-A8C5-ECC9F3942E4B}">
                <a14:imgProps xmlns:a14="http://schemas.microsoft.com/office/drawing/2010/main">
                  <a14:imgLayer>
                    <a14:imgEffect>
                      <a14:sharpenSoften amount="-33000"/>
                    </a14:imgEffect>
                    <a14:imgEffect>
                      <a14:saturation sat="76000"/>
                    </a14:imgEffect>
                  </a14:imgLayer>
                </a14:imgProps>
              </a:ext>
            </a:extLst>
          </a:blip>
          <a:stretch>
            <a:fillRect/>
          </a:stretch>
        </p:blipFill>
        <p:spPr>
          <a:xfrm>
            <a:off x="1524000" y="0"/>
            <a:ext cx="9217742" cy="6858000"/>
          </a:xfrm>
        </p:spPr>
      </p:pic>
      <p:sp>
        <p:nvSpPr>
          <p:cNvPr id="6" name="テキスト ボックス 5">
            <a:extLst>
              <a:ext uri="{FF2B5EF4-FFF2-40B4-BE49-F238E27FC236}">
                <a16:creationId xmlns:a16="http://schemas.microsoft.com/office/drawing/2014/main" id="{B8C9D8AA-427E-9E4B-8612-E7FCFDC5E2BF}"/>
              </a:ext>
            </a:extLst>
          </p:cNvPr>
          <p:cNvSpPr txBox="1"/>
          <p:nvPr/>
        </p:nvSpPr>
        <p:spPr>
          <a:xfrm>
            <a:off x="1653270" y="2401719"/>
            <a:ext cx="8959203" cy="2092881"/>
          </a:xfrm>
          <a:prstGeom prst="rect">
            <a:avLst/>
          </a:prstGeom>
          <a:solidFill>
            <a:schemeClr val="bg1">
              <a:lumMod val="50000"/>
              <a:alpha val="0"/>
            </a:schemeClr>
          </a:solidFill>
        </p:spPr>
        <p:txBody>
          <a:bodyPr wrap="square" rtlCol="0">
            <a:spAutoFit/>
          </a:bodyPr>
          <a:lstStyle/>
          <a:p>
            <a:r>
              <a:rPr lang="en-US" altLang="ja-JP" sz="13000" dirty="0">
                <a:solidFill>
                  <a:srgbClr val="FF0000"/>
                </a:solidFill>
                <a:effectLst>
                  <a:outerShdw blurRad="50800" dist="38100" dir="2700000" algn="tl" rotWithShape="0">
                    <a:srgbClr val="000000">
                      <a:alpha val="43000"/>
                    </a:srgbClr>
                  </a:outerShdw>
                </a:effectLst>
                <a:latin typeface="MS PGothic" panose="020B0600070205080204" pitchFamily="34" charset="-128"/>
                <a:ea typeface="MS PGothic" panose="020B0600070205080204" pitchFamily="34" charset="-128"/>
                <a:cs typeface="Times New Roman" panose="02020603050405020304" pitchFamily="18" charset="0"/>
              </a:rPr>
              <a:t>0.6</a:t>
            </a:r>
            <a:r>
              <a:rPr lang="en-US" altLang="ja-JP" sz="6600" dirty="0">
                <a:effectLst>
                  <a:outerShdw blurRad="50800" dist="38100" dir="2700000" algn="tl" rotWithShape="0">
                    <a:srgbClr val="000000">
                      <a:alpha val="43000"/>
                    </a:srgbClr>
                  </a:outerShdw>
                </a:effectLst>
                <a:latin typeface="MS PGothic" panose="020B0600070205080204" pitchFamily="34" charset="-128"/>
                <a:ea typeface="MS PGothic" panose="020B0600070205080204" pitchFamily="34" charset="-128"/>
                <a:cs typeface="Times New Roman" panose="02020603050405020304" pitchFamily="18" charset="0"/>
              </a:rPr>
              <a:t>〜</a:t>
            </a:r>
            <a:r>
              <a:rPr lang="en-US" altLang="ja-JP" sz="13000" dirty="0">
                <a:solidFill>
                  <a:srgbClr val="FF0000"/>
                </a:solidFill>
                <a:effectLst>
                  <a:outerShdw blurRad="50800" dist="38100" dir="2700000" algn="tl" rotWithShape="0">
                    <a:srgbClr val="000000">
                      <a:alpha val="43000"/>
                    </a:srgbClr>
                  </a:outerShdw>
                </a:effectLst>
                <a:latin typeface="MS PGothic" panose="020B0600070205080204" pitchFamily="34" charset="-128"/>
                <a:ea typeface="MS PGothic" panose="020B0600070205080204" pitchFamily="34" charset="-128"/>
                <a:cs typeface="Times New Roman" panose="02020603050405020304" pitchFamily="18" charset="0"/>
              </a:rPr>
              <a:t>0.75</a:t>
            </a:r>
            <a:r>
              <a:rPr lang="ja-JP" altLang="en-US" sz="6000">
                <a:effectLst>
                  <a:outerShdw blurRad="50800" dist="38100" dir="2700000" algn="tl" rotWithShape="0">
                    <a:srgbClr val="000000">
                      <a:alpha val="43000"/>
                    </a:srgbClr>
                  </a:outerShdw>
                </a:effectLst>
                <a:latin typeface="MS PGothic" panose="020B0600070205080204" pitchFamily="34" charset="-128"/>
                <a:ea typeface="MS PGothic" panose="020B0600070205080204" pitchFamily="34" charset="-128"/>
                <a:cs typeface="Times New Roman" panose="02020603050405020304" pitchFamily="18" charset="0"/>
              </a:rPr>
              <a:t>単位</a:t>
            </a:r>
            <a:r>
              <a:rPr lang="en-US" altLang="ja-JP" sz="6000" dirty="0">
                <a:effectLst>
                  <a:outerShdw blurRad="50800" dist="38100" dir="2700000" algn="tl" rotWithShape="0">
                    <a:srgbClr val="000000">
                      <a:alpha val="43000"/>
                    </a:srgbClr>
                  </a:outerShdw>
                </a:effectLst>
                <a:latin typeface="MS PGothic" panose="020B0600070205080204" pitchFamily="34" charset="-128"/>
                <a:ea typeface="MS PGothic" panose="020B0600070205080204" pitchFamily="34" charset="-128"/>
                <a:cs typeface="Times New Roman" panose="02020603050405020304" pitchFamily="18" charset="0"/>
              </a:rPr>
              <a:t>/day</a:t>
            </a:r>
            <a:endParaRPr lang="ja-JP" altLang="en-US" sz="6000" dirty="0">
              <a:effectLst>
                <a:outerShdw blurRad="50800" dist="38100" dir="2700000" algn="tl" rotWithShape="0">
                  <a:srgbClr val="000000">
                    <a:alpha val="43000"/>
                  </a:srgbClr>
                </a:outerShdw>
              </a:effectLst>
              <a:latin typeface="MS PGothic" panose="020B0600070205080204" pitchFamily="34" charset="-128"/>
              <a:ea typeface="MS PGothic" panose="020B0600070205080204" pitchFamily="34" charset="-128"/>
              <a:cs typeface="Times New Roman" panose="02020603050405020304" pitchFamily="18" charset="0"/>
            </a:endParaRPr>
          </a:p>
        </p:txBody>
      </p:sp>
      <p:sp>
        <p:nvSpPr>
          <p:cNvPr id="8" name="テキスト ボックス 7">
            <a:extLst>
              <a:ext uri="{FF2B5EF4-FFF2-40B4-BE49-F238E27FC236}">
                <a16:creationId xmlns:a16="http://schemas.microsoft.com/office/drawing/2014/main" id="{769A6354-5F65-BA42-A07B-4FE2C8131404}"/>
              </a:ext>
            </a:extLst>
          </p:cNvPr>
          <p:cNvSpPr txBox="1"/>
          <p:nvPr/>
        </p:nvSpPr>
        <p:spPr>
          <a:xfrm>
            <a:off x="4564170" y="4483842"/>
            <a:ext cx="3137397" cy="646331"/>
          </a:xfrm>
          <a:prstGeom prst="rect">
            <a:avLst/>
          </a:prstGeom>
          <a:solidFill>
            <a:schemeClr val="bg1">
              <a:lumMod val="50000"/>
              <a:alpha val="0"/>
            </a:schemeClr>
          </a:solidFill>
          <a:effectLst>
            <a:outerShdw blurRad="50800" dist="38100" dir="2700000" algn="tl" rotWithShape="0">
              <a:prstClr val="black">
                <a:alpha val="40000"/>
              </a:prstClr>
            </a:outerShdw>
          </a:effectLst>
        </p:spPr>
        <p:txBody>
          <a:bodyPr wrap="none" rtlCol="0">
            <a:spAutoFit/>
          </a:bodyPr>
          <a:lstStyle/>
          <a:p>
            <a:r>
              <a:rPr lang="en-US" altLang="ja-JP" sz="3600" dirty="0">
                <a:latin typeface="MS PGothic" panose="020B0600070205080204" pitchFamily="34" charset="-128"/>
                <a:ea typeface="MS PGothic" panose="020B0600070205080204" pitchFamily="34" charset="-128"/>
                <a:cs typeface="Times New Roman" panose="02020603050405020304" pitchFamily="18" charset="0"/>
              </a:rPr>
              <a:t>150-188ml/day</a:t>
            </a:r>
            <a:endParaRPr lang="ja-JP" altLang="en-US" sz="3600">
              <a:latin typeface="MS PGothic" panose="020B0600070205080204" pitchFamily="34" charset="-128"/>
              <a:ea typeface="MS PGothic" panose="020B0600070205080204" pitchFamily="34" charset="-128"/>
              <a:cs typeface="Times New Roman" panose="02020603050405020304" pitchFamily="18" charset="0"/>
            </a:endParaRPr>
          </a:p>
        </p:txBody>
      </p:sp>
      <p:sp>
        <p:nvSpPr>
          <p:cNvPr id="9" name="正方形/長方形 8">
            <a:extLst>
              <a:ext uri="{FF2B5EF4-FFF2-40B4-BE49-F238E27FC236}">
                <a16:creationId xmlns:a16="http://schemas.microsoft.com/office/drawing/2014/main" id="{7DE44679-2EDD-9A4D-9B55-C4508790F20C}"/>
              </a:ext>
            </a:extLst>
          </p:cNvPr>
          <p:cNvSpPr/>
          <p:nvPr/>
        </p:nvSpPr>
        <p:spPr>
          <a:xfrm>
            <a:off x="3276291" y="6151350"/>
            <a:ext cx="6054863" cy="369332"/>
          </a:xfrm>
          <a:prstGeom prst="rect">
            <a:avLst/>
          </a:prstGeom>
        </p:spPr>
        <p:txBody>
          <a:bodyPr wrap="none">
            <a:spAutoFit/>
          </a:bodyPr>
          <a:lstStyle/>
          <a:p>
            <a:r>
              <a:rPr lang="en" altLang="ja-JP" dirty="0">
                <a:latin typeface="MS PGothic" panose="020B0600070205080204" pitchFamily="34" charset="-128"/>
                <a:ea typeface="MS PGothic" panose="020B0600070205080204" pitchFamily="34" charset="-128"/>
                <a:cs typeface="Times New Roman" panose="02020603050405020304" pitchFamily="18" charset="0"/>
              </a:rPr>
              <a:t>The Italian ECMO </a:t>
            </a:r>
            <a:r>
              <a:rPr lang="en" altLang="ja-JP" dirty="0" err="1">
                <a:latin typeface="MS PGothic" panose="020B0600070205080204" pitchFamily="34" charset="-128"/>
                <a:ea typeface="MS PGothic" panose="020B0600070205080204" pitchFamily="34" charset="-128"/>
                <a:cs typeface="Times New Roman" panose="02020603050405020304" pitchFamily="18" charset="0"/>
              </a:rPr>
              <a:t>net:Intensive</a:t>
            </a:r>
            <a:r>
              <a:rPr lang="en" altLang="ja-JP" dirty="0">
                <a:latin typeface="MS PGothic" panose="020B0600070205080204" pitchFamily="34" charset="-128"/>
                <a:ea typeface="MS PGothic" panose="020B0600070205080204" pitchFamily="34" charset="-128"/>
                <a:cs typeface="Times New Roman" panose="02020603050405020304" pitchFamily="18" charset="0"/>
              </a:rPr>
              <a:t> Care Med 2011; 37: 1447-57. </a:t>
            </a:r>
          </a:p>
        </p:txBody>
      </p:sp>
      <p:sp>
        <p:nvSpPr>
          <p:cNvPr id="10" name="正方形/長方形 9">
            <a:extLst>
              <a:ext uri="{FF2B5EF4-FFF2-40B4-BE49-F238E27FC236}">
                <a16:creationId xmlns:a16="http://schemas.microsoft.com/office/drawing/2014/main" id="{3D0A3796-7F84-AE41-9CC6-11B4E3F2E9AA}"/>
              </a:ext>
            </a:extLst>
          </p:cNvPr>
          <p:cNvSpPr/>
          <p:nvPr/>
        </p:nvSpPr>
        <p:spPr>
          <a:xfrm>
            <a:off x="4282841" y="5847215"/>
            <a:ext cx="3700052" cy="369332"/>
          </a:xfrm>
          <a:prstGeom prst="rect">
            <a:avLst/>
          </a:prstGeom>
        </p:spPr>
        <p:txBody>
          <a:bodyPr wrap="none">
            <a:spAutoFit/>
          </a:bodyPr>
          <a:lstStyle/>
          <a:p>
            <a:r>
              <a:rPr lang="en" altLang="ja-JP" dirty="0">
                <a:latin typeface="MS PGothic" panose="020B0600070205080204" pitchFamily="34" charset="-128"/>
                <a:ea typeface="MS PGothic" panose="020B0600070205080204" pitchFamily="34" charset="-128"/>
                <a:cs typeface="Times New Roman" panose="02020603050405020304" pitchFamily="18" charset="0"/>
              </a:rPr>
              <a:t>ANZICS</a:t>
            </a:r>
            <a:r>
              <a:rPr lang="ja-JP" altLang="en-US">
                <a:latin typeface="MS PGothic" panose="020B0600070205080204" pitchFamily="34" charset="-128"/>
                <a:ea typeface="MS PGothic" panose="020B0600070205080204" pitchFamily="34" charset="-128"/>
                <a:cs typeface="Times New Roman" panose="02020603050405020304" pitchFamily="18" charset="0"/>
              </a:rPr>
              <a:t>；</a:t>
            </a:r>
            <a:r>
              <a:rPr lang="en" altLang="ja-JP" dirty="0">
                <a:latin typeface="MS PGothic" panose="020B0600070205080204" pitchFamily="34" charset="-128"/>
                <a:ea typeface="MS PGothic" panose="020B0600070205080204" pitchFamily="34" charset="-128"/>
                <a:cs typeface="Times New Roman" panose="02020603050405020304" pitchFamily="18" charset="0"/>
              </a:rPr>
              <a:t>JAMA 2009; 302: 1888-95. </a:t>
            </a:r>
          </a:p>
        </p:txBody>
      </p:sp>
      <p:sp>
        <p:nvSpPr>
          <p:cNvPr id="12" name="角丸四角形 11">
            <a:extLst>
              <a:ext uri="{FF2B5EF4-FFF2-40B4-BE49-F238E27FC236}">
                <a16:creationId xmlns:a16="http://schemas.microsoft.com/office/drawing/2014/main" id="{FF39B2AB-E25A-8A47-8518-FF394507AFFD}"/>
              </a:ext>
            </a:extLst>
          </p:cNvPr>
          <p:cNvSpPr/>
          <p:nvPr/>
        </p:nvSpPr>
        <p:spPr>
          <a:xfrm>
            <a:off x="3213632" y="1505260"/>
            <a:ext cx="5635879" cy="819584"/>
          </a:xfrm>
          <a:prstGeom prst="roundRect">
            <a:avLst/>
          </a:prstGeom>
          <a:noFill/>
          <a:ln w="82550">
            <a:solidFill>
              <a:srgbClr val="FF0000">
                <a:alpha val="6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4000" b="1" dirty="0">
                <a:solidFill>
                  <a:schemeClr val="tx1">
                    <a:lumMod val="75000"/>
                    <a:lumOff val="25000"/>
                  </a:schemeClr>
                </a:solidFill>
                <a:effectLst>
                  <a:outerShdw blurRad="50800" dist="38100" dir="2700000" algn="tl" rotWithShape="0">
                    <a:prstClr val="black">
                      <a:alpha val="40000"/>
                    </a:prstClr>
                  </a:outerShdw>
                </a:effectLst>
                <a:latin typeface="MS PGothic" panose="020B0600070205080204" pitchFamily="34" charset="-128"/>
                <a:ea typeface="MS PGothic" panose="020B0600070205080204" pitchFamily="34" charset="-128"/>
                <a:cs typeface="Times New Roman" panose="02020603050405020304" pitchFamily="18" charset="0"/>
              </a:rPr>
              <a:t>VV-ECMO</a:t>
            </a:r>
            <a:r>
              <a:rPr lang="ja-JP" altLang="en-US" sz="4000" b="1">
                <a:solidFill>
                  <a:schemeClr val="tx1">
                    <a:lumMod val="75000"/>
                    <a:lumOff val="25000"/>
                  </a:schemeClr>
                </a:solidFill>
                <a:effectLst>
                  <a:outerShdw blurRad="50800" dist="38100" dir="2700000" algn="tl" rotWithShape="0">
                    <a:prstClr val="black">
                      <a:alpha val="40000"/>
                    </a:prstClr>
                  </a:outerShdw>
                </a:effectLst>
                <a:latin typeface="MS PGothic" panose="020B0600070205080204" pitchFamily="34" charset="-128"/>
                <a:ea typeface="MS PGothic" panose="020B0600070205080204" pitchFamily="34" charset="-128"/>
                <a:cs typeface="Times New Roman" panose="02020603050405020304" pitchFamily="18" charset="0"/>
              </a:rPr>
              <a:t>中の</a:t>
            </a:r>
            <a:r>
              <a:rPr lang="en-US" altLang="ja-JP" sz="4000" b="1" dirty="0">
                <a:solidFill>
                  <a:schemeClr val="tx1">
                    <a:lumMod val="75000"/>
                    <a:lumOff val="25000"/>
                  </a:schemeClr>
                </a:solidFill>
                <a:effectLst>
                  <a:outerShdw blurRad="50800" dist="38100" dir="2700000" algn="tl" rotWithShape="0">
                    <a:prstClr val="black">
                      <a:alpha val="40000"/>
                    </a:prstClr>
                  </a:outerShdw>
                </a:effectLst>
                <a:latin typeface="MS PGothic" panose="020B0600070205080204" pitchFamily="34" charset="-128"/>
                <a:ea typeface="MS PGothic" panose="020B0600070205080204" pitchFamily="34" charset="-128"/>
                <a:cs typeface="Times New Roman" panose="02020603050405020304" pitchFamily="18" charset="0"/>
              </a:rPr>
              <a:t>RBC</a:t>
            </a:r>
            <a:r>
              <a:rPr lang="ja-JP" altLang="en-US" sz="4000" b="1">
                <a:solidFill>
                  <a:schemeClr val="tx1">
                    <a:lumMod val="75000"/>
                    <a:lumOff val="25000"/>
                  </a:schemeClr>
                </a:solidFill>
                <a:effectLst>
                  <a:outerShdw blurRad="50800" dist="38100" dir="2700000" algn="tl" rotWithShape="0">
                    <a:prstClr val="black">
                      <a:alpha val="40000"/>
                    </a:prstClr>
                  </a:outerShdw>
                </a:effectLst>
                <a:latin typeface="MS PGothic" panose="020B0600070205080204" pitchFamily="34" charset="-128"/>
                <a:ea typeface="MS PGothic" panose="020B0600070205080204" pitchFamily="34" charset="-128"/>
                <a:cs typeface="Times New Roman" panose="02020603050405020304" pitchFamily="18" charset="0"/>
              </a:rPr>
              <a:t>輸血</a:t>
            </a:r>
            <a:endParaRPr lang="en-US" altLang="ja-JP" sz="4000" b="1" dirty="0">
              <a:solidFill>
                <a:schemeClr val="tx1">
                  <a:lumMod val="75000"/>
                  <a:lumOff val="25000"/>
                </a:schemeClr>
              </a:solidFill>
              <a:effectLst>
                <a:outerShdw blurRad="50800" dist="38100" dir="2700000" algn="tl" rotWithShape="0">
                  <a:prstClr val="black">
                    <a:alpha val="40000"/>
                  </a:prstClr>
                </a:outerShdw>
              </a:effectLst>
              <a:latin typeface="MS PGothic" panose="020B0600070205080204" pitchFamily="34" charset="-128"/>
              <a:ea typeface="MS PGothic" panose="020B0600070205080204" pitchFamily="34" charset="-128"/>
              <a:cs typeface="Times New Roman" panose="02020603050405020304" pitchFamily="18" charset="0"/>
            </a:endParaRPr>
          </a:p>
        </p:txBody>
      </p:sp>
    </p:spTree>
    <p:extLst>
      <p:ext uri="{BB962C8B-B14F-4D97-AF65-F5344CB8AC3E}">
        <p14:creationId xmlns:p14="http://schemas.microsoft.com/office/powerpoint/2010/main" val="4685775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06B6B16-F720-8941-AC32-F6432D513AA2}"/>
              </a:ext>
            </a:extLst>
          </p:cNvPr>
          <p:cNvSpPr>
            <a:spLocks noGrp="1"/>
          </p:cNvSpPr>
          <p:nvPr>
            <p:ph type="ctrTitle"/>
          </p:nvPr>
        </p:nvSpPr>
        <p:spPr>
          <a:xfrm>
            <a:off x="1524000" y="2673838"/>
            <a:ext cx="9144000" cy="1510323"/>
          </a:xfrm>
        </p:spPr>
        <p:txBody>
          <a:bodyPr>
            <a:normAutofit/>
          </a:bodyPr>
          <a:lstStyle/>
          <a:p>
            <a:r>
              <a:rPr lang="en-US" altLang="ja-JP" sz="9600" dirty="0"/>
              <a:t>”Lung Rest”</a:t>
            </a:r>
            <a:endParaRPr kumimoji="1" lang="ja-JP" altLang="en-US" sz="9600"/>
          </a:p>
        </p:txBody>
      </p:sp>
    </p:spTree>
    <p:extLst>
      <p:ext uri="{BB962C8B-B14F-4D97-AF65-F5344CB8AC3E}">
        <p14:creationId xmlns:p14="http://schemas.microsoft.com/office/powerpoint/2010/main" val="1698964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36C99CF2-31E7-F041-B541-9B7DBE692D71}"/>
              </a:ext>
            </a:extLst>
          </p:cNvPr>
          <p:cNvSpPr txBox="1">
            <a:spLocks/>
          </p:cNvSpPr>
          <p:nvPr/>
        </p:nvSpPr>
        <p:spPr bwMode="auto">
          <a:xfrm>
            <a:off x="2113981" y="200834"/>
            <a:ext cx="8096819" cy="70788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pAutoFit/>
          </a:bodyPr>
          <a:lstStyle>
            <a:lvl1pPr algn="ctr" defTabSz="455618" rtl="0" eaLnBrk="0" fontAlgn="base" hangingPunct="0">
              <a:spcBef>
                <a:spcPct val="0"/>
              </a:spcBef>
              <a:spcAft>
                <a:spcPct val="0"/>
              </a:spcAft>
              <a:defRPr kumimoji="1" sz="4400" b="1" strike="noStrike" kern="1200" cap="none" spc="0" baseline="0">
                <a:ln>
                  <a:noFill/>
                </a:ln>
                <a:solidFill>
                  <a:srgbClr val="FFFF00"/>
                </a:solidFill>
                <a:effectLst/>
                <a:latin typeface="+mj-lt"/>
                <a:ea typeface="+mj-ea"/>
                <a:cs typeface="ＭＳ Ｐゴシック" pitchFamily="-109" charset="-128"/>
              </a:defRPr>
            </a:lvl1pPr>
            <a:lvl2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2pPr>
            <a:lvl3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3pPr>
            <a:lvl4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4pPr>
            <a:lvl5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5pPr>
            <a:lvl6pPr marL="457206"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6pPr>
            <a:lvl7pPr marL="914411"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7pPr>
            <a:lvl8pPr marL="1371617"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8pPr>
            <a:lvl9pPr marL="1828823"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9pPr>
          </a:lstStyle>
          <a:p>
            <a:r>
              <a:rPr lang="en-US" altLang="ja-JP" sz="4000" b="0" u="sng" dirty="0">
                <a:solidFill>
                  <a:schemeClr val="tx1"/>
                </a:solidFill>
                <a:latin typeface="Arial" panose="020B0604020202020204" pitchFamily="34" charset="0"/>
                <a:ea typeface="+mn-ea"/>
                <a:cs typeface="Arial" panose="020B0604020202020204" pitchFamily="34" charset="0"/>
              </a:rPr>
              <a:t>V-V ECMO</a:t>
            </a:r>
            <a:r>
              <a:rPr lang="ja-JP" altLang="en-US" sz="4000" b="0" u="sng" dirty="0">
                <a:solidFill>
                  <a:schemeClr val="tx1"/>
                </a:solidFill>
                <a:latin typeface="Arial" panose="020B0604020202020204" pitchFamily="34" charset="0"/>
                <a:ea typeface="+mn-ea"/>
                <a:cs typeface="Arial" panose="020B0604020202020204" pitchFamily="34" charset="0"/>
              </a:rPr>
              <a:t>離脱の手順</a:t>
            </a:r>
            <a:endParaRPr lang="ja-JP" altLang="ja-JP" sz="4000" b="0" u="sng" dirty="0">
              <a:solidFill>
                <a:schemeClr val="tx1"/>
              </a:solidFill>
              <a:latin typeface="Arial" panose="020B0604020202020204" pitchFamily="34" charset="0"/>
              <a:ea typeface="+mn-ea"/>
              <a:cs typeface="Arial" panose="020B0604020202020204" pitchFamily="34" charset="0"/>
            </a:endParaRPr>
          </a:p>
        </p:txBody>
      </p:sp>
      <p:sp>
        <p:nvSpPr>
          <p:cNvPr id="6" name="正方形/長方形 5">
            <a:extLst>
              <a:ext uri="{FF2B5EF4-FFF2-40B4-BE49-F238E27FC236}">
                <a16:creationId xmlns:a16="http://schemas.microsoft.com/office/drawing/2014/main" id="{8A1303EA-CBE3-F245-A7EA-35A8D731204F}"/>
              </a:ext>
            </a:extLst>
          </p:cNvPr>
          <p:cNvSpPr/>
          <p:nvPr/>
        </p:nvSpPr>
        <p:spPr>
          <a:xfrm>
            <a:off x="2507126" y="1099980"/>
            <a:ext cx="6857968" cy="523220"/>
          </a:xfrm>
          <a:prstGeom prst="rect">
            <a:avLst/>
          </a:prstGeom>
        </p:spPr>
        <p:txBody>
          <a:bodyPr wrap="none">
            <a:spAutoFit/>
          </a:bodyPr>
          <a:lstStyle/>
          <a:p>
            <a:r>
              <a:rPr lang="en-US" altLang="ja-JP" sz="2800" dirty="0">
                <a:solidFill>
                  <a:srgbClr val="FF0000"/>
                </a:solidFill>
              </a:rPr>
              <a:t>Blood flow</a:t>
            </a:r>
            <a:r>
              <a:rPr lang="ja-JP" altLang="en-US" sz="2800"/>
              <a:t>を徐々に</a:t>
            </a:r>
            <a:r>
              <a:rPr lang="en-US" altLang="ja-JP" sz="2800" dirty="0">
                <a:solidFill>
                  <a:srgbClr val="FF0000"/>
                </a:solidFill>
              </a:rPr>
              <a:t>2.0 L/min</a:t>
            </a:r>
            <a:r>
              <a:rPr lang="ja-JP" altLang="en-US" sz="2800"/>
              <a:t>まで下げる</a:t>
            </a:r>
            <a:r>
              <a:rPr lang="en-US" altLang="ja-JP" sz="2800" dirty="0"/>
              <a:t>.</a:t>
            </a:r>
          </a:p>
        </p:txBody>
      </p:sp>
      <p:sp>
        <p:nvSpPr>
          <p:cNvPr id="8" name="タイトル 1">
            <a:extLst>
              <a:ext uri="{FF2B5EF4-FFF2-40B4-BE49-F238E27FC236}">
                <a16:creationId xmlns:a16="http://schemas.microsoft.com/office/drawing/2014/main" id="{E7CA9AEB-C38C-EF40-96A5-402D7E28F563}"/>
              </a:ext>
            </a:extLst>
          </p:cNvPr>
          <p:cNvSpPr txBox="1">
            <a:spLocks/>
          </p:cNvSpPr>
          <p:nvPr/>
        </p:nvSpPr>
        <p:spPr bwMode="auto">
          <a:xfrm>
            <a:off x="2199510" y="1130756"/>
            <a:ext cx="364202" cy="523220"/>
          </a:xfrm>
          <a:prstGeom prst="rect">
            <a:avLst/>
          </a:prstGeom>
          <a:noFill/>
          <a:ln w="9525">
            <a:noFill/>
            <a:miter lim="800000"/>
            <a:headEnd/>
            <a:tailEnd/>
          </a:ln>
        </p:spPr>
        <p:txBody>
          <a:bodyPr vert="horz" wrap="none" lIns="91440" tIns="45720" rIns="91440" bIns="45720" numCol="1" anchor="ctr" anchorCtr="0" compatLnSpc="1">
            <a:prstTxWarp prst="textNoShape">
              <a:avLst/>
            </a:prstTxWarp>
            <a:spAutoFit/>
          </a:bodyPr>
          <a:lstStyle>
            <a:lvl1pPr algn="ctr" defTabSz="455618" rtl="0" eaLnBrk="0" fontAlgn="base" hangingPunct="0">
              <a:spcBef>
                <a:spcPct val="0"/>
              </a:spcBef>
              <a:spcAft>
                <a:spcPct val="0"/>
              </a:spcAft>
              <a:defRPr kumimoji="1" sz="4400" b="1" strike="noStrike" kern="1200" cap="none" spc="0" baseline="0">
                <a:ln>
                  <a:noFill/>
                </a:ln>
                <a:solidFill>
                  <a:srgbClr val="FFFF00"/>
                </a:solidFill>
                <a:effectLst/>
                <a:latin typeface="+mj-lt"/>
                <a:ea typeface="+mj-ea"/>
                <a:cs typeface="ＭＳ Ｐゴシック" pitchFamily="-109" charset="-128"/>
              </a:defRPr>
            </a:lvl1pPr>
            <a:lvl2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2pPr>
            <a:lvl3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3pPr>
            <a:lvl4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4pPr>
            <a:lvl5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5pPr>
            <a:lvl6pPr marL="457206"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6pPr>
            <a:lvl7pPr marL="914411"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7pPr>
            <a:lvl8pPr marL="1371617"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8pPr>
            <a:lvl9pPr marL="1828823"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9pPr>
          </a:lstStyle>
          <a:p>
            <a:r>
              <a:rPr lang="ja-JP" altLang="en-US" sz="2800" b="0">
                <a:solidFill>
                  <a:schemeClr val="tx1"/>
                </a:solidFill>
                <a:latin typeface="Arial" panose="020B0604020202020204" pitchFamily="34" charset="0"/>
                <a:ea typeface="ＭＳ Ｐゴシック" panose="020B0600070205080204" pitchFamily="50" charset="-128"/>
              </a:rPr>
              <a:t>・</a:t>
            </a:r>
            <a:endParaRPr lang="ja-JP" altLang="ja-JP" sz="2800" b="0" dirty="0">
              <a:solidFill>
                <a:schemeClr val="tx1"/>
              </a:solidFill>
              <a:latin typeface="Arial" panose="020B0604020202020204" pitchFamily="34" charset="0"/>
              <a:ea typeface="ＭＳ Ｐゴシック" panose="020B0600070205080204" pitchFamily="50" charset="-128"/>
            </a:endParaRPr>
          </a:p>
        </p:txBody>
      </p:sp>
      <p:sp>
        <p:nvSpPr>
          <p:cNvPr id="7" name="正方形/長方形 6">
            <a:extLst>
              <a:ext uri="{FF2B5EF4-FFF2-40B4-BE49-F238E27FC236}">
                <a16:creationId xmlns:a16="http://schemas.microsoft.com/office/drawing/2014/main" id="{1857247A-1880-8542-A5C8-53E30171C257}"/>
              </a:ext>
            </a:extLst>
          </p:cNvPr>
          <p:cNvSpPr/>
          <p:nvPr/>
        </p:nvSpPr>
        <p:spPr>
          <a:xfrm>
            <a:off x="2501338" y="1586633"/>
            <a:ext cx="7774885" cy="954107"/>
          </a:xfrm>
          <a:prstGeom prst="rect">
            <a:avLst/>
          </a:prstGeom>
        </p:spPr>
        <p:txBody>
          <a:bodyPr wrap="none">
            <a:spAutoFit/>
          </a:bodyPr>
          <a:lstStyle/>
          <a:p>
            <a:r>
              <a:rPr lang="ja-JP" altLang="en-US" sz="2800" dirty="0"/>
              <a:t>血栓が出来やすい症例では</a:t>
            </a:r>
            <a:r>
              <a:rPr lang="en-US" altLang="ja-JP" sz="2800" dirty="0"/>
              <a:t>Blood flow</a:t>
            </a:r>
            <a:r>
              <a:rPr lang="ja-JP" altLang="en-US" sz="2800"/>
              <a:t>は下げず</a:t>
            </a:r>
            <a:r>
              <a:rPr lang="en-US" altLang="ja-JP" sz="2800" dirty="0"/>
              <a:t>,</a:t>
            </a:r>
          </a:p>
          <a:p>
            <a:r>
              <a:rPr lang="en-US" altLang="ja-JP" sz="2800" dirty="0">
                <a:solidFill>
                  <a:srgbClr val="FF0000"/>
                </a:solidFill>
              </a:rPr>
              <a:t>Sweep gas F</a:t>
            </a:r>
            <a:r>
              <a:rPr lang="en-US" altLang="ja-JP" sz="1600" dirty="0">
                <a:solidFill>
                  <a:srgbClr val="FF0000"/>
                </a:solidFill>
              </a:rPr>
              <a:t>I</a:t>
            </a:r>
            <a:r>
              <a:rPr lang="en-US" altLang="ja-JP" sz="2800" dirty="0">
                <a:solidFill>
                  <a:srgbClr val="FF0000"/>
                </a:solidFill>
              </a:rPr>
              <a:t>O</a:t>
            </a:r>
            <a:r>
              <a:rPr lang="en-US" altLang="ja-JP" sz="1600" dirty="0">
                <a:solidFill>
                  <a:srgbClr val="FF0000"/>
                </a:solidFill>
              </a:rPr>
              <a:t>2</a:t>
            </a:r>
            <a:r>
              <a:rPr lang="ja-JP" altLang="en-US" sz="2800" dirty="0">
                <a:solidFill>
                  <a:srgbClr val="FF0000"/>
                </a:solidFill>
              </a:rPr>
              <a:t>を徐々に</a:t>
            </a:r>
            <a:r>
              <a:rPr lang="ja-JP" altLang="en-US" sz="2800">
                <a:solidFill>
                  <a:srgbClr val="FF0000"/>
                </a:solidFill>
              </a:rPr>
              <a:t>下げる</a:t>
            </a:r>
            <a:r>
              <a:rPr lang="en-US" altLang="ja-JP" sz="2800" dirty="0"/>
              <a:t>.</a:t>
            </a:r>
          </a:p>
        </p:txBody>
      </p:sp>
      <p:sp>
        <p:nvSpPr>
          <p:cNvPr id="9" name="タイトル 1">
            <a:extLst>
              <a:ext uri="{FF2B5EF4-FFF2-40B4-BE49-F238E27FC236}">
                <a16:creationId xmlns:a16="http://schemas.microsoft.com/office/drawing/2014/main" id="{9A957AE6-1873-B847-85DF-BFC037230F41}"/>
              </a:ext>
            </a:extLst>
          </p:cNvPr>
          <p:cNvSpPr txBox="1">
            <a:spLocks/>
          </p:cNvSpPr>
          <p:nvPr/>
        </p:nvSpPr>
        <p:spPr bwMode="auto">
          <a:xfrm>
            <a:off x="2199510" y="1617409"/>
            <a:ext cx="364202" cy="523220"/>
          </a:xfrm>
          <a:prstGeom prst="rect">
            <a:avLst/>
          </a:prstGeom>
          <a:noFill/>
          <a:ln w="9525">
            <a:noFill/>
            <a:miter lim="800000"/>
            <a:headEnd/>
            <a:tailEnd/>
          </a:ln>
        </p:spPr>
        <p:txBody>
          <a:bodyPr vert="horz" wrap="none" lIns="91440" tIns="45720" rIns="91440" bIns="45720" numCol="1" anchor="ctr" anchorCtr="0" compatLnSpc="1">
            <a:prstTxWarp prst="textNoShape">
              <a:avLst/>
            </a:prstTxWarp>
            <a:spAutoFit/>
          </a:bodyPr>
          <a:lstStyle>
            <a:lvl1pPr algn="ctr" defTabSz="455618" rtl="0" eaLnBrk="0" fontAlgn="base" hangingPunct="0">
              <a:spcBef>
                <a:spcPct val="0"/>
              </a:spcBef>
              <a:spcAft>
                <a:spcPct val="0"/>
              </a:spcAft>
              <a:defRPr kumimoji="1" sz="4400" b="1" strike="noStrike" kern="1200" cap="none" spc="0" baseline="0">
                <a:ln>
                  <a:noFill/>
                </a:ln>
                <a:solidFill>
                  <a:srgbClr val="FFFF00"/>
                </a:solidFill>
                <a:effectLst/>
                <a:latin typeface="+mj-lt"/>
                <a:ea typeface="+mj-ea"/>
                <a:cs typeface="ＭＳ Ｐゴシック" pitchFamily="-109" charset="-128"/>
              </a:defRPr>
            </a:lvl1pPr>
            <a:lvl2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2pPr>
            <a:lvl3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3pPr>
            <a:lvl4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4pPr>
            <a:lvl5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5pPr>
            <a:lvl6pPr marL="457206"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6pPr>
            <a:lvl7pPr marL="914411"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7pPr>
            <a:lvl8pPr marL="1371617"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8pPr>
            <a:lvl9pPr marL="1828823"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9pPr>
          </a:lstStyle>
          <a:p>
            <a:r>
              <a:rPr lang="ja-JP" altLang="en-US" sz="2800" b="0">
                <a:solidFill>
                  <a:schemeClr val="tx1"/>
                </a:solidFill>
                <a:latin typeface="Arial" panose="020B0604020202020204" pitchFamily="34" charset="0"/>
                <a:ea typeface="ＭＳ Ｐゴシック" panose="020B0600070205080204" pitchFamily="50" charset="-128"/>
              </a:rPr>
              <a:t>・</a:t>
            </a:r>
            <a:endParaRPr lang="ja-JP" altLang="ja-JP" sz="2800" b="0" dirty="0">
              <a:solidFill>
                <a:schemeClr val="tx1"/>
              </a:solidFill>
              <a:latin typeface="Arial" panose="020B0604020202020204" pitchFamily="34" charset="0"/>
              <a:ea typeface="ＭＳ Ｐゴシック" panose="020B0600070205080204" pitchFamily="50" charset="-128"/>
            </a:endParaRPr>
          </a:p>
        </p:txBody>
      </p:sp>
      <p:sp>
        <p:nvSpPr>
          <p:cNvPr id="14" name="下矢印 13">
            <a:extLst>
              <a:ext uri="{FF2B5EF4-FFF2-40B4-BE49-F238E27FC236}">
                <a16:creationId xmlns:a16="http://schemas.microsoft.com/office/drawing/2014/main" id="{5ADD2836-2AE8-5846-8669-129C59E0A711}"/>
              </a:ext>
            </a:extLst>
          </p:cNvPr>
          <p:cNvSpPr/>
          <p:nvPr/>
        </p:nvSpPr>
        <p:spPr>
          <a:xfrm>
            <a:off x="5735960" y="2587800"/>
            <a:ext cx="720080" cy="430881"/>
          </a:xfrm>
          <a:prstGeom prst="downArrow">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10" name="正方形/長方形 9">
            <a:extLst>
              <a:ext uri="{FF2B5EF4-FFF2-40B4-BE49-F238E27FC236}">
                <a16:creationId xmlns:a16="http://schemas.microsoft.com/office/drawing/2014/main" id="{65752B0C-61E5-DA40-9A63-6BCB0FACE093}"/>
              </a:ext>
            </a:extLst>
          </p:cNvPr>
          <p:cNvSpPr/>
          <p:nvPr/>
        </p:nvSpPr>
        <p:spPr>
          <a:xfrm>
            <a:off x="4519045" y="3173845"/>
            <a:ext cx="3153909" cy="584775"/>
          </a:xfrm>
          <a:prstGeom prst="rect">
            <a:avLst/>
          </a:prstGeom>
        </p:spPr>
        <p:txBody>
          <a:bodyPr wrap="square">
            <a:spAutoFit/>
          </a:bodyPr>
          <a:lstStyle/>
          <a:p>
            <a:pPr marL="82296"/>
            <a:r>
              <a:rPr lang="ja-JP" altLang="en-US" sz="3200" dirty="0">
                <a:latin typeface="Arial" panose="020B0604020202020204" pitchFamily="34" charset="0"/>
                <a:cs typeface="Arial" panose="020B0604020202020204" pitchFamily="34" charset="0"/>
              </a:rPr>
              <a:t>＜離脱テスト＞</a:t>
            </a:r>
            <a:endParaRPr lang="en-US" altLang="ja-JP" sz="3200" dirty="0">
              <a:latin typeface="Arial" panose="020B0604020202020204" pitchFamily="34" charset="0"/>
              <a:cs typeface="Arial" panose="020B0604020202020204" pitchFamily="34" charset="0"/>
            </a:endParaRPr>
          </a:p>
        </p:txBody>
      </p:sp>
      <p:sp>
        <p:nvSpPr>
          <p:cNvPr id="16" name="正方形/長方形 15">
            <a:extLst>
              <a:ext uri="{FF2B5EF4-FFF2-40B4-BE49-F238E27FC236}">
                <a16:creationId xmlns:a16="http://schemas.microsoft.com/office/drawing/2014/main" id="{CB680120-F911-9B4F-AF6F-474293677214}"/>
              </a:ext>
            </a:extLst>
          </p:cNvPr>
          <p:cNvSpPr/>
          <p:nvPr/>
        </p:nvSpPr>
        <p:spPr>
          <a:xfrm>
            <a:off x="3176067" y="3752172"/>
            <a:ext cx="7667484" cy="584775"/>
          </a:xfrm>
          <a:prstGeom prst="rect">
            <a:avLst/>
          </a:prstGeom>
        </p:spPr>
        <p:txBody>
          <a:bodyPr wrap="none">
            <a:spAutoFit/>
          </a:bodyPr>
          <a:lstStyle/>
          <a:p>
            <a:r>
              <a:rPr lang="en-US" altLang="ja-JP" sz="3200" dirty="0">
                <a:solidFill>
                  <a:srgbClr val="FF0000"/>
                </a:solidFill>
                <a:latin typeface="Arial" panose="020B0604020202020204" pitchFamily="34" charset="0"/>
                <a:cs typeface="Arial" panose="020B0604020202020204" pitchFamily="34" charset="0"/>
              </a:rPr>
              <a:t>Sweep gas F</a:t>
            </a:r>
            <a:r>
              <a:rPr lang="en-US" altLang="ja-JP" dirty="0">
                <a:solidFill>
                  <a:srgbClr val="FF0000"/>
                </a:solidFill>
                <a:latin typeface="Arial" panose="020B0604020202020204" pitchFamily="34" charset="0"/>
                <a:cs typeface="Arial" panose="020B0604020202020204" pitchFamily="34" charset="0"/>
              </a:rPr>
              <a:t>I</a:t>
            </a:r>
            <a:r>
              <a:rPr lang="en-US" altLang="ja-JP" sz="3200" dirty="0">
                <a:solidFill>
                  <a:srgbClr val="FF0000"/>
                </a:solidFill>
                <a:latin typeface="Arial" panose="020B0604020202020204" pitchFamily="34" charset="0"/>
                <a:cs typeface="Arial" panose="020B0604020202020204" pitchFamily="34" charset="0"/>
              </a:rPr>
              <a:t>O</a:t>
            </a:r>
            <a:r>
              <a:rPr lang="en-US" altLang="ja-JP" dirty="0">
                <a:solidFill>
                  <a:srgbClr val="FF0000"/>
                </a:solidFill>
                <a:latin typeface="Arial" panose="020B0604020202020204" pitchFamily="34" charset="0"/>
                <a:cs typeface="Arial" panose="020B0604020202020204" pitchFamily="34" charset="0"/>
              </a:rPr>
              <a:t>2</a:t>
            </a:r>
            <a:r>
              <a:rPr lang="ja-JP" altLang="en-US" sz="3200" dirty="0">
                <a:solidFill>
                  <a:srgbClr val="FF0000"/>
                </a:solidFill>
                <a:latin typeface="Arial" panose="020B0604020202020204" pitchFamily="34" charset="0"/>
                <a:cs typeface="Arial" panose="020B0604020202020204" pitchFamily="34" charset="0"/>
              </a:rPr>
              <a:t> </a:t>
            </a:r>
            <a:r>
              <a:rPr lang="en-US" altLang="ja-JP" sz="3200" dirty="0">
                <a:solidFill>
                  <a:srgbClr val="FF0000"/>
                </a:solidFill>
                <a:latin typeface="Arial" panose="020B0604020202020204" pitchFamily="34" charset="0"/>
                <a:cs typeface="Arial" panose="020B0604020202020204" pitchFamily="34" charset="0"/>
              </a:rPr>
              <a:t>0.21</a:t>
            </a:r>
            <a:r>
              <a:rPr lang="ja-JP" altLang="en-US" sz="3200" dirty="0">
                <a:latin typeface="Arial" panose="020B0604020202020204" pitchFamily="34" charset="0"/>
                <a:cs typeface="Arial" panose="020B0604020202020204" pitchFamily="34" charset="0"/>
              </a:rPr>
              <a:t>とし</a:t>
            </a:r>
            <a:r>
              <a:rPr lang="en-US" altLang="ja-JP" sz="3200" dirty="0">
                <a:latin typeface="Arial" panose="020B0604020202020204" pitchFamily="34" charset="0"/>
                <a:cs typeface="Arial" panose="020B0604020202020204" pitchFamily="34" charset="0"/>
              </a:rPr>
              <a:t>, 15</a:t>
            </a:r>
            <a:r>
              <a:rPr lang="ja-JP" altLang="en-US" sz="3200" dirty="0">
                <a:latin typeface="Arial" panose="020B0604020202020204" pitchFamily="34" charset="0"/>
                <a:cs typeface="Arial" panose="020B0604020202020204" pitchFamily="34" charset="0"/>
              </a:rPr>
              <a:t>分以上</a:t>
            </a:r>
            <a:r>
              <a:rPr lang="ja-JP" altLang="en-US" sz="3200">
                <a:latin typeface="Arial" panose="020B0604020202020204" pitchFamily="34" charset="0"/>
                <a:cs typeface="Arial" panose="020B0604020202020204" pitchFamily="34" charset="0"/>
              </a:rPr>
              <a:t>観察</a:t>
            </a:r>
            <a:r>
              <a:rPr lang="en-US" altLang="ja-JP" sz="3200" dirty="0">
                <a:latin typeface="Arial" panose="020B0604020202020204" pitchFamily="34" charset="0"/>
                <a:cs typeface="Arial" panose="020B0604020202020204" pitchFamily="34" charset="0"/>
              </a:rPr>
              <a:t>.</a:t>
            </a:r>
          </a:p>
        </p:txBody>
      </p:sp>
      <p:sp>
        <p:nvSpPr>
          <p:cNvPr id="17" name="正方形/長方形 16">
            <a:extLst>
              <a:ext uri="{FF2B5EF4-FFF2-40B4-BE49-F238E27FC236}">
                <a16:creationId xmlns:a16="http://schemas.microsoft.com/office/drawing/2014/main" id="{3450C9F9-5FAC-AE43-9FFF-53B0DC756A4E}"/>
              </a:ext>
            </a:extLst>
          </p:cNvPr>
          <p:cNvSpPr/>
          <p:nvPr/>
        </p:nvSpPr>
        <p:spPr>
          <a:xfrm>
            <a:off x="1728221" y="3749909"/>
            <a:ext cx="1369286" cy="584775"/>
          </a:xfrm>
          <a:prstGeom prst="rect">
            <a:avLst/>
          </a:prstGeom>
        </p:spPr>
        <p:txBody>
          <a:bodyPr wrap="none">
            <a:spAutoFit/>
          </a:bodyPr>
          <a:lstStyle/>
          <a:p>
            <a:r>
              <a:rPr lang="en" altLang="ja-JP" sz="3200" dirty="0">
                <a:latin typeface="Arial" panose="020B0604020202020204" pitchFamily="34" charset="0"/>
                <a:cs typeface="Arial" panose="020B0604020202020204" pitchFamily="34" charset="0"/>
              </a:rPr>
              <a:t>Step</a:t>
            </a:r>
            <a:r>
              <a:rPr lang="en-US" altLang="ja-JP" sz="3200" dirty="0">
                <a:latin typeface="Arial" panose="020B0604020202020204" pitchFamily="34" charset="0"/>
                <a:cs typeface="Arial" panose="020B0604020202020204" pitchFamily="34" charset="0"/>
              </a:rPr>
              <a:t> 1</a:t>
            </a:r>
            <a:endParaRPr lang="en" altLang="ja-JP" sz="3200" dirty="0">
              <a:latin typeface="Arial" panose="020B0604020202020204" pitchFamily="34" charset="0"/>
              <a:cs typeface="Arial" panose="020B0604020202020204" pitchFamily="34" charset="0"/>
            </a:endParaRPr>
          </a:p>
        </p:txBody>
      </p:sp>
      <p:sp>
        <p:nvSpPr>
          <p:cNvPr id="13" name="正方形/長方形 12">
            <a:extLst>
              <a:ext uri="{FF2B5EF4-FFF2-40B4-BE49-F238E27FC236}">
                <a16:creationId xmlns:a16="http://schemas.microsoft.com/office/drawing/2014/main" id="{7E2944E4-CDEB-EF4D-8454-1046CDE28722}"/>
              </a:ext>
            </a:extLst>
          </p:cNvPr>
          <p:cNvSpPr/>
          <p:nvPr/>
        </p:nvSpPr>
        <p:spPr>
          <a:xfrm>
            <a:off x="3176066" y="4317262"/>
            <a:ext cx="7036478" cy="584775"/>
          </a:xfrm>
          <a:prstGeom prst="rect">
            <a:avLst/>
          </a:prstGeom>
        </p:spPr>
        <p:txBody>
          <a:bodyPr wrap="none">
            <a:spAutoFit/>
          </a:bodyPr>
          <a:lstStyle/>
          <a:p>
            <a:r>
              <a:rPr lang="en-US" altLang="ja-JP" sz="3200" dirty="0">
                <a:solidFill>
                  <a:srgbClr val="FF0000"/>
                </a:solidFill>
                <a:latin typeface="Arial" panose="020B0604020202020204" pitchFamily="34" charset="0"/>
                <a:cs typeface="Arial" panose="020B0604020202020204" pitchFamily="34" charset="0"/>
              </a:rPr>
              <a:t>Sweep gas</a:t>
            </a:r>
            <a:r>
              <a:rPr lang="ja-JP" altLang="en-US" sz="3200">
                <a:solidFill>
                  <a:srgbClr val="FF0000"/>
                </a:solidFill>
                <a:latin typeface="Arial" panose="020B0604020202020204" pitchFamily="34" charset="0"/>
                <a:cs typeface="Arial" panose="020B0604020202020204" pitchFamily="34" charset="0"/>
              </a:rPr>
              <a:t>を</a:t>
            </a:r>
            <a:r>
              <a:rPr lang="en-US" altLang="ja-JP" sz="3200" dirty="0">
                <a:solidFill>
                  <a:srgbClr val="FF0000"/>
                </a:solidFill>
                <a:latin typeface="Arial" panose="020B0604020202020204" pitchFamily="34" charset="0"/>
                <a:cs typeface="Arial" panose="020B0604020202020204" pitchFamily="34" charset="0"/>
              </a:rPr>
              <a:t>off</a:t>
            </a:r>
            <a:r>
              <a:rPr lang="ja-JP" altLang="en-US" sz="3200">
                <a:latin typeface="Arial" panose="020B0604020202020204" pitchFamily="34" charset="0"/>
                <a:cs typeface="Arial" panose="020B0604020202020204" pitchFamily="34" charset="0"/>
              </a:rPr>
              <a:t>とし</a:t>
            </a:r>
            <a:r>
              <a:rPr lang="en-US" altLang="ja-JP" sz="3200" dirty="0">
                <a:latin typeface="Arial" panose="020B0604020202020204" pitchFamily="34" charset="0"/>
                <a:cs typeface="Arial" panose="020B0604020202020204" pitchFamily="34" charset="0"/>
              </a:rPr>
              <a:t>, 4</a:t>
            </a:r>
            <a:r>
              <a:rPr lang="ja-JP" altLang="en-US" sz="3200">
                <a:latin typeface="Arial" panose="020B0604020202020204" pitchFamily="34" charset="0"/>
                <a:cs typeface="Arial" panose="020B0604020202020204" pitchFamily="34" charset="0"/>
              </a:rPr>
              <a:t>時間以上観察</a:t>
            </a:r>
            <a:r>
              <a:rPr lang="en-US" altLang="ja-JP" sz="3200" dirty="0">
                <a:latin typeface="Arial" panose="020B0604020202020204" pitchFamily="34" charset="0"/>
                <a:cs typeface="Arial" panose="020B0604020202020204" pitchFamily="34" charset="0"/>
              </a:rPr>
              <a:t>.</a:t>
            </a:r>
            <a:r>
              <a:rPr lang="ja-JP" altLang="en-US" sz="3200">
                <a:latin typeface="Arial" panose="020B0604020202020204" pitchFamily="34" charset="0"/>
                <a:cs typeface="Arial" panose="020B0604020202020204" pitchFamily="34" charset="0"/>
              </a:rPr>
              <a:t> </a:t>
            </a:r>
            <a:endParaRPr lang="ja-JP" altLang="en-US" sz="3200"/>
          </a:p>
        </p:txBody>
      </p:sp>
      <p:sp>
        <p:nvSpPr>
          <p:cNvPr id="18" name="正方形/長方形 17">
            <a:extLst>
              <a:ext uri="{FF2B5EF4-FFF2-40B4-BE49-F238E27FC236}">
                <a16:creationId xmlns:a16="http://schemas.microsoft.com/office/drawing/2014/main" id="{C1EA51F4-BA1E-654D-9B92-38E023E78AAD}"/>
              </a:ext>
            </a:extLst>
          </p:cNvPr>
          <p:cNvSpPr/>
          <p:nvPr/>
        </p:nvSpPr>
        <p:spPr>
          <a:xfrm>
            <a:off x="1728221" y="4317262"/>
            <a:ext cx="1369286" cy="584775"/>
          </a:xfrm>
          <a:prstGeom prst="rect">
            <a:avLst/>
          </a:prstGeom>
        </p:spPr>
        <p:txBody>
          <a:bodyPr wrap="none">
            <a:spAutoFit/>
          </a:bodyPr>
          <a:lstStyle/>
          <a:p>
            <a:r>
              <a:rPr lang="en" altLang="ja-JP" sz="3200" dirty="0">
                <a:latin typeface="Arial" panose="020B0604020202020204" pitchFamily="34" charset="0"/>
                <a:cs typeface="Arial" panose="020B0604020202020204" pitchFamily="34" charset="0"/>
              </a:rPr>
              <a:t>Step</a:t>
            </a:r>
            <a:r>
              <a:rPr lang="en-US" altLang="ja-JP" sz="3200" dirty="0">
                <a:latin typeface="Arial" panose="020B0604020202020204" pitchFamily="34" charset="0"/>
                <a:cs typeface="Arial" panose="020B0604020202020204" pitchFamily="34" charset="0"/>
              </a:rPr>
              <a:t> 2</a:t>
            </a:r>
            <a:endParaRPr lang="en" altLang="ja-JP" sz="3200" dirty="0">
              <a:latin typeface="Arial" panose="020B0604020202020204" pitchFamily="34" charset="0"/>
              <a:cs typeface="Arial" panose="020B0604020202020204" pitchFamily="34" charset="0"/>
            </a:endParaRPr>
          </a:p>
        </p:txBody>
      </p:sp>
      <p:sp>
        <p:nvSpPr>
          <p:cNvPr id="22" name="正方形/長方形 21">
            <a:extLst>
              <a:ext uri="{FF2B5EF4-FFF2-40B4-BE49-F238E27FC236}">
                <a16:creationId xmlns:a16="http://schemas.microsoft.com/office/drawing/2014/main" id="{EAF211D0-3277-DD45-A0EE-B947DA1E1DDF}"/>
              </a:ext>
            </a:extLst>
          </p:cNvPr>
          <p:cNvSpPr/>
          <p:nvPr/>
        </p:nvSpPr>
        <p:spPr>
          <a:xfrm>
            <a:off x="2125658" y="5339154"/>
            <a:ext cx="9547807" cy="1384995"/>
          </a:xfrm>
          <a:prstGeom prst="rect">
            <a:avLst/>
          </a:prstGeom>
        </p:spPr>
        <p:txBody>
          <a:bodyPr wrap="none">
            <a:spAutoFit/>
          </a:bodyPr>
          <a:lstStyle/>
          <a:p>
            <a:pPr marL="82296"/>
            <a:r>
              <a:rPr lang="ja-JP" altLang="en-US" sz="2800" dirty="0">
                <a:latin typeface="Arial" panose="020B0604020202020204" pitchFamily="34" charset="0"/>
                <a:cs typeface="Arial" panose="020B0604020202020204" pitchFamily="34" charset="0"/>
              </a:rPr>
              <a:t>問題</a:t>
            </a:r>
            <a:r>
              <a:rPr lang="ja-JP" altLang="en-US" sz="2800">
                <a:latin typeface="Arial" panose="020B0604020202020204" pitchFamily="34" charset="0"/>
                <a:cs typeface="Arial" panose="020B0604020202020204" pitchFamily="34" charset="0"/>
              </a:rPr>
              <a:t>なければ離脱</a:t>
            </a:r>
            <a:endParaRPr lang="en-US" altLang="ja-JP" sz="2800" dirty="0">
              <a:latin typeface="Arial" panose="020B0604020202020204" pitchFamily="34" charset="0"/>
              <a:cs typeface="Arial" panose="020B0604020202020204" pitchFamily="34" charset="0"/>
            </a:endParaRPr>
          </a:p>
          <a:p>
            <a:pPr marL="82296"/>
            <a:r>
              <a:rPr lang="ja-JP" altLang="en-US" sz="2800">
                <a:latin typeface="Arial" panose="020B0604020202020204" pitchFamily="34" charset="0"/>
                <a:cs typeface="Arial" panose="020B0604020202020204" pitchFamily="34" charset="0"/>
              </a:rPr>
              <a:t>（</a:t>
            </a:r>
            <a:r>
              <a:rPr lang="ja-JP" altLang="en-US" sz="2800" dirty="0">
                <a:latin typeface="Arial" panose="020B0604020202020204" pitchFamily="34" charset="0"/>
                <a:cs typeface="Arial" panose="020B0604020202020204" pitchFamily="34" charset="0"/>
              </a:rPr>
              <a:t>脱血</a:t>
            </a:r>
            <a:r>
              <a:rPr lang="en-US" altLang="ja-JP" sz="2800" dirty="0">
                <a:latin typeface="Arial" panose="020B0604020202020204" pitchFamily="34" charset="0"/>
                <a:cs typeface="Arial" panose="020B0604020202020204" pitchFamily="34" charset="0"/>
              </a:rPr>
              <a:t>SvO</a:t>
            </a:r>
            <a:r>
              <a:rPr lang="en-US" altLang="ja-JP" sz="1600" dirty="0">
                <a:latin typeface="Arial" panose="020B0604020202020204" pitchFamily="34" charset="0"/>
                <a:cs typeface="Arial" panose="020B0604020202020204" pitchFamily="34" charset="0"/>
              </a:rPr>
              <a:t>2</a:t>
            </a:r>
            <a:r>
              <a:rPr lang="en" altLang="ja-JP" sz="2800" dirty="0">
                <a:latin typeface="Arial" panose="020B0604020202020204" pitchFamily="34" charset="0"/>
                <a:cs typeface="Arial" panose="020B0604020202020204" pitchFamily="34" charset="0"/>
              </a:rPr>
              <a:t> &lt; </a:t>
            </a:r>
            <a:r>
              <a:rPr lang="en-US" altLang="ja-JP" sz="2800" dirty="0">
                <a:latin typeface="Arial" panose="020B0604020202020204" pitchFamily="34" charset="0"/>
                <a:cs typeface="Arial" panose="020B0604020202020204" pitchFamily="34" charset="0"/>
              </a:rPr>
              <a:t>60%</a:t>
            </a:r>
            <a:r>
              <a:rPr lang="ja-JP" altLang="en-US" sz="2800" dirty="0">
                <a:latin typeface="Arial" panose="020B0604020202020204" pitchFamily="34" charset="0"/>
                <a:cs typeface="Arial" panose="020B0604020202020204" pitchFamily="34" charset="0"/>
              </a:rPr>
              <a:t>となる場合は離脱テスト</a:t>
            </a:r>
            <a:r>
              <a:rPr lang="ja-JP" altLang="en-US" sz="2800">
                <a:latin typeface="Arial" panose="020B0604020202020204" pitchFamily="34" charset="0"/>
                <a:cs typeface="Arial" panose="020B0604020202020204" pitchFamily="34" charset="0"/>
              </a:rPr>
              <a:t>中止）</a:t>
            </a:r>
            <a:endParaRPr lang="en-US" altLang="ja-JP" sz="2800" dirty="0">
              <a:latin typeface="Arial" panose="020B0604020202020204" pitchFamily="34" charset="0"/>
              <a:cs typeface="Arial" panose="020B0604020202020204" pitchFamily="34" charset="0"/>
            </a:endParaRPr>
          </a:p>
          <a:p>
            <a:pPr marL="82296"/>
            <a:r>
              <a:rPr lang="en-US" altLang="ja-JP" sz="2800" dirty="0">
                <a:solidFill>
                  <a:srgbClr val="FF0000"/>
                </a:solidFill>
                <a:latin typeface="Arial" panose="020B0604020202020204" pitchFamily="34" charset="0"/>
                <a:cs typeface="Arial" panose="020B0604020202020204" pitchFamily="34" charset="0"/>
              </a:rPr>
              <a:t>※</a:t>
            </a:r>
            <a:r>
              <a:rPr lang="ja-JP" altLang="en-US" sz="2800" dirty="0">
                <a:solidFill>
                  <a:srgbClr val="FF0000"/>
                </a:solidFill>
                <a:latin typeface="Arial" panose="020B0604020202020204" pitchFamily="34" charset="0"/>
                <a:cs typeface="Arial" panose="020B0604020202020204" pitchFamily="34" charset="0"/>
              </a:rPr>
              <a:t>基本的には</a:t>
            </a:r>
            <a:r>
              <a:rPr lang="ja-JP" altLang="en-US" sz="2800">
                <a:solidFill>
                  <a:srgbClr val="FF0000"/>
                </a:solidFill>
                <a:latin typeface="Arial" panose="020B0604020202020204" pitchFamily="34" charset="0"/>
                <a:cs typeface="Arial" panose="020B0604020202020204" pitchFamily="34" charset="0"/>
              </a:rPr>
              <a:t>呼吸器設定</a:t>
            </a:r>
            <a:r>
              <a:rPr lang="en-US" altLang="ja-JP" sz="2800" dirty="0">
                <a:solidFill>
                  <a:srgbClr val="FF0000"/>
                </a:solidFill>
                <a:latin typeface="Arial" panose="020B0604020202020204" pitchFamily="34" charset="0"/>
                <a:cs typeface="Arial" panose="020B0604020202020204" pitchFamily="34" charset="0"/>
              </a:rPr>
              <a:t>Lung Rest</a:t>
            </a:r>
            <a:r>
              <a:rPr lang="ja-JP" altLang="en-US" sz="2800">
                <a:solidFill>
                  <a:srgbClr val="FF0000"/>
                </a:solidFill>
                <a:latin typeface="Arial" panose="020B0604020202020204" pitchFamily="34" charset="0"/>
                <a:cs typeface="Arial" panose="020B0604020202020204" pitchFamily="34" charset="0"/>
              </a:rPr>
              <a:t>設定から変更しない</a:t>
            </a:r>
            <a:r>
              <a:rPr lang="en-US" altLang="ja-JP" sz="2800" dirty="0">
                <a:solidFill>
                  <a:srgbClr val="FF0000"/>
                </a:solidFill>
                <a:latin typeface="Arial" panose="020B0604020202020204" pitchFamily="34" charset="0"/>
                <a:cs typeface="Arial" panose="020B0604020202020204" pitchFamily="34" charset="0"/>
              </a:rPr>
              <a:t>.</a:t>
            </a:r>
          </a:p>
        </p:txBody>
      </p:sp>
      <p:sp>
        <p:nvSpPr>
          <p:cNvPr id="23" name="下矢印 22">
            <a:extLst>
              <a:ext uri="{FF2B5EF4-FFF2-40B4-BE49-F238E27FC236}">
                <a16:creationId xmlns:a16="http://schemas.microsoft.com/office/drawing/2014/main" id="{B0B8CC9F-4E80-EE45-A5B0-AFD65E58A6D0}"/>
              </a:ext>
            </a:extLst>
          </p:cNvPr>
          <p:cNvSpPr/>
          <p:nvPr/>
        </p:nvSpPr>
        <p:spPr>
          <a:xfrm>
            <a:off x="5735960" y="5057201"/>
            <a:ext cx="720080" cy="430881"/>
          </a:xfrm>
          <a:prstGeom prst="downArrow">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Tree>
    <p:extLst>
      <p:ext uri="{BB962C8B-B14F-4D97-AF65-F5344CB8AC3E}">
        <p14:creationId xmlns:p14="http://schemas.microsoft.com/office/powerpoint/2010/main" val="382027229"/>
      </p:ext>
    </p:extLst>
  </p:cSld>
  <p:clrMapOvr>
    <a:masterClrMapping/>
  </p:clrMapOvr>
  <mc:AlternateContent xmlns:mc="http://schemas.openxmlformats.org/markup-compatibility/2006" xmlns:p14="http://schemas.microsoft.com/office/powerpoint/2010/main">
    <mc:Choice Requires="p14">
      <p:transition spd="med" p14:dur="700" advTm="41720">
        <p:fade/>
      </p:transition>
    </mc:Choice>
    <mc:Fallback xmlns="">
      <p:transition spd="med" advTm="41720">
        <p:fade/>
      </p:transition>
    </mc:Fallback>
  </mc:AlternateContent>
  <p:extLst>
    <p:ext uri="{E180D4A7-C9FB-4DFB-919C-405C955672EB}">
      <p14:showEvtLst xmlns:p14="http://schemas.microsoft.com/office/powerpoint/2010/main">
        <p14:playEvt time="13" objId="11"/>
        <p14:stopEvt time="41277" objId="11"/>
      </p14:showEvtLst>
    </p:ext>
  </p:extLs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0D11543A-F9A9-1941-BEE5-2156DA23856A}"/>
              </a:ext>
            </a:extLst>
          </p:cNvPr>
          <p:cNvSpPr txBox="1">
            <a:spLocks/>
          </p:cNvSpPr>
          <p:nvPr/>
        </p:nvSpPr>
        <p:spPr bwMode="auto">
          <a:xfrm>
            <a:off x="4916832" y="200834"/>
            <a:ext cx="2749471" cy="707886"/>
          </a:xfrm>
          <a:prstGeom prst="rect">
            <a:avLst/>
          </a:prstGeom>
          <a:noFill/>
          <a:ln w="9525">
            <a:noFill/>
            <a:miter lim="800000"/>
            <a:headEnd/>
            <a:tailEnd/>
          </a:ln>
        </p:spPr>
        <p:txBody>
          <a:bodyPr vert="horz" wrap="none" lIns="91440" tIns="45720" rIns="91440" bIns="45720" numCol="1" anchor="ctr" anchorCtr="0" compatLnSpc="1">
            <a:prstTxWarp prst="textNoShape">
              <a:avLst/>
            </a:prstTxWarp>
            <a:spAutoFit/>
          </a:bodyPr>
          <a:lstStyle>
            <a:lvl1pPr algn="ctr" defTabSz="455618" rtl="0" eaLnBrk="0" fontAlgn="base" hangingPunct="0">
              <a:spcBef>
                <a:spcPct val="0"/>
              </a:spcBef>
              <a:spcAft>
                <a:spcPct val="0"/>
              </a:spcAft>
              <a:defRPr kumimoji="1" sz="4400" b="1" strike="noStrike" kern="1200" cap="none" spc="0" baseline="0">
                <a:ln>
                  <a:noFill/>
                </a:ln>
                <a:solidFill>
                  <a:srgbClr val="FFFF00"/>
                </a:solidFill>
                <a:effectLst/>
                <a:latin typeface="+mj-lt"/>
                <a:ea typeface="+mj-ea"/>
                <a:cs typeface="ＭＳ Ｐゴシック" pitchFamily="-109" charset="-128"/>
              </a:defRPr>
            </a:lvl1pPr>
            <a:lvl2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2pPr>
            <a:lvl3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3pPr>
            <a:lvl4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4pPr>
            <a:lvl5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5pPr>
            <a:lvl6pPr marL="457206"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6pPr>
            <a:lvl7pPr marL="914411"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7pPr>
            <a:lvl8pPr marL="1371617"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8pPr>
            <a:lvl9pPr marL="1828823"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9pPr>
          </a:lstStyle>
          <a:p>
            <a:pPr algn="l"/>
            <a:r>
              <a:rPr lang="ja-JP" altLang="en-US" sz="4000" b="0" u="sng">
                <a:solidFill>
                  <a:srgbClr val="FF0000"/>
                </a:solidFill>
                <a:latin typeface="Arial" panose="020B0604020202020204" pitchFamily="34" charset="0"/>
                <a:ea typeface="+mn-ea"/>
                <a:cs typeface="Arial" panose="020B0604020202020204" pitchFamily="34" charset="0"/>
              </a:rPr>
              <a:t>離脱テスト</a:t>
            </a:r>
            <a:endParaRPr lang="en-US" altLang="ja-JP" sz="4000" b="0" u="sng" dirty="0">
              <a:solidFill>
                <a:srgbClr val="FF0000"/>
              </a:solidFill>
              <a:latin typeface="Arial" panose="020B0604020202020204" pitchFamily="34" charset="0"/>
              <a:ea typeface="+mn-ea"/>
              <a:cs typeface="Arial" panose="020B0604020202020204" pitchFamily="34" charset="0"/>
            </a:endParaRPr>
          </a:p>
        </p:txBody>
      </p:sp>
      <p:sp>
        <p:nvSpPr>
          <p:cNvPr id="16" name="正方形/長方形 15">
            <a:extLst>
              <a:ext uri="{FF2B5EF4-FFF2-40B4-BE49-F238E27FC236}">
                <a16:creationId xmlns:a16="http://schemas.microsoft.com/office/drawing/2014/main" id="{DA377333-F0B3-2F44-AD58-BEAC0BF2217E}"/>
              </a:ext>
            </a:extLst>
          </p:cNvPr>
          <p:cNvSpPr/>
          <p:nvPr/>
        </p:nvSpPr>
        <p:spPr>
          <a:xfrm>
            <a:off x="3269204" y="982992"/>
            <a:ext cx="7667484" cy="584775"/>
          </a:xfrm>
          <a:prstGeom prst="rect">
            <a:avLst/>
          </a:prstGeom>
        </p:spPr>
        <p:txBody>
          <a:bodyPr wrap="none">
            <a:spAutoFit/>
          </a:bodyPr>
          <a:lstStyle/>
          <a:p>
            <a:r>
              <a:rPr lang="en-US" altLang="ja-JP" sz="3200" dirty="0">
                <a:solidFill>
                  <a:srgbClr val="FF0000"/>
                </a:solidFill>
                <a:latin typeface="Arial" panose="020B0604020202020204" pitchFamily="34" charset="0"/>
                <a:cs typeface="Arial" panose="020B0604020202020204" pitchFamily="34" charset="0"/>
              </a:rPr>
              <a:t>Sweep gas F</a:t>
            </a:r>
            <a:r>
              <a:rPr lang="en-US" altLang="ja-JP" dirty="0">
                <a:solidFill>
                  <a:srgbClr val="FF0000"/>
                </a:solidFill>
                <a:latin typeface="Arial" panose="020B0604020202020204" pitchFamily="34" charset="0"/>
                <a:cs typeface="Arial" panose="020B0604020202020204" pitchFamily="34" charset="0"/>
              </a:rPr>
              <a:t>I</a:t>
            </a:r>
            <a:r>
              <a:rPr lang="en-US" altLang="ja-JP" sz="3200" dirty="0">
                <a:solidFill>
                  <a:srgbClr val="FF0000"/>
                </a:solidFill>
                <a:latin typeface="Arial" panose="020B0604020202020204" pitchFamily="34" charset="0"/>
                <a:cs typeface="Arial" panose="020B0604020202020204" pitchFamily="34" charset="0"/>
              </a:rPr>
              <a:t>O</a:t>
            </a:r>
            <a:r>
              <a:rPr lang="en-US" altLang="ja-JP" dirty="0">
                <a:solidFill>
                  <a:srgbClr val="FF0000"/>
                </a:solidFill>
                <a:latin typeface="Arial" panose="020B0604020202020204" pitchFamily="34" charset="0"/>
                <a:cs typeface="Arial" panose="020B0604020202020204" pitchFamily="34" charset="0"/>
              </a:rPr>
              <a:t>2</a:t>
            </a:r>
            <a:r>
              <a:rPr lang="ja-JP" altLang="en-US" sz="3200" dirty="0">
                <a:solidFill>
                  <a:srgbClr val="FF0000"/>
                </a:solidFill>
                <a:latin typeface="Arial" panose="020B0604020202020204" pitchFamily="34" charset="0"/>
                <a:cs typeface="Arial" panose="020B0604020202020204" pitchFamily="34" charset="0"/>
              </a:rPr>
              <a:t> </a:t>
            </a:r>
            <a:r>
              <a:rPr lang="en-US" altLang="ja-JP" sz="3200" dirty="0">
                <a:solidFill>
                  <a:srgbClr val="FF0000"/>
                </a:solidFill>
                <a:latin typeface="Arial" panose="020B0604020202020204" pitchFamily="34" charset="0"/>
                <a:cs typeface="Arial" panose="020B0604020202020204" pitchFamily="34" charset="0"/>
              </a:rPr>
              <a:t>0.21</a:t>
            </a:r>
            <a:r>
              <a:rPr lang="ja-JP" altLang="en-US" sz="3200" dirty="0">
                <a:latin typeface="Arial" panose="020B0604020202020204" pitchFamily="34" charset="0"/>
                <a:cs typeface="Arial" panose="020B0604020202020204" pitchFamily="34" charset="0"/>
              </a:rPr>
              <a:t>と</a:t>
            </a:r>
            <a:r>
              <a:rPr lang="ja-JP" altLang="en-US" sz="3200">
                <a:latin typeface="Arial" panose="020B0604020202020204" pitchFamily="34" charset="0"/>
                <a:cs typeface="Arial" panose="020B0604020202020204" pitchFamily="34" charset="0"/>
              </a:rPr>
              <a:t>し</a:t>
            </a:r>
            <a:r>
              <a:rPr lang="en-US" altLang="ja-JP" sz="3200" dirty="0">
                <a:latin typeface="Arial" panose="020B0604020202020204" pitchFamily="34" charset="0"/>
                <a:cs typeface="Arial" panose="020B0604020202020204" pitchFamily="34" charset="0"/>
              </a:rPr>
              <a:t>, 15</a:t>
            </a:r>
            <a:r>
              <a:rPr lang="ja-JP" altLang="en-US" sz="3200" dirty="0">
                <a:latin typeface="Arial" panose="020B0604020202020204" pitchFamily="34" charset="0"/>
                <a:cs typeface="Arial" panose="020B0604020202020204" pitchFamily="34" charset="0"/>
              </a:rPr>
              <a:t>分以上</a:t>
            </a:r>
            <a:r>
              <a:rPr lang="ja-JP" altLang="en-US" sz="3200">
                <a:latin typeface="Arial" panose="020B0604020202020204" pitchFamily="34" charset="0"/>
                <a:cs typeface="Arial" panose="020B0604020202020204" pitchFamily="34" charset="0"/>
              </a:rPr>
              <a:t>観察</a:t>
            </a:r>
            <a:r>
              <a:rPr lang="en-US" altLang="ja-JP" sz="3200" dirty="0">
                <a:latin typeface="Arial" panose="020B0604020202020204" pitchFamily="34" charset="0"/>
                <a:cs typeface="Arial" panose="020B0604020202020204" pitchFamily="34" charset="0"/>
              </a:rPr>
              <a:t>.</a:t>
            </a:r>
          </a:p>
        </p:txBody>
      </p:sp>
      <p:sp>
        <p:nvSpPr>
          <p:cNvPr id="17" name="正方形/長方形 16">
            <a:extLst>
              <a:ext uri="{FF2B5EF4-FFF2-40B4-BE49-F238E27FC236}">
                <a16:creationId xmlns:a16="http://schemas.microsoft.com/office/drawing/2014/main" id="{C3B768CF-F56D-C247-9BBA-460EBF30057A}"/>
              </a:ext>
            </a:extLst>
          </p:cNvPr>
          <p:cNvSpPr/>
          <p:nvPr/>
        </p:nvSpPr>
        <p:spPr>
          <a:xfrm>
            <a:off x="1821358" y="980729"/>
            <a:ext cx="1369286" cy="584775"/>
          </a:xfrm>
          <a:prstGeom prst="rect">
            <a:avLst/>
          </a:prstGeom>
        </p:spPr>
        <p:txBody>
          <a:bodyPr wrap="none">
            <a:spAutoFit/>
          </a:bodyPr>
          <a:lstStyle/>
          <a:p>
            <a:r>
              <a:rPr lang="en" altLang="ja-JP" sz="3200" dirty="0">
                <a:latin typeface="Arial" panose="020B0604020202020204" pitchFamily="34" charset="0"/>
                <a:cs typeface="Arial" panose="020B0604020202020204" pitchFamily="34" charset="0"/>
              </a:rPr>
              <a:t>Step</a:t>
            </a:r>
            <a:r>
              <a:rPr lang="en-US" altLang="ja-JP" sz="3200" dirty="0">
                <a:latin typeface="Arial" panose="020B0604020202020204" pitchFamily="34" charset="0"/>
                <a:cs typeface="Arial" panose="020B0604020202020204" pitchFamily="34" charset="0"/>
              </a:rPr>
              <a:t> 1</a:t>
            </a:r>
            <a:endParaRPr lang="en" altLang="ja-JP" sz="3200" dirty="0">
              <a:latin typeface="Arial" panose="020B0604020202020204" pitchFamily="34" charset="0"/>
              <a:cs typeface="Arial" panose="020B0604020202020204" pitchFamily="34" charset="0"/>
            </a:endParaRPr>
          </a:p>
        </p:txBody>
      </p:sp>
      <p:sp>
        <p:nvSpPr>
          <p:cNvPr id="14" name="正方形/長方形 13">
            <a:extLst>
              <a:ext uri="{FF2B5EF4-FFF2-40B4-BE49-F238E27FC236}">
                <a16:creationId xmlns:a16="http://schemas.microsoft.com/office/drawing/2014/main" id="{2081904E-2535-0243-8C8E-C3E2877114DD}"/>
              </a:ext>
            </a:extLst>
          </p:cNvPr>
          <p:cNvSpPr/>
          <p:nvPr/>
        </p:nvSpPr>
        <p:spPr>
          <a:xfrm>
            <a:off x="3269204" y="1548082"/>
            <a:ext cx="7037504" cy="584775"/>
          </a:xfrm>
          <a:prstGeom prst="rect">
            <a:avLst/>
          </a:prstGeom>
        </p:spPr>
        <p:txBody>
          <a:bodyPr wrap="none">
            <a:spAutoFit/>
          </a:bodyPr>
          <a:lstStyle/>
          <a:p>
            <a:r>
              <a:rPr lang="en-US" altLang="ja-JP" sz="3200" dirty="0">
                <a:solidFill>
                  <a:srgbClr val="FF0000"/>
                </a:solidFill>
                <a:latin typeface="Arial" panose="020B0604020202020204" pitchFamily="34" charset="0"/>
                <a:cs typeface="Arial" panose="020B0604020202020204" pitchFamily="34" charset="0"/>
              </a:rPr>
              <a:t>Sweep gas</a:t>
            </a:r>
            <a:r>
              <a:rPr lang="ja-JP" altLang="en-US" sz="3200">
                <a:solidFill>
                  <a:srgbClr val="FF0000"/>
                </a:solidFill>
                <a:latin typeface="Arial" panose="020B0604020202020204" pitchFamily="34" charset="0"/>
                <a:cs typeface="Arial" panose="020B0604020202020204" pitchFamily="34" charset="0"/>
              </a:rPr>
              <a:t>を</a:t>
            </a:r>
            <a:r>
              <a:rPr lang="en-US" altLang="ja-JP" sz="3200" dirty="0">
                <a:solidFill>
                  <a:srgbClr val="FF0000"/>
                </a:solidFill>
                <a:latin typeface="Arial" panose="020B0604020202020204" pitchFamily="34" charset="0"/>
                <a:cs typeface="Arial" panose="020B0604020202020204" pitchFamily="34" charset="0"/>
              </a:rPr>
              <a:t>off</a:t>
            </a:r>
            <a:r>
              <a:rPr lang="ja-JP" altLang="en-US" sz="3200">
                <a:latin typeface="Arial" panose="020B0604020202020204" pitchFamily="34" charset="0"/>
                <a:cs typeface="Arial" panose="020B0604020202020204" pitchFamily="34" charset="0"/>
              </a:rPr>
              <a:t>とし</a:t>
            </a:r>
            <a:r>
              <a:rPr lang="en-US" altLang="ja-JP" sz="3200" dirty="0">
                <a:latin typeface="Arial" panose="020B0604020202020204" pitchFamily="34" charset="0"/>
                <a:cs typeface="Arial" panose="020B0604020202020204" pitchFamily="34" charset="0"/>
              </a:rPr>
              <a:t>, 4</a:t>
            </a:r>
            <a:r>
              <a:rPr lang="ja-JP" altLang="en-US" sz="3200">
                <a:latin typeface="Arial" panose="020B0604020202020204" pitchFamily="34" charset="0"/>
                <a:cs typeface="Arial" panose="020B0604020202020204" pitchFamily="34" charset="0"/>
              </a:rPr>
              <a:t>時間以上観察</a:t>
            </a:r>
            <a:r>
              <a:rPr lang="en-US" altLang="ja-JP" sz="3200" dirty="0">
                <a:latin typeface="Arial" panose="020B0604020202020204" pitchFamily="34" charset="0"/>
                <a:cs typeface="Arial" panose="020B0604020202020204" pitchFamily="34" charset="0"/>
              </a:rPr>
              <a:t>.</a:t>
            </a:r>
            <a:r>
              <a:rPr lang="ja-JP" altLang="en-US" sz="3200">
                <a:latin typeface="Arial" panose="020B0604020202020204" pitchFamily="34" charset="0"/>
                <a:cs typeface="Arial" panose="020B0604020202020204" pitchFamily="34" charset="0"/>
              </a:rPr>
              <a:t> </a:t>
            </a:r>
            <a:endParaRPr lang="ja-JP" altLang="en-US" sz="3200"/>
          </a:p>
        </p:txBody>
      </p:sp>
      <p:sp>
        <p:nvSpPr>
          <p:cNvPr id="15" name="正方形/長方形 14">
            <a:extLst>
              <a:ext uri="{FF2B5EF4-FFF2-40B4-BE49-F238E27FC236}">
                <a16:creationId xmlns:a16="http://schemas.microsoft.com/office/drawing/2014/main" id="{6C4D410B-2251-5B4E-81EA-F3C189C897EF}"/>
              </a:ext>
            </a:extLst>
          </p:cNvPr>
          <p:cNvSpPr/>
          <p:nvPr/>
        </p:nvSpPr>
        <p:spPr>
          <a:xfrm>
            <a:off x="1821358" y="1548082"/>
            <a:ext cx="1369286" cy="584775"/>
          </a:xfrm>
          <a:prstGeom prst="rect">
            <a:avLst/>
          </a:prstGeom>
        </p:spPr>
        <p:txBody>
          <a:bodyPr wrap="none">
            <a:spAutoFit/>
          </a:bodyPr>
          <a:lstStyle/>
          <a:p>
            <a:r>
              <a:rPr lang="en" altLang="ja-JP" sz="3200" dirty="0">
                <a:latin typeface="Arial" panose="020B0604020202020204" pitchFamily="34" charset="0"/>
                <a:cs typeface="Arial" panose="020B0604020202020204" pitchFamily="34" charset="0"/>
              </a:rPr>
              <a:t>Step</a:t>
            </a:r>
            <a:r>
              <a:rPr lang="en-US" altLang="ja-JP" sz="3200" dirty="0">
                <a:latin typeface="Arial" panose="020B0604020202020204" pitchFamily="34" charset="0"/>
                <a:cs typeface="Arial" panose="020B0604020202020204" pitchFamily="34" charset="0"/>
              </a:rPr>
              <a:t> 2</a:t>
            </a:r>
            <a:endParaRPr lang="en" altLang="ja-JP" sz="3200" dirty="0">
              <a:latin typeface="Arial" panose="020B0604020202020204" pitchFamily="34" charset="0"/>
              <a:cs typeface="Arial" panose="020B0604020202020204" pitchFamily="34" charset="0"/>
            </a:endParaRPr>
          </a:p>
        </p:txBody>
      </p:sp>
      <p:pic>
        <p:nvPicPr>
          <p:cNvPr id="19" name="図 18">
            <a:extLst>
              <a:ext uri="{FF2B5EF4-FFF2-40B4-BE49-F238E27FC236}">
                <a16:creationId xmlns:a16="http://schemas.microsoft.com/office/drawing/2014/main" id="{FC5388F9-DA13-9B4D-B3FA-CB73BE9A55D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95600" y="2348880"/>
            <a:ext cx="2592000" cy="3456000"/>
          </a:xfrm>
          <a:prstGeom prst="rect">
            <a:avLst/>
          </a:prstGeom>
        </p:spPr>
      </p:pic>
      <p:sp>
        <p:nvSpPr>
          <p:cNvPr id="22" name="右矢印 21">
            <a:extLst>
              <a:ext uri="{FF2B5EF4-FFF2-40B4-BE49-F238E27FC236}">
                <a16:creationId xmlns:a16="http://schemas.microsoft.com/office/drawing/2014/main" id="{B966BD38-9E62-BA4D-8390-92838387FFB7}"/>
              </a:ext>
            </a:extLst>
          </p:cNvPr>
          <p:cNvSpPr/>
          <p:nvPr/>
        </p:nvSpPr>
        <p:spPr>
          <a:xfrm rot="20620249">
            <a:off x="3279613" y="4396106"/>
            <a:ext cx="254108" cy="234087"/>
          </a:xfrm>
          <a:prstGeom prst="righ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25" name="右矢印 24">
            <a:extLst>
              <a:ext uri="{FF2B5EF4-FFF2-40B4-BE49-F238E27FC236}">
                <a16:creationId xmlns:a16="http://schemas.microsoft.com/office/drawing/2014/main" id="{BFE55F1B-39BC-4F4F-AAAB-20D957060B5B}"/>
              </a:ext>
            </a:extLst>
          </p:cNvPr>
          <p:cNvSpPr/>
          <p:nvPr/>
        </p:nvSpPr>
        <p:spPr>
          <a:xfrm rot="16689042">
            <a:off x="4106879" y="5254523"/>
            <a:ext cx="254108" cy="234087"/>
          </a:xfrm>
          <a:prstGeom prst="righ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srgbClr val="FF0000"/>
              </a:solidFill>
            </a:endParaRPr>
          </a:p>
        </p:txBody>
      </p:sp>
      <p:sp>
        <p:nvSpPr>
          <p:cNvPr id="23" name="正方形/長方形 22">
            <a:extLst>
              <a:ext uri="{FF2B5EF4-FFF2-40B4-BE49-F238E27FC236}">
                <a16:creationId xmlns:a16="http://schemas.microsoft.com/office/drawing/2014/main" id="{C0FAFCB0-A2A3-5742-B833-B85F872FE3F9}"/>
              </a:ext>
            </a:extLst>
          </p:cNvPr>
          <p:cNvSpPr/>
          <p:nvPr/>
        </p:nvSpPr>
        <p:spPr>
          <a:xfrm>
            <a:off x="1416232" y="5790650"/>
            <a:ext cx="2342308" cy="461665"/>
          </a:xfrm>
          <a:prstGeom prst="rect">
            <a:avLst/>
          </a:prstGeom>
        </p:spPr>
        <p:txBody>
          <a:bodyPr wrap="none">
            <a:spAutoFit/>
          </a:bodyPr>
          <a:lstStyle/>
          <a:p>
            <a:r>
              <a:rPr lang="en-US" altLang="ja-JP" sz="2400" dirty="0">
                <a:solidFill>
                  <a:srgbClr val="FF0000"/>
                </a:solidFill>
                <a:latin typeface="Arial" panose="020B0604020202020204" pitchFamily="34" charset="0"/>
                <a:cs typeface="Arial" panose="020B0604020202020204" pitchFamily="34" charset="0"/>
              </a:rPr>
              <a:t>Sweep gas flow</a:t>
            </a:r>
          </a:p>
        </p:txBody>
      </p:sp>
      <p:sp>
        <p:nvSpPr>
          <p:cNvPr id="26" name="正方形/長方形 25">
            <a:extLst>
              <a:ext uri="{FF2B5EF4-FFF2-40B4-BE49-F238E27FC236}">
                <a16:creationId xmlns:a16="http://schemas.microsoft.com/office/drawing/2014/main" id="{160139DE-CCE7-564E-8F04-C936DD7BDE26}"/>
              </a:ext>
            </a:extLst>
          </p:cNvPr>
          <p:cNvSpPr/>
          <p:nvPr/>
        </p:nvSpPr>
        <p:spPr>
          <a:xfrm>
            <a:off x="1990106" y="6135688"/>
            <a:ext cx="1194558" cy="461665"/>
          </a:xfrm>
          <a:prstGeom prst="rect">
            <a:avLst/>
          </a:prstGeom>
        </p:spPr>
        <p:txBody>
          <a:bodyPr wrap="none">
            <a:spAutoFit/>
          </a:bodyPr>
          <a:lstStyle/>
          <a:p>
            <a:r>
              <a:rPr lang="en-US" altLang="ja-JP" sz="2400" dirty="0">
                <a:solidFill>
                  <a:srgbClr val="FF0000"/>
                </a:solidFill>
                <a:latin typeface="Arial" panose="020B0604020202020204" pitchFamily="34" charset="0"/>
                <a:cs typeface="Arial" panose="020B0604020202020204" pitchFamily="34" charset="0"/>
              </a:rPr>
              <a:t>2 L/min</a:t>
            </a:r>
            <a:endParaRPr lang="ja-JP" altLang="en-US" sz="2400">
              <a:solidFill>
                <a:srgbClr val="FF0000"/>
              </a:solidFill>
            </a:endParaRPr>
          </a:p>
        </p:txBody>
      </p:sp>
      <p:sp>
        <p:nvSpPr>
          <p:cNvPr id="24" name="正方形/長方形 23">
            <a:extLst>
              <a:ext uri="{FF2B5EF4-FFF2-40B4-BE49-F238E27FC236}">
                <a16:creationId xmlns:a16="http://schemas.microsoft.com/office/drawing/2014/main" id="{B9EE6061-A991-194D-BF9F-4A7106564DCD}"/>
              </a:ext>
            </a:extLst>
          </p:cNvPr>
          <p:cNvSpPr/>
          <p:nvPr/>
        </p:nvSpPr>
        <p:spPr>
          <a:xfrm>
            <a:off x="3791600" y="5790650"/>
            <a:ext cx="1709122" cy="461665"/>
          </a:xfrm>
          <a:prstGeom prst="rect">
            <a:avLst/>
          </a:prstGeom>
        </p:spPr>
        <p:txBody>
          <a:bodyPr wrap="none">
            <a:spAutoFit/>
          </a:bodyPr>
          <a:lstStyle/>
          <a:p>
            <a:r>
              <a:rPr lang="en-US" altLang="ja-JP" sz="2400" dirty="0">
                <a:solidFill>
                  <a:srgbClr val="FF0000"/>
                </a:solidFill>
                <a:latin typeface="Arial" panose="020B0604020202020204" pitchFamily="34" charset="0"/>
                <a:cs typeface="Arial" panose="020B0604020202020204" pitchFamily="34" charset="0"/>
              </a:rPr>
              <a:t>Sweep gas</a:t>
            </a:r>
          </a:p>
        </p:txBody>
      </p:sp>
      <p:sp>
        <p:nvSpPr>
          <p:cNvPr id="27" name="正方形/長方形 26">
            <a:extLst>
              <a:ext uri="{FF2B5EF4-FFF2-40B4-BE49-F238E27FC236}">
                <a16:creationId xmlns:a16="http://schemas.microsoft.com/office/drawing/2014/main" id="{64F5C149-6B36-C646-9B34-E7F428D957B0}"/>
              </a:ext>
            </a:extLst>
          </p:cNvPr>
          <p:cNvSpPr/>
          <p:nvPr/>
        </p:nvSpPr>
        <p:spPr>
          <a:xfrm>
            <a:off x="3991975" y="6135688"/>
            <a:ext cx="1455953" cy="461665"/>
          </a:xfrm>
          <a:prstGeom prst="rect">
            <a:avLst/>
          </a:prstGeom>
        </p:spPr>
        <p:txBody>
          <a:bodyPr wrap="none">
            <a:spAutoFit/>
          </a:bodyPr>
          <a:lstStyle/>
          <a:p>
            <a:r>
              <a:rPr lang="en-US" altLang="ja-JP" sz="2400" dirty="0">
                <a:solidFill>
                  <a:srgbClr val="FF0000"/>
                </a:solidFill>
                <a:latin typeface="Arial" panose="020B0604020202020204" pitchFamily="34" charset="0"/>
                <a:cs typeface="Arial" panose="020B0604020202020204" pitchFamily="34" charset="0"/>
              </a:rPr>
              <a:t>F</a:t>
            </a:r>
            <a:r>
              <a:rPr lang="en-US" altLang="ja-JP" sz="1400" dirty="0">
                <a:solidFill>
                  <a:srgbClr val="FF0000"/>
                </a:solidFill>
                <a:latin typeface="Arial" panose="020B0604020202020204" pitchFamily="34" charset="0"/>
                <a:cs typeface="Arial" panose="020B0604020202020204" pitchFamily="34" charset="0"/>
              </a:rPr>
              <a:t>I</a:t>
            </a:r>
            <a:r>
              <a:rPr lang="en-US" altLang="ja-JP" sz="2400" dirty="0">
                <a:solidFill>
                  <a:srgbClr val="FF0000"/>
                </a:solidFill>
                <a:latin typeface="Arial" panose="020B0604020202020204" pitchFamily="34" charset="0"/>
                <a:cs typeface="Arial" panose="020B0604020202020204" pitchFamily="34" charset="0"/>
              </a:rPr>
              <a:t>O</a:t>
            </a:r>
            <a:r>
              <a:rPr lang="en-US" altLang="ja-JP" sz="1400" dirty="0">
                <a:solidFill>
                  <a:srgbClr val="FF0000"/>
                </a:solidFill>
                <a:latin typeface="Arial" panose="020B0604020202020204" pitchFamily="34" charset="0"/>
                <a:cs typeface="Arial" panose="020B0604020202020204" pitchFamily="34" charset="0"/>
              </a:rPr>
              <a:t>2 </a:t>
            </a:r>
            <a:r>
              <a:rPr lang="en-US" altLang="ja-JP" sz="2400" dirty="0">
                <a:solidFill>
                  <a:srgbClr val="FF0000"/>
                </a:solidFill>
                <a:latin typeface="Arial" panose="020B0604020202020204" pitchFamily="34" charset="0"/>
                <a:cs typeface="Arial" panose="020B0604020202020204" pitchFamily="34" charset="0"/>
              </a:rPr>
              <a:t>0.21</a:t>
            </a:r>
            <a:endParaRPr lang="ja-JP" altLang="en-US" sz="2400">
              <a:solidFill>
                <a:srgbClr val="FF0000"/>
              </a:solidFill>
            </a:endParaRPr>
          </a:p>
        </p:txBody>
      </p:sp>
      <p:pic>
        <p:nvPicPr>
          <p:cNvPr id="21" name="図 20">
            <a:extLst>
              <a:ext uri="{FF2B5EF4-FFF2-40B4-BE49-F238E27FC236}">
                <a16:creationId xmlns:a16="http://schemas.microsoft.com/office/drawing/2014/main" id="{B900E178-B687-CF41-80A1-0084AEAC7C9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27660" y="2348880"/>
            <a:ext cx="2592000" cy="3456000"/>
          </a:xfrm>
          <a:prstGeom prst="rect">
            <a:avLst/>
          </a:prstGeom>
        </p:spPr>
      </p:pic>
      <p:sp>
        <p:nvSpPr>
          <p:cNvPr id="31" name="右矢印 30">
            <a:extLst>
              <a:ext uri="{FF2B5EF4-FFF2-40B4-BE49-F238E27FC236}">
                <a16:creationId xmlns:a16="http://schemas.microsoft.com/office/drawing/2014/main" id="{DEF264FA-E1AC-C143-88A0-AFDA43379E0A}"/>
              </a:ext>
            </a:extLst>
          </p:cNvPr>
          <p:cNvSpPr/>
          <p:nvPr/>
        </p:nvSpPr>
        <p:spPr>
          <a:xfrm rot="20620249">
            <a:off x="7775522" y="5044178"/>
            <a:ext cx="254108" cy="234087"/>
          </a:xfrm>
          <a:prstGeom prst="rightArrow">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32" name="正方形/長方形 31">
            <a:extLst>
              <a:ext uri="{FF2B5EF4-FFF2-40B4-BE49-F238E27FC236}">
                <a16:creationId xmlns:a16="http://schemas.microsoft.com/office/drawing/2014/main" id="{FC00EEC9-B686-D846-A6F5-D297D2768B68}"/>
              </a:ext>
            </a:extLst>
          </p:cNvPr>
          <p:cNvSpPr/>
          <p:nvPr/>
        </p:nvSpPr>
        <p:spPr>
          <a:xfrm>
            <a:off x="6266334" y="5804881"/>
            <a:ext cx="4185761" cy="830997"/>
          </a:xfrm>
          <a:prstGeom prst="rect">
            <a:avLst/>
          </a:prstGeom>
        </p:spPr>
        <p:txBody>
          <a:bodyPr wrap="none">
            <a:spAutoFit/>
          </a:bodyPr>
          <a:lstStyle/>
          <a:p>
            <a:pPr algn="ctr"/>
            <a:r>
              <a:rPr lang="en-US" altLang="ja-JP" sz="2400" dirty="0">
                <a:solidFill>
                  <a:srgbClr val="FF0000"/>
                </a:solidFill>
                <a:latin typeface="Arial" panose="020B0604020202020204" pitchFamily="34" charset="0"/>
                <a:cs typeface="Arial" panose="020B0604020202020204" pitchFamily="34" charset="0"/>
              </a:rPr>
              <a:t>Sweep gas</a:t>
            </a:r>
            <a:r>
              <a:rPr lang="ja-JP" altLang="en-US" sz="2400">
                <a:solidFill>
                  <a:srgbClr val="FF0000"/>
                </a:solidFill>
                <a:latin typeface="Arial" panose="020B0604020202020204" pitchFamily="34" charset="0"/>
                <a:cs typeface="Arial" panose="020B0604020202020204" pitchFamily="34" charset="0"/>
              </a:rPr>
              <a:t>を</a:t>
            </a:r>
            <a:r>
              <a:rPr lang="en-US" altLang="ja-JP" sz="2400" dirty="0">
                <a:solidFill>
                  <a:srgbClr val="FF0000"/>
                </a:solidFill>
                <a:latin typeface="Arial" panose="020B0604020202020204" pitchFamily="34" charset="0"/>
                <a:cs typeface="Arial" panose="020B0604020202020204" pitchFamily="34" charset="0"/>
              </a:rPr>
              <a:t>off</a:t>
            </a:r>
            <a:r>
              <a:rPr lang="ja-JP" altLang="en-US" sz="2400">
                <a:solidFill>
                  <a:srgbClr val="FF0000"/>
                </a:solidFill>
                <a:latin typeface="Arial" panose="020B0604020202020204" pitchFamily="34" charset="0"/>
                <a:cs typeface="Arial" panose="020B0604020202020204" pitchFamily="34" charset="0"/>
              </a:rPr>
              <a:t>とし</a:t>
            </a:r>
            <a:endParaRPr lang="en-US" altLang="ja-JP" sz="2400" dirty="0">
              <a:solidFill>
                <a:srgbClr val="FF0000"/>
              </a:solidFill>
              <a:latin typeface="Arial" panose="020B0604020202020204" pitchFamily="34" charset="0"/>
              <a:cs typeface="Arial" panose="020B0604020202020204" pitchFamily="34" charset="0"/>
            </a:endParaRPr>
          </a:p>
          <a:p>
            <a:pPr algn="ctr"/>
            <a:r>
              <a:rPr lang="ja-JP" altLang="en-US" sz="2400">
                <a:solidFill>
                  <a:srgbClr val="FF0000"/>
                </a:solidFill>
                <a:latin typeface="Arial" panose="020B0604020202020204" pitchFamily="34" charset="0"/>
                <a:cs typeface="Arial" panose="020B0604020202020204" pitchFamily="34" charset="0"/>
              </a:rPr>
              <a:t>ガス供給チューブをクランプ</a:t>
            </a:r>
            <a:endParaRPr lang="en-US" altLang="ja-JP" sz="2400"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44608838"/>
      </p:ext>
    </p:extLst>
  </p:cSld>
  <p:clrMapOvr>
    <a:masterClrMapping/>
  </p:clrMapOvr>
  <mc:AlternateContent xmlns:mc="http://schemas.openxmlformats.org/markup-compatibility/2006" xmlns:p14="http://schemas.microsoft.com/office/powerpoint/2010/main">
    <mc:Choice Requires="p14">
      <p:transition spd="med" p14:dur="700" advTm="21869">
        <p:fade/>
      </p:transition>
    </mc:Choice>
    <mc:Fallback xmlns="">
      <p:transition spd="med" advTm="21869">
        <p:fade/>
      </p:transition>
    </mc:Fallback>
  </mc:AlternateContent>
  <p:extLst>
    <p:ext uri="{E180D4A7-C9FB-4DFB-919C-405C955672EB}">
      <p14:showEvtLst xmlns:p14="http://schemas.microsoft.com/office/powerpoint/2010/main">
        <p14:playEvt time="12" objId="3"/>
        <p14:stopEvt time="21470" objId="3"/>
      </p14:showEvtLst>
    </p:ext>
  </p:extLs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0D11543A-F9A9-1941-BEE5-2156DA23856A}"/>
              </a:ext>
            </a:extLst>
          </p:cNvPr>
          <p:cNvSpPr txBox="1">
            <a:spLocks/>
          </p:cNvSpPr>
          <p:nvPr/>
        </p:nvSpPr>
        <p:spPr bwMode="auto">
          <a:xfrm>
            <a:off x="2412941" y="488865"/>
            <a:ext cx="7366120" cy="707886"/>
          </a:xfrm>
          <a:prstGeom prst="rect">
            <a:avLst/>
          </a:prstGeom>
          <a:noFill/>
          <a:ln w="9525">
            <a:noFill/>
            <a:miter lim="800000"/>
            <a:headEnd/>
            <a:tailEnd/>
          </a:ln>
        </p:spPr>
        <p:txBody>
          <a:bodyPr vert="horz" wrap="none" lIns="91440" tIns="45720" rIns="91440" bIns="45720" numCol="1" anchor="ctr" anchorCtr="0" compatLnSpc="1">
            <a:prstTxWarp prst="textNoShape">
              <a:avLst/>
            </a:prstTxWarp>
            <a:spAutoFit/>
          </a:bodyPr>
          <a:lstStyle>
            <a:lvl1pPr algn="ctr" defTabSz="455618" rtl="0" eaLnBrk="0" fontAlgn="base" hangingPunct="0">
              <a:spcBef>
                <a:spcPct val="0"/>
              </a:spcBef>
              <a:spcAft>
                <a:spcPct val="0"/>
              </a:spcAft>
              <a:defRPr kumimoji="1" sz="4400" b="1" strike="noStrike" kern="1200" cap="none" spc="0" baseline="0">
                <a:ln>
                  <a:noFill/>
                </a:ln>
                <a:solidFill>
                  <a:srgbClr val="FFFF00"/>
                </a:solidFill>
                <a:effectLst/>
                <a:latin typeface="+mj-lt"/>
                <a:ea typeface="+mj-ea"/>
                <a:cs typeface="ＭＳ Ｐゴシック" pitchFamily="-109" charset="-128"/>
              </a:defRPr>
            </a:lvl1pPr>
            <a:lvl2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2pPr>
            <a:lvl3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3pPr>
            <a:lvl4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4pPr>
            <a:lvl5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5pPr>
            <a:lvl6pPr marL="457206"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6pPr>
            <a:lvl7pPr marL="914411"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7pPr>
            <a:lvl8pPr marL="1371617"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8pPr>
            <a:lvl9pPr marL="1828823"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9pPr>
          </a:lstStyle>
          <a:p>
            <a:r>
              <a:rPr lang="ja-JP" altLang="en-US" sz="4000" b="0" u="sng" dirty="0">
                <a:solidFill>
                  <a:srgbClr val="FF0000"/>
                </a:solidFill>
                <a:latin typeface="Arial" panose="020B0604020202020204" pitchFamily="34" charset="0"/>
                <a:ea typeface="+mn-ea"/>
                <a:cs typeface="Arial" panose="020B0604020202020204" pitchFamily="34" charset="0"/>
              </a:rPr>
              <a:t>離脱テストをする上での注意点</a:t>
            </a:r>
            <a:endParaRPr lang="en-US" altLang="ja-JP" sz="4000" b="0" u="sng" dirty="0">
              <a:solidFill>
                <a:srgbClr val="FF0000"/>
              </a:solidFill>
              <a:latin typeface="Arial" panose="020B0604020202020204" pitchFamily="34" charset="0"/>
              <a:ea typeface="+mn-ea"/>
              <a:cs typeface="Arial" panose="020B0604020202020204" pitchFamily="34" charset="0"/>
            </a:endParaRPr>
          </a:p>
        </p:txBody>
      </p:sp>
      <p:sp>
        <p:nvSpPr>
          <p:cNvPr id="6" name="正方形/長方形 5">
            <a:extLst>
              <a:ext uri="{FF2B5EF4-FFF2-40B4-BE49-F238E27FC236}">
                <a16:creationId xmlns:a16="http://schemas.microsoft.com/office/drawing/2014/main" id="{3118C322-5312-214E-8E70-3B88B4BEB27D}"/>
              </a:ext>
            </a:extLst>
          </p:cNvPr>
          <p:cNvSpPr/>
          <p:nvPr/>
        </p:nvSpPr>
        <p:spPr>
          <a:xfrm>
            <a:off x="1777138" y="1662028"/>
            <a:ext cx="8656537" cy="584775"/>
          </a:xfrm>
          <a:prstGeom prst="rect">
            <a:avLst/>
          </a:prstGeom>
        </p:spPr>
        <p:txBody>
          <a:bodyPr wrap="none">
            <a:spAutoFit/>
          </a:bodyPr>
          <a:lstStyle/>
          <a:p>
            <a:r>
              <a:rPr lang="ja-JP" altLang="en-US" sz="3200">
                <a:latin typeface="Arial" panose="020B0604020202020204" pitchFamily="34" charset="0"/>
                <a:cs typeface="Arial" panose="020B0604020202020204" pitchFamily="34" charset="0"/>
              </a:rPr>
              <a:t>酸素化能だけで</a:t>
            </a:r>
            <a:r>
              <a:rPr lang="ja-JP" altLang="en-US" sz="3200" dirty="0">
                <a:latin typeface="Arial" panose="020B0604020202020204" pitchFamily="34" charset="0"/>
                <a:cs typeface="Arial" panose="020B0604020202020204" pitchFamily="34" charset="0"/>
              </a:rPr>
              <a:t>なく</a:t>
            </a:r>
            <a:r>
              <a:rPr lang="en-US" altLang="ja-JP" sz="3200" dirty="0">
                <a:latin typeface="Arial" panose="020B0604020202020204" pitchFamily="34" charset="0"/>
                <a:cs typeface="Arial" panose="020B0604020202020204" pitchFamily="34" charset="0"/>
              </a:rPr>
              <a:t>,</a:t>
            </a:r>
            <a:r>
              <a:rPr lang="ja-JP" altLang="en-US" sz="3200" dirty="0">
                <a:latin typeface="Arial" panose="020B0604020202020204" pitchFamily="34" charset="0"/>
                <a:cs typeface="Arial" panose="020B0604020202020204" pitchFamily="34" charset="0"/>
              </a:rPr>
              <a:t> </a:t>
            </a:r>
            <a:r>
              <a:rPr lang="en-US" altLang="ja-JP" sz="3200" dirty="0">
                <a:solidFill>
                  <a:srgbClr val="FF0000"/>
                </a:solidFill>
                <a:latin typeface="Arial" panose="020B0604020202020204" pitchFamily="34" charset="0"/>
                <a:cs typeface="Arial" panose="020B0604020202020204" pitchFamily="34" charset="0"/>
              </a:rPr>
              <a:t>CO</a:t>
            </a:r>
            <a:r>
              <a:rPr lang="en-US" altLang="ja-JP" dirty="0">
                <a:solidFill>
                  <a:srgbClr val="FF0000"/>
                </a:solidFill>
                <a:latin typeface="Arial" panose="020B0604020202020204" pitchFamily="34" charset="0"/>
                <a:cs typeface="Arial" panose="020B0604020202020204" pitchFamily="34" charset="0"/>
              </a:rPr>
              <a:t>2</a:t>
            </a:r>
            <a:r>
              <a:rPr lang="ja-JP" altLang="en-US" sz="3200">
                <a:solidFill>
                  <a:srgbClr val="FF0000"/>
                </a:solidFill>
                <a:latin typeface="Arial" panose="020B0604020202020204" pitchFamily="34" charset="0"/>
                <a:cs typeface="Arial" panose="020B0604020202020204" pitchFamily="34" charset="0"/>
              </a:rPr>
              <a:t>クリアランス</a:t>
            </a:r>
            <a:r>
              <a:rPr lang="ja-JP" altLang="en-US" sz="3200">
                <a:latin typeface="Arial" panose="020B0604020202020204" pitchFamily="34" charset="0"/>
                <a:cs typeface="Arial" panose="020B0604020202020204" pitchFamily="34" charset="0"/>
              </a:rPr>
              <a:t>も評価</a:t>
            </a:r>
            <a:r>
              <a:rPr lang="en-US" altLang="ja-JP" sz="3200" dirty="0">
                <a:latin typeface="Arial" panose="020B0604020202020204" pitchFamily="34" charset="0"/>
                <a:cs typeface="Arial" panose="020B0604020202020204" pitchFamily="34" charset="0"/>
              </a:rPr>
              <a:t>.</a:t>
            </a:r>
          </a:p>
        </p:txBody>
      </p:sp>
      <p:sp>
        <p:nvSpPr>
          <p:cNvPr id="11" name="タイトル 1">
            <a:extLst>
              <a:ext uri="{FF2B5EF4-FFF2-40B4-BE49-F238E27FC236}">
                <a16:creationId xmlns:a16="http://schemas.microsoft.com/office/drawing/2014/main" id="{B7D1058C-E239-404E-BB23-13123D979A1F}"/>
              </a:ext>
            </a:extLst>
          </p:cNvPr>
          <p:cNvSpPr txBox="1">
            <a:spLocks/>
          </p:cNvSpPr>
          <p:nvPr/>
        </p:nvSpPr>
        <p:spPr bwMode="auto">
          <a:xfrm>
            <a:off x="1371852" y="1659395"/>
            <a:ext cx="389850" cy="584775"/>
          </a:xfrm>
          <a:prstGeom prst="rect">
            <a:avLst/>
          </a:prstGeom>
          <a:noFill/>
          <a:ln w="9525">
            <a:noFill/>
            <a:miter lim="800000"/>
            <a:headEnd/>
            <a:tailEnd/>
          </a:ln>
        </p:spPr>
        <p:txBody>
          <a:bodyPr vert="horz" wrap="none" lIns="91440" tIns="45720" rIns="91440" bIns="45720" numCol="1" anchor="ctr" anchorCtr="0" compatLnSpc="1">
            <a:prstTxWarp prst="textNoShape">
              <a:avLst/>
            </a:prstTxWarp>
            <a:spAutoFit/>
          </a:bodyPr>
          <a:lstStyle>
            <a:lvl1pPr algn="ctr" defTabSz="455618" rtl="0" eaLnBrk="0" fontAlgn="base" hangingPunct="0">
              <a:spcBef>
                <a:spcPct val="0"/>
              </a:spcBef>
              <a:spcAft>
                <a:spcPct val="0"/>
              </a:spcAft>
              <a:defRPr kumimoji="1" sz="4400" b="1" strike="noStrike" kern="1200" cap="none" spc="0" baseline="0">
                <a:ln>
                  <a:noFill/>
                </a:ln>
                <a:solidFill>
                  <a:srgbClr val="FFFF00"/>
                </a:solidFill>
                <a:effectLst/>
                <a:latin typeface="+mj-lt"/>
                <a:ea typeface="+mj-ea"/>
                <a:cs typeface="ＭＳ Ｐゴシック" pitchFamily="-109" charset="-128"/>
              </a:defRPr>
            </a:lvl1pPr>
            <a:lvl2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2pPr>
            <a:lvl3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3pPr>
            <a:lvl4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4pPr>
            <a:lvl5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5pPr>
            <a:lvl6pPr marL="457206"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6pPr>
            <a:lvl7pPr marL="914411"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7pPr>
            <a:lvl8pPr marL="1371617"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8pPr>
            <a:lvl9pPr marL="1828823"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9pPr>
          </a:lstStyle>
          <a:p>
            <a:r>
              <a:rPr lang="ja-JP" altLang="en-US" sz="3200" b="0" dirty="0">
                <a:solidFill>
                  <a:schemeClr val="tx1"/>
                </a:solidFill>
                <a:latin typeface="Arial" panose="020B0604020202020204" pitchFamily="34" charset="0"/>
                <a:ea typeface="ＭＳ Ｐゴシック" panose="020B0600070205080204" pitchFamily="50" charset="-128"/>
              </a:rPr>
              <a:t>・</a:t>
            </a:r>
            <a:endParaRPr lang="ja-JP" altLang="ja-JP" sz="3200" b="0" dirty="0">
              <a:solidFill>
                <a:schemeClr val="tx1"/>
              </a:solidFill>
              <a:latin typeface="Arial" panose="020B0604020202020204" pitchFamily="34" charset="0"/>
              <a:ea typeface="ＭＳ Ｐゴシック" panose="020B0600070205080204" pitchFamily="50" charset="-128"/>
            </a:endParaRPr>
          </a:p>
        </p:txBody>
      </p:sp>
      <p:sp>
        <p:nvSpPr>
          <p:cNvPr id="7" name="正方形/長方形 6">
            <a:extLst>
              <a:ext uri="{FF2B5EF4-FFF2-40B4-BE49-F238E27FC236}">
                <a16:creationId xmlns:a16="http://schemas.microsoft.com/office/drawing/2014/main" id="{838EBC1C-1290-E847-B634-825EAAEBEC8F}"/>
              </a:ext>
            </a:extLst>
          </p:cNvPr>
          <p:cNvSpPr/>
          <p:nvPr/>
        </p:nvSpPr>
        <p:spPr>
          <a:xfrm>
            <a:off x="1777137" y="2706808"/>
            <a:ext cx="9158276" cy="1077218"/>
          </a:xfrm>
          <a:prstGeom prst="rect">
            <a:avLst/>
          </a:prstGeom>
        </p:spPr>
        <p:txBody>
          <a:bodyPr wrap="none">
            <a:spAutoFit/>
          </a:bodyPr>
          <a:lstStyle/>
          <a:p>
            <a:r>
              <a:rPr lang="en-US" altLang="ja-JP" sz="3200" dirty="0">
                <a:latin typeface="Arial" panose="020B0604020202020204" pitchFamily="34" charset="0"/>
                <a:cs typeface="Arial" panose="020B0604020202020204" pitchFamily="34" charset="0"/>
              </a:rPr>
              <a:t>CO</a:t>
            </a:r>
            <a:r>
              <a:rPr lang="en-US" altLang="ja-JP" dirty="0">
                <a:latin typeface="Arial" panose="020B0604020202020204" pitchFamily="34" charset="0"/>
                <a:cs typeface="Arial" panose="020B0604020202020204" pitchFamily="34" charset="0"/>
              </a:rPr>
              <a:t>2</a:t>
            </a:r>
            <a:r>
              <a:rPr lang="ja-JP" altLang="en-US" sz="3200" dirty="0">
                <a:latin typeface="Arial" panose="020B0604020202020204" pitchFamily="34" charset="0"/>
                <a:cs typeface="Arial" panose="020B0604020202020204" pitchFamily="34" charset="0"/>
              </a:rPr>
              <a:t>が貯留する病態では，</a:t>
            </a:r>
            <a:r>
              <a:rPr lang="ja-JP" altLang="en-US" sz="3200">
                <a:latin typeface="Arial" panose="020B0604020202020204" pitchFamily="34" charset="0"/>
                <a:cs typeface="Arial" panose="020B0604020202020204" pitchFamily="34" charset="0"/>
              </a:rPr>
              <a:t>離脱後の急激な変化を</a:t>
            </a:r>
            <a:endParaRPr lang="en-US" altLang="ja-JP" sz="3200" dirty="0">
              <a:latin typeface="Arial" panose="020B0604020202020204" pitchFamily="34" charset="0"/>
              <a:cs typeface="Arial" panose="020B0604020202020204" pitchFamily="34" charset="0"/>
            </a:endParaRPr>
          </a:p>
          <a:p>
            <a:r>
              <a:rPr lang="ja-JP" altLang="en-US" sz="3200">
                <a:latin typeface="Arial" panose="020B0604020202020204" pitchFamily="34" charset="0"/>
                <a:cs typeface="Arial" panose="020B0604020202020204" pitchFamily="34" charset="0"/>
              </a:rPr>
              <a:t>回避</a:t>
            </a:r>
            <a:r>
              <a:rPr lang="ja-JP" altLang="en-US" sz="3200" dirty="0">
                <a:latin typeface="Arial" panose="020B0604020202020204" pitchFamily="34" charset="0"/>
                <a:cs typeface="Arial" panose="020B0604020202020204" pitchFamily="34" charset="0"/>
              </a:rPr>
              <a:t>する</a:t>
            </a:r>
            <a:r>
              <a:rPr lang="ja-JP" altLang="en-US" sz="3200">
                <a:latin typeface="Arial" panose="020B0604020202020204" pitchFamily="34" charset="0"/>
                <a:cs typeface="Arial" panose="020B0604020202020204" pitchFamily="34" charset="0"/>
              </a:rPr>
              <a:t>ために</a:t>
            </a:r>
            <a:r>
              <a:rPr lang="en-US" altLang="ja-JP" sz="3200" dirty="0">
                <a:latin typeface="Arial" panose="020B0604020202020204" pitchFamily="34" charset="0"/>
                <a:cs typeface="Arial" panose="020B0604020202020204" pitchFamily="34" charset="0"/>
              </a:rPr>
              <a:t>,</a:t>
            </a:r>
            <a:r>
              <a:rPr lang="ja-JP" altLang="en-US" sz="3200">
                <a:latin typeface="Arial" panose="020B0604020202020204" pitchFamily="34" charset="0"/>
                <a:cs typeface="Arial" panose="020B0604020202020204" pitchFamily="34" charset="0"/>
              </a:rPr>
              <a:t> テスト前</a:t>
            </a:r>
            <a:r>
              <a:rPr lang="ja-JP" altLang="en-US" sz="3200" dirty="0">
                <a:latin typeface="Arial" panose="020B0604020202020204" pitchFamily="34" charset="0"/>
                <a:cs typeface="Arial" panose="020B0604020202020204" pitchFamily="34" charset="0"/>
              </a:rPr>
              <a:t>に</a:t>
            </a:r>
            <a:r>
              <a:rPr lang="en-US" altLang="ja-JP" sz="3200" dirty="0">
                <a:solidFill>
                  <a:srgbClr val="FF0000"/>
                </a:solidFill>
                <a:latin typeface="Arial" panose="020B0604020202020204" pitchFamily="34" charset="0"/>
                <a:cs typeface="Arial" panose="020B0604020202020204" pitchFamily="34" charset="0"/>
              </a:rPr>
              <a:t>PaCO</a:t>
            </a:r>
            <a:r>
              <a:rPr lang="en-US" altLang="ja-JP" dirty="0">
                <a:solidFill>
                  <a:srgbClr val="FF0000"/>
                </a:solidFill>
                <a:latin typeface="Arial" panose="020B0604020202020204" pitchFamily="34" charset="0"/>
                <a:cs typeface="Arial" panose="020B0604020202020204" pitchFamily="34" charset="0"/>
              </a:rPr>
              <a:t>2</a:t>
            </a:r>
            <a:r>
              <a:rPr lang="ja-JP" altLang="en-US" sz="3200" dirty="0">
                <a:solidFill>
                  <a:srgbClr val="FF0000"/>
                </a:solidFill>
                <a:latin typeface="Arial" panose="020B0604020202020204" pitchFamily="34" charset="0"/>
                <a:cs typeface="Arial" panose="020B0604020202020204" pitchFamily="34" charset="0"/>
              </a:rPr>
              <a:t>を上げて</a:t>
            </a:r>
            <a:r>
              <a:rPr lang="ja-JP" altLang="en-US" sz="3200">
                <a:solidFill>
                  <a:srgbClr val="FF0000"/>
                </a:solidFill>
                <a:latin typeface="Arial" panose="020B0604020202020204" pitchFamily="34" charset="0"/>
                <a:cs typeface="Arial" panose="020B0604020202020204" pitchFamily="34" charset="0"/>
              </a:rPr>
              <a:t>おく</a:t>
            </a:r>
            <a:r>
              <a:rPr lang="en-US" altLang="ja-JP" sz="3200" dirty="0">
                <a:solidFill>
                  <a:srgbClr val="FF0000"/>
                </a:solidFill>
                <a:latin typeface="Arial" panose="020B0604020202020204" pitchFamily="34" charset="0"/>
                <a:cs typeface="Arial" panose="020B0604020202020204" pitchFamily="34" charset="0"/>
              </a:rPr>
              <a:t>.</a:t>
            </a:r>
          </a:p>
        </p:txBody>
      </p:sp>
      <p:sp>
        <p:nvSpPr>
          <p:cNvPr id="18" name="タイトル 1">
            <a:extLst>
              <a:ext uri="{FF2B5EF4-FFF2-40B4-BE49-F238E27FC236}">
                <a16:creationId xmlns:a16="http://schemas.microsoft.com/office/drawing/2014/main" id="{3BE32F3D-70FB-9545-A412-D520ACBD568D}"/>
              </a:ext>
            </a:extLst>
          </p:cNvPr>
          <p:cNvSpPr txBox="1">
            <a:spLocks/>
          </p:cNvSpPr>
          <p:nvPr/>
        </p:nvSpPr>
        <p:spPr bwMode="auto">
          <a:xfrm>
            <a:off x="1371852" y="2700493"/>
            <a:ext cx="389850" cy="584775"/>
          </a:xfrm>
          <a:prstGeom prst="rect">
            <a:avLst/>
          </a:prstGeom>
          <a:noFill/>
          <a:ln w="9525">
            <a:noFill/>
            <a:miter lim="800000"/>
            <a:headEnd/>
            <a:tailEnd/>
          </a:ln>
        </p:spPr>
        <p:txBody>
          <a:bodyPr vert="horz" wrap="none" lIns="91440" tIns="45720" rIns="91440" bIns="45720" numCol="1" anchor="ctr" anchorCtr="0" compatLnSpc="1">
            <a:prstTxWarp prst="textNoShape">
              <a:avLst/>
            </a:prstTxWarp>
            <a:spAutoFit/>
          </a:bodyPr>
          <a:lstStyle>
            <a:lvl1pPr algn="ctr" defTabSz="455618" rtl="0" eaLnBrk="0" fontAlgn="base" hangingPunct="0">
              <a:spcBef>
                <a:spcPct val="0"/>
              </a:spcBef>
              <a:spcAft>
                <a:spcPct val="0"/>
              </a:spcAft>
              <a:defRPr kumimoji="1" sz="4400" b="1" strike="noStrike" kern="1200" cap="none" spc="0" baseline="0">
                <a:ln>
                  <a:noFill/>
                </a:ln>
                <a:solidFill>
                  <a:srgbClr val="FFFF00"/>
                </a:solidFill>
                <a:effectLst/>
                <a:latin typeface="+mj-lt"/>
                <a:ea typeface="+mj-ea"/>
                <a:cs typeface="ＭＳ Ｐゴシック" pitchFamily="-109" charset="-128"/>
              </a:defRPr>
            </a:lvl1pPr>
            <a:lvl2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2pPr>
            <a:lvl3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3pPr>
            <a:lvl4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4pPr>
            <a:lvl5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5pPr>
            <a:lvl6pPr marL="457206"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6pPr>
            <a:lvl7pPr marL="914411"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7pPr>
            <a:lvl8pPr marL="1371617"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8pPr>
            <a:lvl9pPr marL="1828823"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9pPr>
          </a:lstStyle>
          <a:p>
            <a:r>
              <a:rPr lang="ja-JP" altLang="en-US" sz="3200" b="0" dirty="0">
                <a:solidFill>
                  <a:schemeClr val="tx1"/>
                </a:solidFill>
                <a:latin typeface="Arial" panose="020B0604020202020204" pitchFamily="34" charset="0"/>
                <a:ea typeface="ＭＳ Ｐゴシック" panose="020B0600070205080204" pitchFamily="50" charset="-128"/>
              </a:rPr>
              <a:t>・</a:t>
            </a:r>
            <a:endParaRPr lang="ja-JP" altLang="ja-JP" sz="3200" b="0" dirty="0">
              <a:solidFill>
                <a:schemeClr val="tx1"/>
              </a:solidFill>
              <a:latin typeface="Arial" panose="020B0604020202020204" pitchFamily="34" charset="0"/>
              <a:ea typeface="ＭＳ Ｐゴシック" panose="020B0600070205080204" pitchFamily="50" charset="-128"/>
            </a:endParaRPr>
          </a:p>
        </p:txBody>
      </p:sp>
      <p:sp>
        <p:nvSpPr>
          <p:cNvPr id="9" name="正方形/長方形 8">
            <a:extLst>
              <a:ext uri="{FF2B5EF4-FFF2-40B4-BE49-F238E27FC236}">
                <a16:creationId xmlns:a16="http://schemas.microsoft.com/office/drawing/2014/main" id="{22826B24-D447-9846-9179-30B0BB0892F7}"/>
              </a:ext>
            </a:extLst>
          </p:cNvPr>
          <p:cNvSpPr/>
          <p:nvPr/>
        </p:nvSpPr>
        <p:spPr>
          <a:xfrm>
            <a:off x="1777138" y="4240350"/>
            <a:ext cx="10009471" cy="584775"/>
          </a:xfrm>
          <a:prstGeom prst="rect">
            <a:avLst/>
          </a:prstGeom>
        </p:spPr>
        <p:txBody>
          <a:bodyPr wrap="none">
            <a:spAutoFit/>
          </a:bodyPr>
          <a:lstStyle/>
          <a:p>
            <a:r>
              <a:rPr lang="ja-JP" altLang="en-US" sz="3200" dirty="0">
                <a:latin typeface="Arial" panose="020B0604020202020204" pitchFamily="34" charset="0"/>
                <a:cs typeface="Arial" panose="020B0604020202020204" pitchFamily="34" charset="0"/>
              </a:rPr>
              <a:t>血液ガスを評価する際は</a:t>
            </a:r>
            <a:r>
              <a:rPr lang="en-US" altLang="ja-JP" sz="3200" dirty="0">
                <a:latin typeface="Arial" panose="020B0604020202020204" pitchFamily="34" charset="0"/>
                <a:cs typeface="Arial" panose="020B0604020202020204" pitchFamily="34" charset="0"/>
              </a:rPr>
              <a:t>,</a:t>
            </a:r>
            <a:r>
              <a:rPr lang="ja-JP" altLang="en-US" sz="3200" dirty="0">
                <a:latin typeface="Arial" panose="020B0604020202020204" pitchFamily="34" charset="0"/>
                <a:cs typeface="Arial" panose="020B0604020202020204" pitchFamily="34" charset="0"/>
              </a:rPr>
              <a:t> </a:t>
            </a:r>
            <a:r>
              <a:rPr lang="en-US" altLang="ja-JP" sz="3200" dirty="0">
                <a:solidFill>
                  <a:srgbClr val="FF0000"/>
                </a:solidFill>
                <a:latin typeface="Arial" panose="020B0604020202020204" pitchFamily="34" charset="0"/>
                <a:cs typeface="Arial" panose="020B0604020202020204" pitchFamily="34" charset="0"/>
              </a:rPr>
              <a:t>60</a:t>
            </a:r>
            <a:r>
              <a:rPr lang="ja-JP" altLang="en-US" sz="3200" dirty="0">
                <a:solidFill>
                  <a:srgbClr val="FF0000"/>
                </a:solidFill>
                <a:latin typeface="Arial" panose="020B0604020202020204" pitchFamily="34" charset="0"/>
                <a:cs typeface="Arial" panose="020B0604020202020204" pitchFamily="34" charset="0"/>
              </a:rPr>
              <a:t>分以上</a:t>
            </a:r>
            <a:r>
              <a:rPr lang="ja-JP" altLang="en-US" sz="3200">
                <a:latin typeface="Arial" panose="020B0604020202020204" pitchFamily="34" charset="0"/>
                <a:cs typeface="Arial" panose="020B0604020202020204" pitchFamily="34" charset="0"/>
              </a:rPr>
              <a:t>経過してから評価</a:t>
            </a:r>
            <a:r>
              <a:rPr lang="en-US" altLang="ja-JP" sz="3200" dirty="0">
                <a:latin typeface="Arial" panose="020B0604020202020204" pitchFamily="34" charset="0"/>
                <a:cs typeface="Arial" panose="020B0604020202020204" pitchFamily="34" charset="0"/>
              </a:rPr>
              <a:t>.</a:t>
            </a:r>
          </a:p>
        </p:txBody>
      </p:sp>
      <p:sp>
        <p:nvSpPr>
          <p:cNvPr id="19" name="タイトル 1">
            <a:extLst>
              <a:ext uri="{FF2B5EF4-FFF2-40B4-BE49-F238E27FC236}">
                <a16:creationId xmlns:a16="http://schemas.microsoft.com/office/drawing/2014/main" id="{76391864-4B1C-4A42-A56A-D80E62E42AF9}"/>
              </a:ext>
            </a:extLst>
          </p:cNvPr>
          <p:cNvSpPr txBox="1">
            <a:spLocks/>
          </p:cNvSpPr>
          <p:nvPr/>
        </p:nvSpPr>
        <p:spPr bwMode="auto">
          <a:xfrm>
            <a:off x="1371852" y="4240350"/>
            <a:ext cx="389850" cy="584775"/>
          </a:xfrm>
          <a:prstGeom prst="rect">
            <a:avLst/>
          </a:prstGeom>
          <a:noFill/>
          <a:ln w="9525">
            <a:noFill/>
            <a:miter lim="800000"/>
            <a:headEnd/>
            <a:tailEnd/>
          </a:ln>
        </p:spPr>
        <p:txBody>
          <a:bodyPr vert="horz" wrap="none" lIns="91440" tIns="45720" rIns="91440" bIns="45720" numCol="1" anchor="ctr" anchorCtr="0" compatLnSpc="1">
            <a:prstTxWarp prst="textNoShape">
              <a:avLst/>
            </a:prstTxWarp>
            <a:spAutoFit/>
          </a:bodyPr>
          <a:lstStyle>
            <a:lvl1pPr algn="ctr" defTabSz="455618" rtl="0" eaLnBrk="0" fontAlgn="base" hangingPunct="0">
              <a:spcBef>
                <a:spcPct val="0"/>
              </a:spcBef>
              <a:spcAft>
                <a:spcPct val="0"/>
              </a:spcAft>
              <a:defRPr kumimoji="1" sz="4400" b="1" strike="noStrike" kern="1200" cap="none" spc="0" baseline="0">
                <a:ln>
                  <a:noFill/>
                </a:ln>
                <a:solidFill>
                  <a:srgbClr val="FFFF00"/>
                </a:solidFill>
                <a:effectLst/>
                <a:latin typeface="+mj-lt"/>
                <a:ea typeface="+mj-ea"/>
                <a:cs typeface="ＭＳ Ｐゴシック" pitchFamily="-109" charset="-128"/>
              </a:defRPr>
            </a:lvl1pPr>
            <a:lvl2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2pPr>
            <a:lvl3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3pPr>
            <a:lvl4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4pPr>
            <a:lvl5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5pPr>
            <a:lvl6pPr marL="457206"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6pPr>
            <a:lvl7pPr marL="914411"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7pPr>
            <a:lvl8pPr marL="1371617"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8pPr>
            <a:lvl9pPr marL="1828823"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9pPr>
          </a:lstStyle>
          <a:p>
            <a:r>
              <a:rPr lang="ja-JP" altLang="en-US" sz="3200" b="0" dirty="0">
                <a:solidFill>
                  <a:schemeClr val="tx1"/>
                </a:solidFill>
                <a:latin typeface="Arial" panose="020B0604020202020204" pitchFamily="34" charset="0"/>
                <a:ea typeface="ＭＳ Ｐゴシック" panose="020B0600070205080204" pitchFamily="50" charset="-128"/>
              </a:rPr>
              <a:t>・</a:t>
            </a:r>
            <a:endParaRPr lang="ja-JP" altLang="ja-JP" sz="3200" b="0" dirty="0">
              <a:solidFill>
                <a:schemeClr val="tx1"/>
              </a:solidFill>
              <a:latin typeface="Arial" panose="020B0604020202020204" pitchFamily="34" charset="0"/>
              <a:ea typeface="ＭＳ Ｐゴシック" panose="020B0600070205080204" pitchFamily="50" charset="-128"/>
            </a:endParaRPr>
          </a:p>
        </p:txBody>
      </p:sp>
      <p:sp>
        <p:nvSpPr>
          <p:cNvPr id="10" name="正方形/長方形 9">
            <a:extLst>
              <a:ext uri="{FF2B5EF4-FFF2-40B4-BE49-F238E27FC236}">
                <a16:creationId xmlns:a16="http://schemas.microsoft.com/office/drawing/2014/main" id="{BA1FD905-39FA-0043-B882-C6C6D2A79F4B}"/>
              </a:ext>
            </a:extLst>
          </p:cNvPr>
          <p:cNvSpPr/>
          <p:nvPr/>
        </p:nvSpPr>
        <p:spPr>
          <a:xfrm>
            <a:off x="1777138" y="5285662"/>
            <a:ext cx="8733481" cy="584775"/>
          </a:xfrm>
          <a:prstGeom prst="rect">
            <a:avLst/>
          </a:prstGeom>
        </p:spPr>
        <p:txBody>
          <a:bodyPr wrap="none">
            <a:spAutoFit/>
          </a:bodyPr>
          <a:lstStyle/>
          <a:p>
            <a:r>
              <a:rPr lang="ja-JP" altLang="en-US" sz="3200" dirty="0">
                <a:latin typeface="Arial" panose="020B0604020202020204" pitchFamily="34" charset="0"/>
                <a:cs typeface="Arial" panose="020B0604020202020204" pitchFamily="34" charset="0"/>
              </a:rPr>
              <a:t>血液ガスだけでなく</a:t>
            </a:r>
            <a:r>
              <a:rPr lang="en-US" altLang="ja-JP" sz="3200" dirty="0">
                <a:latin typeface="Arial" panose="020B0604020202020204" pitchFamily="34" charset="0"/>
                <a:cs typeface="Arial" panose="020B0604020202020204" pitchFamily="34" charset="0"/>
              </a:rPr>
              <a:t>,</a:t>
            </a:r>
            <a:r>
              <a:rPr lang="ja-JP" altLang="en-US" sz="3200" dirty="0">
                <a:latin typeface="Arial" panose="020B0604020202020204" pitchFamily="34" charset="0"/>
                <a:cs typeface="Arial" panose="020B0604020202020204" pitchFamily="34" charset="0"/>
              </a:rPr>
              <a:t> </a:t>
            </a:r>
            <a:r>
              <a:rPr lang="ja-JP" altLang="en-US" sz="3200" dirty="0">
                <a:solidFill>
                  <a:srgbClr val="FF0000"/>
                </a:solidFill>
                <a:latin typeface="Arial" panose="020B0604020202020204" pitchFamily="34" charset="0"/>
                <a:cs typeface="Arial" panose="020B0604020202020204" pitchFamily="34" charset="0"/>
              </a:rPr>
              <a:t>呼吸数や</a:t>
            </a:r>
            <a:r>
              <a:rPr lang="ja-JP" altLang="en-US" sz="3200">
                <a:solidFill>
                  <a:srgbClr val="FF0000"/>
                </a:solidFill>
                <a:latin typeface="Arial" panose="020B0604020202020204" pitchFamily="34" charset="0"/>
                <a:cs typeface="Arial" panose="020B0604020202020204" pitchFamily="34" charset="0"/>
              </a:rPr>
              <a:t>呼吸様式</a:t>
            </a:r>
            <a:r>
              <a:rPr lang="ja-JP" altLang="en-US" sz="3200">
                <a:latin typeface="Arial" panose="020B0604020202020204" pitchFamily="34" charset="0"/>
                <a:cs typeface="Arial" panose="020B0604020202020204" pitchFamily="34" charset="0"/>
              </a:rPr>
              <a:t>も評価</a:t>
            </a:r>
            <a:r>
              <a:rPr lang="en-US" altLang="ja-JP" sz="3200" dirty="0">
                <a:latin typeface="Arial" panose="020B0604020202020204" pitchFamily="34" charset="0"/>
                <a:cs typeface="Arial" panose="020B0604020202020204" pitchFamily="34" charset="0"/>
              </a:rPr>
              <a:t>.</a:t>
            </a:r>
          </a:p>
        </p:txBody>
      </p:sp>
      <p:sp>
        <p:nvSpPr>
          <p:cNvPr id="20" name="タイトル 1">
            <a:extLst>
              <a:ext uri="{FF2B5EF4-FFF2-40B4-BE49-F238E27FC236}">
                <a16:creationId xmlns:a16="http://schemas.microsoft.com/office/drawing/2014/main" id="{A0DE74C1-3675-2842-8775-7A0EA76EE511}"/>
              </a:ext>
            </a:extLst>
          </p:cNvPr>
          <p:cNvSpPr txBox="1">
            <a:spLocks/>
          </p:cNvSpPr>
          <p:nvPr/>
        </p:nvSpPr>
        <p:spPr bwMode="auto">
          <a:xfrm>
            <a:off x="1337354" y="5281448"/>
            <a:ext cx="463096" cy="5847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pAutoFit/>
          </a:bodyPr>
          <a:lstStyle>
            <a:lvl1pPr algn="ctr" defTabSz="455618" rtl="0" eaLnBrk="0" fontAlgn="base" hangingPunct="0">
              <a:spcBef>
                <a:spcPct val="0"/>
              </a:spcBef>
              <a:spcAft>
                <a:spcPct val="0"/>
              </a:spcAft>
              <a:defRPr kumimoji="1" sz="4400" b="1" strike="noStrike" kern="1200" cap="none" spc="0" baseline="0">
                <a:ln>
                  <a:noFill/>
                </a:ln>
                <a:solidFill>
                  <a:srgbClr val="FFFF00"/>
                </a:solidFill>
                <a:effectLst/>
                <a:latin typeface="+mj-lt"/>
                <a:ea typeface="+mj-ea"/>
                <a:cs typeface="ＭＳ Ｐゴシック" pitchFamily="-109" charset="-128"/>
              </a:defRPr>
            </a:lvl1pPr>
            <a:lvl2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2pPr>
            <a:lvl3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3pPr>
            <a:lvl4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4pPr>
            <a:lvl5pPr algn="ctr" defTabSz="455618" rtl="0" eaLnBrk="0" fontAlgn="base" hangingPunct="0">
              <a:spcBef>
                <a:spcPct val="0"/>
              </a:spcBef>
              <a:spcAft>
                <a:spcPct val="0"/>
              </a:spcAft>
              <a:defRPr kumimoji="1" sz="4400" b="1">
                <a:solidFill>
                  <a:srgbClr val="FFFF00"/>
                </a:solidFill>
                <a:latin typeface="Calibri" pitchFamily="-109" charset="0"/>
                <a:ea typeface="ＭＳ Ｐゴシック" pitchFamily="-109" charset="-128"/>
                <a:cs typeface="ＭＳ Ｐゴシック" pitchFamily="-109" charset="-128"/>
              </a:defRPr>
            </a:lvl5pPr>
            <a:lvl6pPr marL="457206"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6pPr>
            <a:lvl7pPr marL="914411"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7pPr>
            <a:lvl8pPr marL="1371617"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8pPr>
            <a:lvl9pPr marL="1828823" algn="ctr" defTabSz="457206" rtl="0" eaLnBrk="1" fontAlgn="base" hangingPunct="1">
              <a:spcBef>
                <a:spcPct val="0"/>
              </a:spcBef>
              <a:spcAft>
                <a:spcPct val="0"/>
              </a:spcAft>
              <a:defRPr kumimoji="1" sz="4400">
                <a:solidFill>
                  <a:schemeClr val="tx1"/>
                </a:solidFill>
                <a:latin typeface="Calibri" pitchFamily="-109" charset="0"/>
                <a:ea typeface="ＭＳ Ｐゴシック" pitchFamily="-109" charset="-128"/>
                <a:cs typeface="ＭＳ Ｐゴシック" pitchFamily="-109" charset="-128"/>
              </a:defRPr>
            </a:lvl9pPr>
          </a:lstStyle>
          <a:p>
            <a:r>
              <a:rPr lang="ja-JP" altLang="en-US" sz="3200" b="0" dirty="0">
                <a:solidFill>
                  <a:schemeClr val="tx1"/>
                </a:solidFill>
                <a:latin typeface="Arial" panose="020B0604020202020204" pitchFamily="34" charset="0"/>
                <a:ea typeface="ＭＳ Ｐゴシック" panose="020B0600070205080204" pitchFamily="50" charset="-128"/>
              </a:rPr>
              <a:t>・</a:t>
            </a:r>
            <a:endParaRPr lang="ja-JP" altLang="ja-JP" sz="3200" b="0" dirty="0">
              <a:solidFill>
                <a:schemeClr val="tx1"/>
              </a:solidFill>
              <a:latin typeface="Arial" panose="020B0604020202020204" pitchFamily="34" charset="0"/>
              <a:ea typeface="ＭＳ Ｐゴシック" panose="020B0600070205080204" pitchFamily="50" charset="-128"/>
            </a:endParaRPr>
          </a:p>
        </p:txBody>
      </p:sp>
    </p:spTree>
    <p:extLst>
      <p:ext uri="{BB962C8B-B14F-4D97-AF65-F5344CB8AC3E}">
        <p14:creationId xmlns:p14="http://schemas.microsoft.com/office/powerpoint/2010/main" val="3997594519"/>
      </p:ext>
    </p:extLst>
  </p:cSld>
  <p:clrMapOvr>
    <a:masterClrMapping/>
  </p:clrMapOvr>
  <mc:AlternateContent xmlns:mc="http://schemas.openxmlformats.org/markup-compatibility/2006" xmlns:p14="http://schemas.microsoft.com/office/powerpoint/2010/main">
    <mc:Choice Requires="p14">
      <p:transition spd="med" p14:dur="700" advTm="36305">
        <p:fade/>
      </p:transition>
    </mc:Choice>
    <mc:Fallback xmlns="">
      <p:transition spd="med" advTm="36305">
        <p:fade/>
      </p:transition>
    </mc:Fallback>
  </mc:AlternateContent>
  <p:extLst>
    <p:ext uri="{E180D4A7-C9FB-4DFB-919C-405C955672EB}">
      <p14:showEvtLst xmlns:p14="http://schemas.microsoft.com/office/powerpoint/2010/main">
        <p14:playEvt time="12" objId="3"/>
        <p14:stopEvt time="35944" objId="3"/>
      </p14:showEvtLst>
    </p:ext>
  </p:extLs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47AA8CC-1FDE-489C-918D-5F9CAD050D9B}"/>
              </a:ext>
            </a:extLst>
          </p:cNvPr>
          <p:cNvSpPr>
            <a:spLocks noGrp="1"/>
          </p:cNvSpPr>
          <p:nvPr>
            <p:ph type="title"/>
          </p:nvPr>
        </p:nvSpPr>
        <p:spPr/>
        <p:txBody>
          <a:bodyPr>
            <a:normAutofit/>
          </a:bodyPr>
          <a:lstStyle/>
          <a:p>
            <a:endParaRPr kumimoji="1" lang="ja-JP" altLang="en-US" dirty="0"/>
          </a:p>
        </p:txBody>
      </p:sp>
      <p:graphicFrame>
        <p:nvGraphicFramePr>
          <p:cNvPr id="4" name="図表 3">
            <a:extLst>
              <a:ext uri="{FF2B5EF4-FFF2-40B4-BE49-F238E27FC236}">
                <a16:creationId xmlns:a16="http://schemas.microsoft.com/office/drawing/2014/main" id="{C9FBC140-9A7B-475C-AB98-C67368FFBEE9}"/>
              </a:ext>
            </a:extLst>
          </p:cNvPr>
          <p:cNvGraphicFramePr/>
          <p:nvPr/>
        </p:nvGraphicFramePr>
        <p:xfrm>
          <a:off x="220717" y="866812"/>
          <a:ext cx="2343807"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コンテンツ プレースホルダー 2">
            <a:extLst>
              <a:ext uri="{FF2B5EF4-FFF2-40B4-BE49-F238E27FC236}">
                <a16:creationId xmlns:a16="http://schemas.microsoft.com/office/drawing/2014/main" id="{40904FA6-33F3-4398-BEAC-CCC4640FB21D}"/>
              </a:ext>
            </a:extLst>
          </p:cNvPr>
          <p:cNvSpPr>
            <a:spLocks noGrp="1"/>
          </p:cNvSpPr>
          <p:nvPr>
            <p:ph idx="1"/>
          </p:nvPr>
        </p:nvSpPr>
        <p:spPr>
          <a:xfrm>
            <a:off x="3300248" y="1688991"/>
            <a:ext cx="8053552" cy="4351338"/>
          </a:xfrm>
        </p:spPr>
        <p:txBody>
          <a:bodyPr/>
          <a:lstStyle/>
          <a:p>
            <a:r>
              <a:rPr kumimoji="1" lang="ja-JP" altLang="en-US" sz="4000" dirty="0">
                <a:latin typeface="メイリオ" panose="020B0604030504040204" pitchFamily="50" charset="-128"/>
                <a:ea typeface="メイリオ" panose="020B0604030504040204" pitchFamily="50" charset="-128"/>
              </a:rPr>
              <a:t>カニュレ</a:t>
            </a:r>
            <a:r>
              <a:rPr kumimoji="1" lang="ja-JP" altLang="en-US" sz="4000" dirty="0">
                <a:solidFill>
                  <a:srgbClr val="FF0000"/>
                </a:solidFill>
                <a:latin typeface="メイリオ" panose="020B0604030504040204" pitchFamily="50" charset="-128"/>
                <a:ea typeface="メイリオ" panose="020B0604030504040204" pitchFamily="50" charset="-128"/>
              </a:rPr>
              <a:t>抜去前の</a:t>
            </a:r>
            <a:r>
              <a:rPr kumimoji="1" lang="en-US" altLang="ja-JP" sz="4000" dirty="0">
                <a:solidFill>
                  <a:srgbClr val="FF0000"/>
                </a:solidFill>
                <a:latin typeface="メイリオ" panose="020B0604030504040204" pitchFamily="50" charset="-128"/>
                <a:ea typeface="メイリオ" panose="020B0604030504040204" pitchFamily="50" charset="-128"/>
              </a:rPr>
              <a:t>APTT</a:t>
            </a:r>
            <a:r>
              <a:rPr kumimoji="1" lang="ja-JP" altLang="en-US" sz="4000" dirty="0">
                <a:solidFill>
                  <a:srgbClr val="FF0000"/>
                </a:solidFill>
                <a:latin typeface="メイリオ" panose="020B0604030504040204" pitchFamily="50" charset="-128"/>
                <a:ea typeface="メイリオ" panose="020B0604030504040204" pitchFamily="50" charset="-128"/>
              </a:rPr>
              <a:t>延長</a:t>
            </a:r>
            <a:r>
              <a:rPr kumimoji="1" lang="ja-JP" altLang="en-US" dirty="0">
                <a:latin typeface="メイリオ" panose="020B0604030504040204" pitchFamily="50" charset="-128"/>
                <a:ea typeface="メイリオ" panose="020B0604030504040204" pitchFamily="50" charset="-128"/>
              </a:rPr>
              <a:t>は、</a:t>
            </a:r>
            <a:endParaRPr kumimoji="1" lang="en-US" altLang="ja-JP" dirty="0">
              <a:latin typeface="メイリオ" panose="020B0604030504040204" pitchFamily="50" charset="-128"/>
              <a:ea typeface="メイリオ" panose="020B0604030504040204" pitchFamily="50" charset="-128"/>
            </a:endParaRPr>
          </a:p>
          <a:p>
            <a:pPr marL="0" indent="0">
              <a:buNone/>
            </a:pPr>
            <a:r>
              <a:rPr lang="en-US" altLang="ja-JP" dirty="0"/>
              <a:t>  </a:t>
            </a:r>
            <a:r>
              <a:rPr kumimoji="1" lang="ja-JP" altLang="en-US" dirty="0">
                <a:latin typeface="メイリオ" panose="020B0604030504040204" pitchFamily="50" charset="-128"/>
                <a:ea typeface="メイリオ" panose="020B0604030504040204" pitchFamily="50" charset="-128"/>
              </a:rPr>
              <a:t>離脱後合併症のリスク</a:t>
            </a:r>
            <a:endParaRPr kumimoji="1" lang="en-US" altLang="ja-JP" dirty="0">
              <a:latin typeface="メイリオ" panose="020B0604030504040204" pitchFamily="50" charset="-128"/>
              <a:ea typeface="メイリオ" panose="020B0604030504040204" pitchFamily="50" charset="-128"/>
            </a:endParaRPr>
          </a:p>
          <a:p>
            <a:endParaRPr lang="en-US" altLang="ja-JP" dirty="0"/>
          </a:p>
          <a:p>
            <a:r>
              <a:rPr lang="ja-JP" altLang="en-US" dirty="0"/>
              <a:t>多くの施設で、</a:t>
            </a:r>
            <a:endParaRPr lang="en-US" altLang="ja-JP" dirty="0"/>
          </a:p>
          <a:p>
            <a:pPr marL="0" indent="0">
              <a:buNone/>
            </a:pPr>
            <a:r>
              <a:rPr lang="en-US" altLang="ja-JP" dirty="0"/>
              <a:t>  </a:t>
            </a:r>
            <a:r>
              <a:rPr lang="ja-JP" altLang="en-US" sz="4000" dirty="0"/>
              <a:t>抜去前は</a:t>
            </a:r>
            <a:r>
              <a:rPr lang="ja-JP" altLang="en-US" sz="4000" dirty="0">
                <a:solidFill>
                  <a:srgbClr val="FF0000"/>
                </a:solidFill>
              </a:rPr>
              <a:t>抗凝固薬投与中止</a:t>
            </a:r>
            <a:endParaRPr lang="en-US" altLang="ja-JP" sz="2000" dirty="0">
              <a:solidFill>
                <a:srgbClr val="FF0000"/>
              </a:solidFill>
            </a:endParaRPr>
          </a:p>
          <a:p>
            <a:pPr marL="0" indent="0">
              <a:buNone/>
            </a:pPr>
            <a:r>
              <a:rPr kumimoji="1" lang="ja-JP" altLang="en-US" dirty="0">
                <a:latin typeface="メイリオ" panose="020B0604030504040204" pitchFamily="50" charset="-128"/>
                <a:ea typeface="メイリオ" panose="020B0604030504040204" pitchFamily="50" charset="-128"/>
              </a:rPr>
              <a:t>  </a:t>
            </a:r>
            <a:r>
              <a:rPr kumimoji="1" lang="en-US" altLang="ja-JP" dirty="0">
                <a:latin typeface="メイリオ" panose="020B0604030504040204" pitchFamily="50" charset="-128"/>
                <a:ea typeface="メイリオ" panose="020B0604030504040204" pitchFamily="50" charset="-128"/>
              </a:rPr>
              <a:t>(2~6</a:t>
            </a:r>
            <a:r>
              <a:rPr kumimoji="1" lang="ja-JP" altLang="en-US" dirty="0">
                <a:latin typeface="メイリオ" panose="020B0604030504040204" pitchFamily="50" charset="-128"/>
                <a:ea typeface="メイリオ" panose="020B0604030504040204" pitchFamily="50" charset="-128"/>
              </a:rPr>
              <a:t>時間前</a:t>
            </a:r>
            <a:r>
              <a:rPr kumimoji="1" lang="en-US" altLang="ja-JP" dirty="0">
                <a:latin typeface="メイリオ" panose="020B0604030504040204" pitchFamily="50" charset="-128"/>
                <a:ea typeface="メイリオ" panose="020B0604030504040204" pitchFamily="50" charset="-128"/>
              </a:rPr>
              <a:t>, APTT</a:t>
            </a:r>
            <a:r>
              <a:rPr kumimoji="1" lang="ja-JP" altLang="en-US" dirty="0">
                <a:latin typeface="メイリオ" panose="020B0604030504040204" pitchFamily="50" charset="-128"/>
                <a:ea typeface="メイリオ" panose="020B0604030504040204" pitchFamily="50" charset="-128"/>
              </a:rPr>
              <a:t>の正常化</a:t>
            </a:r>
            <a:r>
              <a:rPr kumimoji="1" lang="en-US" altLang="ja-JP" dirty="0">
                <a:latin typeface="メイリオ" panose="020B0604030504040204" pitchFamily="50" charset="-128"/>
                <a:ea typeface="メイリオ" panose="020B0604030504040204" pitchFamily="50" charset="-128"/>
              </a:rPr>
              <a:t>,,,)</a:t>
            </a:r>
            <a:endParaRPr kumimoji="1" lang="ja-JP" altLang="en-US"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320639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47AA8CC-1FDE-489C-918D-5F9CAD050D9B}"/>
              </a:ext>
            </a:extLst>
          </p:cNvPr>
          <p:cNvSpPr>
            <a:spLocks noGrp="1"/>
          </p:cNvSpPr>
          <p:nvPr>
            <p:ph type="title"/>
          </p:nvPr>
        </p:nvSpPr>
        <p:spPr>
          <a:xfrm>
            <a:off x="838199" y="186403"/>
            <a:ext cx="11248697" cy="544512"/>
          </a:xfrm>
        </p:spPr>
        <p:txBody>
          <a:bodyPr>
            <a:normAutofit fontScale="90000"/>
          </a:bodyPr>
          <a:lstStyle/>
          <a:p>
            <a:r>
              <a:rPr lang="en-US" altLang="ja-JP" dirty="0"/>
              <a:t>Cannula associated Deep Vein Thrombosis</a:t>
            </a:r>
            <a:endParaRPr kumimoji="1" lang="ja-JP" altLang="en-US" dirty="0"/>
          </a:p>
        </p:txBody>
      </p:sp>
      <p:graphicFrame>
        <p:nvGraphicFramePr>
          <p:cNvPr id="4" name="図表 3">
            <a:extLst>
              <a:ext uri="{FF2B5EF4-FFF2-40B4-BE49-F238E27FC236}">
                <a16:creationId xmlns:a16="http://schemas.microsoft.com/office/drawing/2014/main" id="{C9FBC140-9A7B-475C-AB98-C67368FFBEE9}"/>
              </a:ext>
            </a:extLst>
          </p:cNvPr>
          <p:cNvGraphicFramePr/>
          <p:nvPr/>
        </p:nvGraphicFramePr>
        <p:xfrm>
          <a:off x="220717" y="866812"/>
          <a:ext cx="2343807"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テキスト ボックス 2">
            <a:extLst>
              <a:ext uri="{FF2B5EF4-FFF2-40B4-BE49-F238E27FC236}">
                <a16:creationId xmlns:a16="http://schemas.microsoft.com/office/drawing/2014/main" id="{4F3C6E46-3CD6-42DA-8008-50331C15A3B3}"/>
              </a:ext>
            </a:extLst>
          </p:cNvPr>
          <p:cNvSpPr txBox="1"/>
          <p:nvPr/>
        </p:nvSpPr>
        <p:spPr>
          <a:xfrm>
            <a:off x="2911366" y="1207169"/>
            <a:ext cx="9175530" cy="5970865"/>
          </a:xfrm>
          <a:prstGeom prst="rect">
            <a:avLst/>
          </a:prstGeom>
          <a:noFill/>
        </p:spPr>
        <p:txBody>
          <a:bodyPr wrap="square" rtlCol="0">
            <a:spAutoFit/>
          </a:bodyPr>
          <a:lstStyle/>
          <a:p>
            <a:r>
              <a:rPr lang="ja-JP" altLang="en-US" sz="2400" dirty="0">
                <a:solidFill>
                  <a:srgbClr val="0070C0"/>
                </a:solidFill>
                <a:latin typeface="メイリオ" panose="020B0604030504040204" pitchFamily="50" charset="-128"/>
                <a:ea typeface="メイリオ" panose="020B0604030504040204" pitchFamily="50" charset="-128"/>
              </a:rPr>
              <a:t>頻度</a:t>
            </a:r>
            <a:endParaRPr lang="en-US" altLang="ja-JP" sz="2400" dirty="0">
              <a:solidFill>
                <a:srgbClr val="0070C0"/>
              </a:solidFill>
              <a:latin typeface="メイリオ" panose="020B0604030504040204" pitchFamily="50" charset="-128"/>
              <a:ea typeface="メイリオ" panose="020B0604030504040204" pitchFamily="50" charset="-128"/>
            </a:endParaRPr>
          </a:p>
          <a:p>
            <a:pPr marL="342900" indent="-342900">
              <a:buFont typeface="Wingdings" panose="05000000000000000000" pitchFamily="2" charset="2"/>
              <a:buChar char="Ø"/>
            </a:pPr>
            <a:r>
              <a:rPr lang="en-US" altLang="ja-JP" sz="2000" dirty="0">
                <a:latin typeface="メイリオ" panose="020B0604030504040204" pitchFamily="50" charset="-128"/>
                <a:ea typeface="メイリオ" panose="020B0604030504040204" pitchFamily="50" charset="-128"/>
              </a:rPr>
              <a:t>ECMO </a:t>
            </a:r>
            <a:r>
              <a:rPr lang="ja-JP" altLang="en-US" sz="2000" dirty="0">
                <a:latin typeface="メイリオ" panose="020B0604030504040204" pitchFamily="50" charset="-128"/>
                <a:ea typeface="メイリオ" panose="020B0604030504040204" pitchFamily="50" charset="-128"/>
              </a:rPr>
              <a:t>施行した患者の</a:t>
            </a:r>
            <a:r>
              <a:rPr lang="en-US" altLang="ja-JP" sz="3200" dirty="0">
                <a:latin typeface="メイリオ" panose="020B0604030504040204" pitchFamily="50" charset="-128"/>
                <a:ea typeface="メイリオ" panose="020B0604030504040204" pitchFamily="50" charset="-128"/>
              </a:rPr>
              <a:t>20%</a:t>
            </a:r>
            <a:endParaRPr lang="en-US" altLang="ja-JP" sz="2000" dirty="0">
              <a:latin typeface="メイリオ" panose="020B0604030504040204" pitchFamily="50" charset="-128"/>
              <a:ea typeface="メイリオ" panose="020B0604030504040204" pitchFamily="50" charset="-128"/>
            </a:endParaRPr>
          </a:p>
          <a:p>
            <a:r>
              <a:rPr lang="ja-JP" altLang="en-US" sz="1400" dirty="0">
                <a:latin typeface="メイリオ" panose="020B0604030504040204" pitchFamily="50" charset="-128"/>
                <a:ea typeface="メイリオ" panose="020B0604030504040204" pitchFamily="50" charset="-128"/>
              </a:rPr>
              <a:t>   （</a:t>
            </a:r>
            <a:r>
              <a:rPr lang="en-US" altLang="ja-JP" sz="1400" dirty="0" err="1">
                <a:latin typeface="メイリオ" panose="020B0604030504040204" pitchFamily="50" charset="-128"/>
                <a:ea typeface="メイリオ" panose="020B0604030504040204" pitchFamily="50" charset="-128"/>
              </a:rPr>
              <a:t>Riccabona</a:t>
            </a:r>
            <a:r>
              <a:rPr lang="en-US" altLang="ja-JP" sz="1400" dirty="0">
                <a:latin typeface="メイリオ" panose="020B0604030504040204" pitchFamily="50" charset="-128"/>
                <a:ea typeface="メイリオ" panose="020B0604030504040204" pitchFamily="50" charset="-128"/>
              </a:rPr>
              <a:t> et al 1997</a:t>
            </a:r>
            <a:r>
              <a:rPr lang="ja-JP" altLang="en-US" sz="1400" dirty="0">
                <a:latin typeface="メイリオ" panose="020B0604030504040204" pitchFamily="50" charset="-128"/>
                <a:ea typeface="メイリオ" panose="020B0604030504040204" pitchFamily="50" charset="-128"/>
              </a:rPr>
              <a:t>）</a:t>
            </a:r>
          </a:p>
          <a:p>
            <a:pPr marL="342900" indent="-342900">
              <a:buFont typeface="Wingdings" panose="05000000000000000000" pitchFamily="2" charset="2"/>
              <a:buChar char="Ø"/>
            </a:pPr>
            <a:r>
              <a:rPr lang="en-US" altLang="ja-JP" sz="2000" dirty="0">
                <a:latin typeface="メイリオ" panose="020B0604030504040204" pitchFamily="50" charset="-128"/>
                <a:ea typeface="メイリオ" panose="020B0604030504040204" pitchFamily="50" charset="-128"/>
              </a:rPr>
              <a:t>PTT45~65s</a:t>
            </a:r>
            <a:r>
              <a:rPr lang="ja-JP" altLang="en-US" sz="2000" dirty="0">
                <a:latin typeface="メイリオ" panose="020B0604030504040204" pitchFamily="50" charset="-128"/>
                <a:ea typeface="メイリオ" panose="020B0604030504040204" pitchFamily="50" charset="-128"/>
              </a:rPr>
              <a:t>で</a:t>
            </a:r>
            <a:r>
              <a:rPr lang="en-US" altLang="ja-JP" sz="2000" dirty="0">
                <a:latin typeface="メイリオ" panose="020B0604030504040204" pitchFamily="50" charset="-128"/>
                <a:ea typeface="メイリオ" panose="020B0604030504040204" pitchFamily="50" charset="-128"/>
              </a:rPr>
              <a:t>control</a:t>
            </a:r>
            <a:r>
              <a:rPr lang="ja-JP" altLang="en-US" sz="2000" dirty="0">
                <a:latin typeface="メイリオ" panose="020B0604030504040204" pitchFamily="50" charset="-128"/>
                <a:ea typeface="メイリオ" panose="020B0604030504040204" pitchFamily="50" charset="-128"/>
              </a:rPr>
              <a:t>したところ、</a:t>
            </a:r>
            <a:r>
              <a:rPr lang="en-US" altLang="ja-JP" sz="3200" dirty="0">
                <a:latin typeface="メイリオ" panose="020B0604030504040204" pitchFamily="50" charset="-128"/>
                <a:ea typeface="メイリオ" panose="020B0604030504040204" pitchFamily="50" charset="-128"/>
              </a:rPr>
              <a:t>80%</a:t>
            </a:r>
            <a:r>
              <a:rPr lang="ja-JP" altLang="en-US" sz="2000" dirty="0">
                <a:latin typeface="メイリオ" panose="020B0604030504040204" pitchFamily="50" charset="-128"/>
                <a:ea typeface="メイリオ" panose="020B0604030504040204" pitchFamily="50" charset="-128"/>
              </a:rPr>
              <a:t>の患者で発症</a:t>
            </a:r>
            <a:endParaRPr lang="en-US" altLang="ja-JP" sz="2400" dirty="0">
              <a:latin typeface="メイリオ" panose="020B0604030504040204" pitchFamily="50" charset="-128"/>
              <a:ea typeface="メイリオ" panose="020B0604030504040204" pitchFamily="50" charset="-128"/>
            </a:endParaRPr>
          </a:p>
          <a:p>
            <a:r>
              <a:rPr lang="ja-JP" altLang="en-US" sz="2400" dirty="0">
                <a:latin typeface="メイリオ" panose="020B0604030504040204" pitchFamily="50" charset="-128"/>
                <a:ea typeface="メイリオ" panose="020B0604030504040204" pitchFamily="50" charset="-128"/>
              </a:rPr>
              <a:t>   </a:t>
            </a:r>
            <a:r>
              <a:rPr lang="en-US" altLang="ja-JP" sz="1400" dirty="0">
                <a:latin typeface="メイリオ" panose="020B0604030504040204" pitchFamily="50" charset="-128"/>
                <a:ea typeface="メイリオ" panose="020B0604030504040204" pitchFamily="50" charset="-128"/>
              </a:rPr>
              <a:t>(</a:t>
            </a:r>
            <a:r>
              <a:rPr lang="en-US" altLang="ja-JP" sz="1400" dirty="0" err="1">
                <a:latin typeface="メイリオ" panose="020B0604030504040204" pitchFamily="50" charset="-128"/>
                <a:ea typeface="メイリオ" panose="020B0604030504040204" pitchFamily="50" charset="-128"/>
              </a:rPr>
              <a:t>Cshafii</a:t>
            </a:r>
            <a:r>
              <a:rPr lang="en-US" altLang="ja-JP" sz="1400" dirty="0">
                <a:latin typeface="メイリオ" panose="020B0604030504040204" pitchFamily="50" charset="-128"/>
                <a:ea typeface="メイリオ" panose="020B0604030504040204" pitchFamily="50" charset="-128"/>
              </a:rPr>
              <a:t> et al 2012)</a:t>
            </a:r>
          </a:p>
          <a:p>
            <a:pPr marL="342900" indent="-342900">
              <a:buFont typeface="Wingdings" panose="05000000000000000000" pitchFamily="2" charset="2"/>
              <a:buChar char="Ø"/>
            </a:pPr>
            <a:r>
              <a:rPr lang="en-US" altLang="ja-JP" sz="2000" dirty="0" err="1">
                <a:latin typeface="メイリオ" panose="020B0604030504040204" pitchFamily="50" charset="-128"/>
                <a:ea typeface="メイリオ" panose="020B0604030504040204" pitchFamily="50" charset="-128"/>
              </a:rPr>
              <a:t>CaDVT</a:t>
            </a:r>
            <a:r>
              <a:rPr lang="ja-JP" altLang="en-US" sz="2000" dirty="0">
                <a:latin typeface="メイリオ" panose="020B0604030504040204" pitchFamily="50" charset="-128"/>
                <a:ea typeface="メイリオ" panose="020B0604030504040204" pitchFamily="50" charset="-128"/>
              </a:rPr>
              <a:t>の有無で管理中の</a:t>
            </a:r>
            <a:r>
              <a:rPr lang="en-US" altLang="ja-JP" sz="3200" dirty="0" err="1">
                <a:latin typeface="メイリオ" panose="020B0604030504040204" pitchFamily="50" charset="-128"/>
                <a:ea typeface="メイリオ" panose="020B0604030504040204" pitchFamily="50" charset="-128"/>
              </a:rPr>
              <a:t>aPTT</a:t>
            </a:r>
            <a:r>
              <a:rPr lang="ja-JP" altLang="en-US" sz="3200" dirty="0">
                <a:latin typeface="メイリオ" panose="020B0604030504040204" pitchFamily="50" charset="-128"/>
                <a:ea typeface="メイリオ" panose="020B0604030504040204" pitchFamily="50" charset="-128"/>
              </a:rPr>
              <a:t>に差はなかった</a:t>
            </a:r>
            <a:endParaRPr lang="en-US" altLang="ja-JP" sz="2400" dirty="0">
              <a:latin typeface="メイリオ" panose="020B0604030504040204" pitchFamily="50" charset="-128"/>
              <a:ea typeface="メイリオ" panose="020B0604030504040204" pitchFamily="50" charset="-128"/>
            </a:endParaRPr>
          </a:p>
          <a:p>
            <a:r>
              <a:rPr lang="en-US" altLang="ja-JP" sz="1400" dirty="0">
                <a:latin typeface="メイリオ" panose="020B0604030504040204" pitchFamily="50" charset="-128"/>
                <a:ea typeface="メイリオ" panose="020B0604030504040204" pitchFamily="50" charset="-128"/>
              </a:rPr>
              <a:t> </a:t>
            </a:r>
            <a:r>
              <a:rPr lang="ja-JP" altLang="en-US" sz="1400" dirty="0">
                <a:latin typeface="メイリオ" panose="020B0604030504040204" pitchFamily="50" charset="-128"/>
                <a:ea typeface="メイリオ" panose="020B0604030504040204" pitchFamily="50" charset="-128"/>
              </a:rPr>
              <a:t>　</a:t>
            </a:r>
            <a:r>
              <a:rPr lang="en-US" altLang="ja-JP" sz="1400" dirty="0">
                <a:latin typeface="メイリオ" panose="020B0604030504040204" pitchFamily="50" charset="-128"/>
                <a:ea typeface="メイリオ" panose="020B0604030504040204" pitchFamily="50" charset="-128"/>
              </a:rPr>
              <a:t> (Brenner et al 2012</a:t>
            </a:r>
            <a:r>
              <a:rPr lang="ja-JP" altLang="en-US" sz="1400" dirty="0">
                <a:latin typeface="メイリオ" panose="020B0604030504040204" pitchFamily="50" charset="-128"/>
                <a:ea typeface="メイリオ" panose="020B0604030504040204" pitchFamily="50" charset="-128"/>
              </a:rPr>
              <a:t>）</a:t>
            </a:r>
          </a:p>
          <a:p>
            <a:pPr marL="342900" indent="-342900">
              <a:buFont typeface="Wingdings" panose="05000000000000000000" pitchFamily="2" charset="2"/>
              <a:buChar char="Ø"/>
            </a:pPr>
            <a:r>
              <a:rPr lang="en-US" altLang="ja-JP" sz="2000" dirty="0">
                <a:latin typeface="メイリオ" panose="020B0604030504040204" pitchFamily="50" charset="-128"/>
                <a:ea typeface="メイリオ" panose="020B0604030504040204" pitchFamily="50" charset="-128"/>
              </a:rPr>
              <a:t>ECMO</a:t>
            </a:r>
            <a:r>
              <a:rPr lang="ja-JP" altLang="en-US" sz="2000" dirty="0">
                <a:latin typeface="メイリオ" panose="020B0604030504040204" pitchFamily="50" charset="-128"/>
                <a:ea typeface="メイリオ" panose="020B0604030504040204" pitchFamily="50" charset="-128"/>
              </a:rPr>
              <a:t>施行時間や抗凝固薬の効き具合は発症の有無に</a:t>
            </a:r>
            <a:r>
              <a:rPr lang="ja-JP" altLang="en-US" sz="3200" dirty="0">
                <a:latin typeface="メイリオ" panose="020B0604030504040204" pitchFamily="50" charset="-128"/>
                <a:ea typeface="メイリオ" panose="020B0604030504040204" pitchFamily="50" charset="-128"/>
              </a:rPr>
              <a:t>無関係</a:t>
            </a:r>
            <a:endParaRPr lang="en-US" altLang="ja-JP" sz="2400" dirty="0">
              <a:latin typeface="メイリオ" panose="020B0604030504040204" pitchFamily="50" charset="-128"/>
              <a:ea typeface="メイリオ" panose="020B0604030504040204" pitchFamily="50" charset="-128"/>
            </a:endParaRPr>
          </a:p>
          <a:p>
            <a:r>
              <a:rPr lang="en-US" altLang="ja-JP" sz="1400" dirty="0">
                <a:latin typeface="メイリオ" panose="020B0604030504040204" pitchFamily="50" charset="-128"/>
                <a:ea typeface="メイリオ" panose="020B0604030504040204" pitchFamily="50" charset="-128"/>
              </a:rPr>
              <a:t> </a:t>
            </a:r>
            <a:r>
              <a:rPr lang="ja-JP" altLang="en-US" sz="1400" dirty="0">
                <a:latin typeface="メイリオ" panose="020B0604030504040204" pitchFamily="50" charset="-128"/>
                <a:ea typeface="メイリオ" panose="020B0604030504040204" pitchFamily="50" charset="-128"/>
              </a:rPr>
              <a:t>　 </a:t>
            </a:r>
            <a:r>
              <a:rPr lang="en-US" altLang="ja-JP" sz="1400" dirty="0">
                <a:latin typeface="メイリオ" panose="020B0604030504040204" pitchFamily="50" charset="-128"/>
                <a:ea typeface="メイリオ" panose="020B0604030504040204" pitchFamily="50" charset="-128"/>
              </a:rPr>
              <a:t>(Cooper et al 2015</a:t>
            </a:r>
            <a:r>
              <a:rPr lang="ja-JP" altLang="en-US" sz="1400" dirty="0">
                <a:latin typeface="メイリオ" panose="020B0604030504040204" pitchFamily="50" charset="-128"/>
                <a:ea typeface="メイリオ" panose="020B0604030504040204" pitchFamily="50" charset="-128"/>
              </a:rPr>
              <a:t>）</a:t>
            </a:r>
            <a:endParaRPr lang="ja-JP" altLang="en-US" sz="2400" dirty="0">
              <a:latin typeface="メイリオ" panose="020B0604030504040204" pitchFamily="50" charset="-128"/>
              <a:ea typeface="メイリオ" panose="020B0604030504040204" pitchFamily="50" charset="-128"/>
            </a:endParaRPr>
          </a:p>
          <a:p>
            <a:endParaRPr lang="en-US" altLang="ja-JP" sz="2400" dirty="0">
              <a:latin typeface="メイリオ" panose="020B0604030504040204" pitchFamily="50" charset="-128"/>
              <a:ea typeface="メイリオ" panose="020B0604030504040204" pitchFamily="50" charset="-128"/>
            </a:endParaRPr>
          </a:p>
          <a:p>
            <a:r>
              <a:rPr lang="ja-JP" altLang="en-US" sz="2400" dirty="0">
                <a:solidFill>
                  <a:srgbClr val="FF0000"/>
                </a:solidFill>
                <a:latin typeface="メイリオ" panose="020B0604030504040204" pitchFamily="50" charset="-128"/>
                <a:ea typeface="メイリオ" panose="020B0604030504040204" pitchFamily="50" charset="-128"/>
              </a:rPr>
              <a:t>リスクファクター</a:t>
            </a:r>
            <a:endParaRPr lang="en-US" altLang="ja-JP" sz="2400" dirty="0">
              <a:solidFill>
                <a:srgbClr val="FF0000"/>
              </a:solidFill>
              <a:latin typeface="メイリオ" panose="020B0604030504040204" pitchFamily="50" charset="-128"/>
              <a:ea typeface="メイリオ" panose="020B0604030504040204" pitchFamily="50" charset="-128"/>
            </a:endParaRPr>
          </a:p>
          <a:p>
            <a:pPr marL="342900" indent="-342900">
              <a:buFont typeface="Wingdings" panose="05000000000000000000" pitchFamily="2" charset="2"/>
              <a:buChar char="Ø"/>
            </a:pPr>
            <a:r>
              <a:rPr lang="en-US" altLang="ja-JP" sz="3200" dirty="0" err="1">
                <a:latin typeface="メイリオ" panose="020B0604030504040204" pitchFamily="50" charset="-128"/>
                <a:ea typeface="メイリオ" panose="020B0604030504040204" pitchFamily="50" charset="-128"/>
              </a:rPr>
              <a:t>Bicaval</a:t>
            </a:r>
            <a:r>
              <a:rPr lang="en-US" altLang="ja-JP" sz="3200" dirty="0">
                <a:latin typeface="メイリオ" panose="020B0604030504040204" pitchFamily="50" charset="-128"/>
                <a:ea typeface="メイリオ" panose="020B0604030504040204" pitchFamily="50" charset="-128"/>
              </a:rPr>
              <a:t> dual lumen cannula</a:t>
            </a:r>
            <a:r>
              <a:rPr lang="ja-JP" altLang="en-US" sz="2000" dirty="0">
                <a:latin typeface="メイリオ" panose="020B0604030504040204" pitchFamily="50" charset="-128"/>
                <a:ea typeface="メイリオ" panose="020B0604030504040204" pitchFamily="50" charset="-128"/>
              </a:rPr>
              <a:t>に多かった</a:t>
            </a:r>
            <a:endParaRPr lang="en-US" altLang="ja-JP" sz="2000" dirty="0">
              <a:latin typeface="メイリオ" panose="020B0604030504040204" pitchFamily="50" charset="-128"/>
              <a:ea typeface="メイリオ" panose="020B0604030504040204" pitchFamily="50" charset="-128"/>
            </a:endParaRPr>
          </a:p>
          <a:p>
            <a:r>
              <a:rPr lang="en-US" altLang="ja-JP" sz="1400" dirty="0">
                <a:latin typeface="メイリオ" panose="020B0604030504040204" pitchFamily="50" charset="-128"/>
                <a:ea typeface="メイリオ" panose="020B0604030504040204" pitchFamily="50" charset="-128"/>
              </a:rPr>
              <a:t>     (Cooper et al 2015</a:t>
            </a:r>
            <a:r>
              <a:rPr lang="ja-JP" altLang="en-US" sz="1400" dirty="0">
                <a:latin typeface="メイリオ" panose="020B0604030504040204" pitchFamily="50" charset="-128"/>
                <a:ea typeface="メイリオ" panose="020B0604030504040204" pitchFamily="50" charset="-128"/>
              </a:rPr>
              <a:t>）</a:t>
            </a:r>
            <a:endParaRPr lang="en-US" altLang="ja-JP" sz="1400" dirty="0">
              <a:latin typeface="メイリオ" panose="020B0604030504040204" pitchFamily="50" charset="-128"/>
              <a:ea typeface="メイリオ" panose="020B0604030504040204" pitchFamily="50" charset="-128"/>
            </a:endParaRPr>
          </a:p>
          <a:p>
            <a:pPr marL="342900" indent="-342900">
              <a:buFont typeface="Wingdings" panose="05000000000000000000" pitchFamily="2" charset="2"/>
              <a:buChar char="Ø"/>
            </a:pPr>
            <a:r>
              <a:rPr lang="ja-JP" altLang="en-US" sz="3200" dirty="0">
                <a:latin typeface="メイリオ" panose="020B0604030504040204" pitchFamily="50" charset="-128"/>
                <a:ea typeface="メイリオ" panose="020B0604030504040204" pitchFamily="50" charset="-128"/>
              </a:rPr>
              <a:t>高齢者</a:t>
            </a:r>
            <a:r>
              <a:rPr lang="ja-JP" altLang="en-US" sz="2400" dirty="0">
                <a:latin typeface="メイリオ" panose="020B0604030504040204" pitchFamily="50" charset="-128"/>
                <a:ea typeface="メイリオ" panose="020B0604030504040204" pitchFamily="50" charset="-128"/>
              </a:rPr>
              <a:t>、</a:t>
            </a:r>
            <a:r>
              <a:rPr lang="en-US" altLang="ja-JP" sz="3200" dirty="0">
                <a:latin typeface="メイリオ" panose="020B0604030504040204" pitchFamily="50" charset="-128"/>
                <a:ea typeface="メイリオ" panose="020B0604030504040204" pitchFamily="50" charset="-128"/>
              </a:rPr>
              <a:t>BMI</a:t>
            </a:r>
            <a:r>
              <a:rPr lang="ja-JP" altLang="en-US" sz="3200" dirty="0">
                <a:latin typeface="メイリオ" panose="020B0604030504040204" pitchFamily="50" charset="-128"/>
                <a:ea typeface="メイリオ" panose="020B0604030504040204" pitchFamily="50" charset="-128"/>
              </a:rPr>
              <a:t>高値</a:t>
            </a:r>
            <a:r>
              <a:rPr lang="ja-JP" altLang="en-US" sz="2400" dirty="0">
                <a:latin typeface="メイリオ" panose="020B0604030504040204" pitchFamily="50" charset="-128"/>
                <a:ea typeface="メイリオ" panose="020B0604030504040204" pitchFamily="50" charset="-128"/>
              </a:rPr>
              <a:t>、</a:t>
            </a:r>
            <a:r>
              <a:rPr lang="en-US" altLang="ja-JP" sz="3200" dirty="0">
                <a:latin typeface="メイリオ" panose="020B0604030504040204" pitchFamily="50" charset="-128"/>
                <a:ea typeface="メイリオ" panose="020B0604030504040204" pitchFamily="50" charset="-128"/>
              </a:rPr>
              <a:t>long ECMO time</a:t>
            </a:r>
            <a:r>
              <a:rPr lang="ja-JP" altLang="en-US" sz="2000" dirty="0">
                <a:latin typeface="メイリオ" panose="020B0604030504040204" pitchFamily="50" charset="-128"/>
                <a:ea typeface="メイリオ" panose="020B0604030504040204" pitchFamily="50" charset="-128"/>
              </a:rPr>
              <a:t>で多い傾向</a:t>
            </a:r>
            <a:endParaRPr lang="en-US" altLang="ja-JP" sz="2400" dirty="0">
              <a:latin typeface="メイリオ" panose="020B0604030504040204" pitchFamily="50" charset="-128"/>
              <a:ea typeface="メイリオ" panose="020B0604030504040204" pitchFamily="50" charset="-128"/>
            </a:endParaRPr>
          </a:p>
          <a:p>
            <a:r>
              <a:rPr lang="en-US" altLang="ja-JP" sz="1400" dirty="0">
                <a:latin typeface="メイリオ" panose="020B0604030504040204" pitchFamily="50" charset="-128"/>
                <a:ea typeface="メイリオ" panose="020B0604030504040204" pitchFamily="50" charset="-128"/>
              </a:rPr>
              <a:t>     (Jay </a:t>
            </a:r>
            <a:r>
              <a:rPr lang="en-US" altLang="ja-JP" sz="1400" dirty="0" err="1">
                <a:latin typeface="メイリオ" panose="020B0604030504040204" pitchFamily="50" charset="-128"/>
                <a:ea typeface="メイリオ" panose="020B0604030504040204" pitchFamily="50" charset="-128"/>
              </a:rPr>
              <a:t>Menaker</a:t>
            </a:r>
            <a:r>
              <a:rPr lang="en-US" altLang="ja-JP" sz="1400" dirty="0">
                <a:latin typeface="メイリオ" panose="020B0604030504040204" pitchFamily="50" charset="-128"/>
                <a:ea typeface="メイリオ" panose="020B0604030504040204" pitchFamily="50" charset="-128"/>
              </a:rPr>
              <a:t> et al. )</a:t>
            </a:r>
            <a:endParaRPr lang="ja-JP" altLang="en-US" sz="1400" dirty="0">
              <a:latin typeface="メイリオ" panose="020B0604030504040204" pitchFamily="50" charset="-128"/>
              <a:ea typeface="メイリオ" panose="020B0604030504040204" pitchFamily="50" charset="-128"/>
            </a:endParaRPr>
          </a:p>
          <a:p>
            <a:pPr marL="342900" indent="-342900">
              <a:buFont typeface="Wingdings" panose="05000000000000000000" pitchFamily="2" charset="2"/>
              <a:buChar char="ü"/>
            </a:pPr>
            <a:endParaRPr lang="ja-JP" altLang="en-US" sz="2400" dirty="0">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724DB790-599D-4ECD-AD83-F90231737A4F}"/>
              </a:ext>
            </a:extLst>
          </p:cNvPr>
          <p:cNvSpPr txBox="1"/>
          <p:nvPr/>
        </p:nvSpPr>
        <p:spPr>
          <a:xfrm>
            <a:off x="9996356" y="1069854"/>
            <a:ext cx="3518452" cy="584775"/>
          </a:xfrm>
          <a:prstGeom prst="rect">
            <a:avLst/>
          </a:prstGeom>
          <a:noFill/>
        </p:spPr>
        <p:txBody>
          <a:bodyPr wrap="square" rtlCol="0">
            <a:spAutoFit/>
          </a:bodyPr>
          <a:lstStyle/>
          <a:p>
            <a:r>
              <a:rPr kumimoji="1" lang="en-US" altLang="ja-JP" sz="3200" dirty="0" err="1">
                <a:latin typeface="メイリオ" panose="020B0604030504040204" pitchFamily="50" charset="-128"/>
                <a:ea typeface="メイリオ" panose="020B0604030504040204" pitchFamily="50" charset="-128"/>
              </a:rPr>
              <a:t>CaDVT</a:t>
            </a:r>
            <a:endParaRPr kumimoji="1" lang="ja-JP" altLang="en-US" sz="32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58397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F9E22BF1-71BC-C244-9096-F864FACDBB2C}"/>
              </a:ext>
            </a:extLst>
          </p:cNvPr>
          <p:cNvPicPr>
            <a:picLocks noChangeAspect="1"/>
          </p:cNvPicPr>
          <p:nvPr/>
        </p:nvPicPr>
        <p:blipFill rotWithShape="1">
          <a:blip r:embed="rId3"/>
          <a:srcRect r="12894" b="-1"/>
          <a:stretch/>
        </p:blipFill>
        <p:spPr>
          <a:xfrm>
            <a:off x="3242695" y="10"/>
            <a:ext cx="8949307" cy="6857990"/>
          </a:xfrm>
          <a:custGeom>
            <a:avLst/>
            <a:gdLst/>
            <a:ahLst/>
            <a:cxnLst/>
            <a:rect l="l" t="t" r="r" b="b"/>
            <a:pathLst>
              <a:path w="8949307" h="6858000">
                <a:moveTo>
                  <a:pt x="0" y="0"/>
                </a:moveTo>
                <a:lnTo>
                  <a:pt x="8949307" y="0"/>
                </a:lnTo>
                <a:lnTo>
                  <a:pt x="8949307" y="6858000"/>
                </a:lnTo>
                <a:lnTo>
                  <a:pt x="0" y="6858000"/>
                </a:lnTo>
                <a:lnTo>
                  <a:pt x="62983" y="6788730"/>
                </a:lnTo>
                <a:cubicBezTo>
                  <a:pt x="773509" y="5928900"/>
                  <a:pt x="1212979" y="4741056"/>
                  <a:pt x="1212979" y="3429000"/>
                </a:cubicBezTo>
                <a:cubicBezTo>
                  <a:pt x="1212979" y="2116944"/>
                  <a:pt x="773509" y="929100"/>
                  <a:pt x="62983" y="69271"/>
                </a:cubicBezTo>
                <a:close/>
              </a:path>
            </a:pathLst>
          </a:custGeom>
        </p:spPr>
      </p:pic>
      <p:sp>
        <p:nvSpPr>
          <p:cNvPr id="2" name="タイトル 1">
            <a:extLst>
              <a:ext uri="{FF2B5EF4-FFF2-40B4-BE49-F238E27FC236}">
                <a16:creationId xmlns:a16="http://schemas.microsoft.com/office/drawing/2014/main" id="{31D51652-7029-E840-BE00-E81481C119E7}"/>
              </a:ext>
            </a:extLst>
          </p:cNvPr>
          <p:cNvSpPr>
            <a:spLocks noGrp="1"/>
          </p:cNvSpPr>
          <p:nvPr>
            <p:ph type="title"/>
          </p:nvPr>
        </p:nvSpPr>
        <p:spPr>
          <a:xfrm>
            <a:off x="371093" y="1161288"/>
            <a:ext cx="3811663" cy="1125728"/>
          </a:xfrm>
        </p:spPr>
        <p:txBody>
          <a:bodyPr vert="horz" lIns="91440" tIns="45720" rIns="91440" bIns="45720" rtlCol="0" anchor="b">
            <a:noAutofit/>
          </a:bodyPr>
          <a:lstStyle/>
          <a:p>
            <a:r>
              <a:rPr kumimoji="1" lang="ja-JP" altLang="en-US" sz="5400"/>
              <a:t>呼吸</a:t>
            </a:r>
            <a:r>
              <a:rPr kumimoji="1" lang="en-US" altLang="ja-JP" sz="5400" dirty="0"/>
              <a:t>ECMO</a:t>
            </a:r>
          </a:p>
        </p:txBody>
      </p:sp>
      <p:sp>
        <p:nvSpPr>
          <p:cNvPr id="10" name="タイトル 1">
            <a:extLst>
              <a:ext uri="{FF2B5EF4-FFF2-40B4-BE49-F238E27FC236}">
                <a16:creationId xmlns:a16="http://schemas.microsoft.com/office/drawing/2014/main" id="{BA08B4D0-B4E5-3D45-99EC-F7897A609D6A}"/>
              </a:ext>
            </a:extLst>
          </p:cNvPr>
          <p:cNvSpPr txBox="1">
            <a:spLocks/>
          </p:cNvSpPr>
          <p:nvPr/>
        </p:nvSpPr>
        <p:spPr>
          <a:xfrm>
            <a:off x="107322" y="2718054"/>
            <a:ext cx="4075435" cy="3207258"/>
          </a:xfrm>
          <a:prstGeom prst="rect">
            <a:avLst/>
          </a:prstGeom>
        </p:spPr>
        <p:txBody>
          <a:bodyPr vert="horz" lIns="91440" tIns="45720" rIns="91440" bIns="45720" rtlCol="0" anchor="t">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marL="571500" indent="-228600">
              <a:spcAft>
                <a:spcPts val="600"/>
              </a:spcAft>
              <a:buFont typeface="Arial" panose="020B0604020202020204" pitchFamily="34" charset="0"/>
              <a:buChar char="•"/>
            </a:pPr>
            <a:r>
              <a:rPr lang="ja-JP" altLang="en-US" sz="3200">
                <a:latin typeface="+mn-lt"/>
                <a:ea typeface="+mn-ea"/>
                <a:cs typeface="+mn-cs"/>
              </a:rPr>
              <a:t>肺を使わない</a:t>
            </a:r>
            <a:endParaRPr lang="en-US" altLang="ja-JP" sz="3200" dirty="0">
              <a:latin typeface="+mn-lt"/>
              <a:ea typeface="+mn-ea"/>
              <a:cs typeface="+mn-cs"/>
            </a:endParaRPr>
          </a:p>
          <a:p>
            <a:pPr marL="571500" indent="-228600">
              <a:spcAft>
                <a:spcPts val="600"/>
              </a:spcAft>
              <a:buFont typeface="Arial" panose="020B0604020202020204" pitchFamily="34" charset="0"/>
              <a:buChar char="•"/>
            </a:pPr>
            <a:r>
              <a:rPr lang="ja-JP" altLang="en-US" sz="3200">
                <a:latin typeface="+mn-lt"/>
                <a:ea typeface="+mn-ea"/>
                <a:cs typeface="+mn-cs"/>
              </a:rPr>
              <a:t>肺の回復を待つ</a:t>
            </a:r>
            <a:endParaRPr lang="en-US" altLang="ja-JP" sz="3200" dirty="0">
              <a:latin typeface="+mn-lt"/>
              <a:ea typeface="+mn-ea"/>
              <a:cs typeface="+mn-cs"/>
            </a:endParaRPr>
          </a:p>
          <a:p>
            <a:pPr marL="571500" indent="-228600">
              <a:spcAft>
                <a:spcPts val="600"/>
              </a:spcAft>
              <a:buFont typeface="Arial" panose="020B0604020202020204" pitchFamily="34" charset="0"/>
              <a:buChar char="•"/>
            </a:pPr>
            <a:endParaRPr lang="en-US" altLang="ja-JP" sz="3200" dirty="0">
              <a:latin typeface="+mn-lt"/>
              <a:ea typeface="+mn-ea"/>
              <a:cs typeface="+mn-cs"/>
            </a:endParaRPr>
          </a:p>
          <a:p>
            <a:pPr marL="571500" indent="-228600">
              <a:spcAft>
                <a:spcPts val="600"/>
              </a:spcAft>
              <a:buFont typeface="Arial" panose="020B0604020202020204" pitchFamily="34" charset="0"/>
              <a:buChar char="•"/>
            </a:pPr>
            <a:r>
              <a:rPr lang="ja-JP" altLang="en-US" sz="3200">
                <a:latin typeface="+mn-lt"/>
                <a:ea typeface="+mn-ea"/>
                <a:cs typeface="+mn-cs"/>
              </a:rPr>
              <a:t>合併症を防ぐ</a:t>
            </a:r>
            <a:endParaRPr lang="en-US" altLang="ja-JP" sz="3200" dirty="0">
              <a:latin typeface="+mn-lt"/>
              <a:ea typeface="+mn-ea"/>
              <a:cs typeface="+mn-cs"/>
            </a:endParaRPr>
          </a:p>
          <a:p>
            <a:pPr marL="571500" indent="-228600">
              <a:spcAft>
                <a:spcPts val="600"/>
              </a:spcAft>
              <a:buFont typeface="Arial" panose="020B0604020202020204" pitchFamily="34" charset="0"/>
              <a:buChar char="•"/>
            </a:pPr>
            <a:r>
              <a:rPr lang="ja-JP" altLang="en-US" sz="3200">
                <a:latin typeface="+mn-lt"/>
                <a:ea typeface="+mn-ea"/>
                <a:cs typeface="+mn-cs"/>
              </a:rPr>
              <a:t>合併症を克服する</a:t>
            </a:r>
            <a:endParaRPr lang="en-US" altLang="ja-JP" sz="3200" dirty="0">
              <a:latin typeface="+mn-lt"/>
              <a:ea typeface="+mn-ea"/>
              <a:cs typeface="+mn-cs"/>
            </a:endParaRPr>
          </a:p>
          <a:p>
            <a:pPr marL="571500" indent="-228600">
              <a:spcAft>
                <a:spcPts val="600"/>
              </a:spcAft>
              <a:buFont typeface="Arial" panose="020B0604020202020204" pitchFamily="34" charset="0"/>
              <a:buChar char="•"/>
            </a:pPr>
            <a:endParaRPr lang="en-US" altLang="ja-JP" sz="3200" dirty="0">
              <a:latin typeface="+mn-lt"/>
              <a:ea typeface="+mn-ea"/>
              <a:cs typeface="+mn-cs"/>
            </a:endParaRPr>
          </a:p>
          <a:p>
            <a:pPr indent="-228600">
              <a:spcAft>
                <a:spcPts val="600"/>
              </a:spcAft>
              <a:buFont typeface="Arial" panose="020B0604020202020204" pitchFamily="34" charset="0"/>
              <a:buChar char="•"/>
            </a:pPr>
            <a:endParaRPr lang="en-US" altLang="ja-JP" sz="3200" dirty="0">
              <a:latin typeface="+mn-lt"/>
              <a:ea typeface="+mn-ea"/>
              <a:cs typeface="+mn-cs"/>
            </a:endParaRPr>
          </a:p>
        </p:txBody>
      </p:sp>
      <p:sp>
        <p:nvSpPr>
          <p:cNvPr id="16" name="Rectangle 2">
            <a:extLst>
              <a:ext uri="{FF2B5EF4-FFF2-40B4-BE49-F238E27FC236}">
                <a16:creationId xmlns:a16="http://schemas.microsoft.com/office/drawing/2014/main" id="{3E11FA7A-C5BA-BA4E-AE69-FBDC45F7A226}"/>
              </a:ext>
            </a:extLst>
          </p:cNvPr>
          <p:cNvSpPr txBox="1">
            <a:spLocks noChangeArrowheads="1"/>
          </p:cNvSpPr>
          <p:nvPr/>
        </p:nvSpPr>
        <p:spPr>
          <a:xfrm>
            <a:off x="424815" y="5179812"/>
            <a:ext cx="3438144" cy="112572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defRPr/>
            </a:pPr>
            <a:r>
              <a:rPr lang="ja-JP" altLang="en-US" sz="2800">
                <a:solidFill>
                  <a:srgbClr val="FF0000"/>
                </a:solidFill>
                <a:latin typeface="ヒラギノ角ゴ ProN W6"/>
                <a:ea typeface="ヒラギノ角ゴ ProN W6"/>
                <a:cs typeface="ヒラギノ角ゴ ProN W6"/>
              </a:rPr>
              <a:t>常に長期戦を覚悟</a:t>
            </a:r>
          </a:p>
        </p:txBody>
      </p:sp>
    </p:spTree>
    <p:extLst>
      <p:ext uri="{BB962C8B-B14F-4D97-AF65-F5344CB8AC3E}">
        <p14:creationId xmlns:p14="http://schemas.microsoft.com/office/powerpoint/2010/main" val="1515498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図 19">
            <a:extLst>
              <a:ext uri="{FF2B5EF4-FFF2-40B4-BE49-F238E27FC236}">
                <a16:creationId xmlns:a16="http://schemas.microsoft.com/office/drawing/2014/main" id="{AB0ED768-ABFD-6A48-BC8F-AD79FC1EAED7}"/>
              </a:ext>
            </a:extLst>
          </p:cNvPr>
          <p:cNvPicPr>
            <a:picLocks noChangeAspect="1"/>
          </p:cNvPicPr>
          <p:nvPr/>
        </p:nvPicPr>
        <p:blipFill>
          <a:blip r:embed="rId3"/>
          <a:stretch>
            <a:fillRect/>
          </a:stretch>
        </p:blipFill>
        <p:spPr>
          <a:xfrm>
            <a:off x="1524001" y="4427708"/>
            <a:ext cx="2312605" cy="2106003"/>
          </a:xfrm>
          <a:prstGeom prst="rect">
            <a:avLst/>
          </a:prstGeom>
        </p:spPr>
      </p:pic>
      <p:sp>
        <p:nvSpPr>
          <p:cNvPr id="2" name="タイトル 1">
            <a:extLst>
              <a:ext uri="{FF2B5EF4-FFF2-40B4-BE49-F238E27FC236}">
                <a16:creationId xmlns:a16="http://schemas.microsoft.com/office/drawing/2014/main" id="{BABB10C1-282D-B448-84B6-DEC168A3CEAC}"/>
              </a:ext>
            </a:extLst>
          </p:cNvPr>
          <p:cNvSpPr>
            <a:spLocks noGrp="1"/>
          </p:cNvSpPr>
          <p:nvPr>
            <p:ph type="title"/>
          </p:nvPr>
        </p:nvSpPr>
        <p:spPr>
          <a:xfrm>
            <a:off x="2219668" y="4064189"/>
            <a:ext cx="8229600" cy="1609256"/>
          </a:xfrm>
        </p:spPr>
        <p:txBody>
          <a:bodyPr>
            <a:noAutofit/>
          </a:bodyPr>
          <a:lstStyle/>
          <a:p>
            <a:pPr algn="r"/>
            <a:r>
              <a:rPr lang="en-US" altLang="ja-JP" sz="7200" b="1" dirty="0">
                <a:solidFill>
                  <a:srgbClr val="002060"/>
                </a:solidFill>
                <a:latin typeface="Hiragino Kaku Gothic ProN W6" panose="020B0300000000000000" pitchFamily="34" charset="-128"/>
                <a:ea typeface="Hiragino Kaku Gothic ProN W6" panose="020B0300000000000000" pitchFamily="34" charset="-128"/>
              </a:rPr>
              <a:t>ECMO</a:t>
            </a:r>
            <a:r>
              <a:rPr lang="ja-JP" altLang="en-US" sz="7200" b="1">
                <a:solidFill>
                  <a:srgbClr val="002060"/>
                </a:solidFill>
                <a:latin typeface="Hiragino Kaku Gothic ProN W6" panose="020B0300000000000000" pitchFamily="34" charset="-128"/>
                <a:ea typeface="Hiragino Kaku Gothic ProN W6" panose="020B0300000000000000" pitchFamily="34" charset="-128"/>
              </a:rPr>
              <a:t>の成功</a:t>
            </a:r>
            <a:r>
              <a:rPr lang="en-US" altLang="ja-JP" b="1" dirty="0">
                <a:solidFill>
                  <a:srgbClr val="002060"/>
                </a:solidFill>
                <a:latin typeface="Hiragino Kaku Gothic ProN W6" panose="020B0300000000000000" pitchFamily="34" charset="-128"/>
                <a:ea typeface="Hiragino Kaku Gothic ProN W6" panose="020B0300000000000000" pitchFamily="34" charset="-128"/>
              </a:rPr>
              <a:t/>
            </a:r>
            <a:br>
              <a:rPr lang="en-US" altLang="ja-JP" b="1" dirty="0">
                <a:solidFill>
                  <a:srgbClr val="002060"/>
                </a:solidFill>
                <a:latin typeface="Hiragino Kaku Gothic ProN W6" panose="020B0300000000000000" pitchFamily="34" charset="-128"/>
                <a:ea typeface="Hiragino Kaku Gothic ProN W6" panose="020B0300000000000000" pitchFamily="34" charset="-128"/>
              </a:rPr>
            </a:br>
            <a:r>
              <a:rPr lang="ja-JP" altLang="en-US" sz="4000" b="1">
                <a:solidFill>
                  <a:srgbClr val="002060"/>
                </a:solidFill>
                <a:latin typeface="Hiragino Kaku Gothic ProN W6" panose="020B0300000000000000" pitchFamily="34" charset="-128"/>
                <a:ea typeface="Hiragino Kaku Gothic ProN W6" panose="020B0300000000000000" pitchFamily="34" charset="-128"/>
              </a:rPr>
              <a:t>＝</a:t>
            </a:r>
            <a:r>
              <a:rPr lang="ja-JP" altLang="en-US" sz="4000" b="1">
                <a:solidFill>
                  <a:srgbClr val="FF0000"/>
                </a:solidFill>
                <a:latin typeface="Hiragino Kaku Gothic ProN W6" panose="020B0300000000000000" pitchFamily="34" charset="-128"/>
                <a:ea typeface="Hiragino Kaku Gothic ProN W6" panose="020B0300000000000000" pitchFamily="34" charset="-128"/>
              </a:rPr>
              <a:t>チーム医療</a:t>
            </a:r>
            <a:r>
              <a:rPr lang="ja-JP" altLang="en-US" sz="4000" b="1">
                <a:solidFill>
                  <a:srgbClr val="002060"/>
                </a:solidFill>
                <a:latin typeface="Hiragino Kaku Gothic ProN W6" panose="020B0300000000000000" pitchFamily="34" charset="-128"/>
                <a:ea typeface="Hiragino Kaku Gothic ProN W6" panose="020B0300000000000000" pitchFamily="34" charset="-128"/>
              </a:rPr>
              <a:t>＋</a:t>
            </a:r>
            <a:r>
              <a:rPr lang="ja-JP" altLang="en-US" sz="4000" b="1">
                <a:solidFill>
                  <a:srgbClr val="FF0000"/>
                </a:solidFill>
                <a:latin typeface="Hiragino Kaku Gothic ProN W6" panose="020B0300000000000000" pitchFamily="34" charset="-128"/>
                <a:ea typeface="Hiragino Kaku Gothic ProN W6" panose="020B0300000000000000" pitchFamily="34" charset="-128"/>
              </a:rPr>
              <a:t>合併症対策</a:t>
            </a:r>
          </a:p>
        </p:txBody>
      </p:sp>
      <p:graphicFrame>
        <p:nvGraphicFramePr>
          <p:cNvPr id="4" name="コンテンツ プレースホルダー 3">
            <a:extLst>
              <a:ext uri="{FF2B5EF4-FFF2-40B4-BE49-F238E27FC236}">
                <a16:creationId xmlns:a16="http://schemas.microsoft.com/office/drawing/2014/main" id="{4A33376E-4D73-E544-B8F9-24C87AF61B35}"/>
              </a:ext>
            </a:extLst>
          </p:cNvPr>
          <p:cNvGraphicFramePr>
            <a:graphicFrameLocks noGrp="1"/>
          </p:cNvGraphicFramePr>
          <p:nvPr>
            <p:ph idx="1"/>
          </p:nvPr>
        </p:nvGraphicFramePr>
        <p:xfrm>
          <a:off x="2438400" y="501868"/>
          <a:ext cx="8229600"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7" name="円/楕円 6">
            <a:extLst>
              <a:ext uri="{FF2B5EF4-FFF2-40B4-BE49-F238E27FC236}">
                <a16:creationId xmlns:a16="http://schemas.microsoft.com/office/drawing/2014/main" id="{3474320C-D7D1-3544-B1DC-DC6D7A5CD656}"/>
              </a:ext>
            </a:extLst>
          </p:cNvPr>
          <p:cNvSpPr/>
          <p:nvPr/>
        </p:nvSpPr>
        <p:spPr>
          <a:xfrm>
            <a:off x="3864090" y="1323038"/>
            <a:ext cx="2470378" cy="1200247"/>
          </a:xfrm>
          <a:prstGeom prst="ellipse">
            <a:avLst/>
          </a:prstGeom>
          <a:solidFill>
            <a:srgbClr val="FF0000">
              <a:alpha val="9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200"/>
              <a:t>合併症の回避</a:t>
            </a:r>
            <a:endParaRPr lang="en-US" altLang="ja-JP" sz="3200" dirty="0"/>
          </a:p>
        </p:txBody>
      </p:sp>
      <p:sp>
        <p:nvSpPr>
          <p:cNvPr id="9" name="円/楕円 8">
            <a:extLst>
              <a:ext uri="{FF2B5EF4-FFF2-40B4-BE49-F238E27FC236}">
                <a16:creationId xmlns:a16="http://schemas.microsoft.com/office/drawing/2014/main" id="{930C0DAC-9236-DC4A-BD4C-29F1F763D57C}"/>
              </a:ext>
            </a:extLst>
          </p:cNvPr>
          <p:cNvSpPr/>
          <p:nvPr/>
        </p:nvSpPr>
        <p:spPr>
          <a:xfrm>
            <a:off x="6553200" y="546764"/>
            <a:ext cx="2073288" cy="1099631"/>
          </a:xfrm>
          <a:prstGeom prst="ellipse">
            <a:avLst/>
          </a:prstGeom>
          <a:solidFill>
            <a:schemeClr val="accent1">
              <a:lumMod val="7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3200" dirty="0"/>
              <a:t>ECMO</a:t>
            </a:r>
          </a:p>
          <a:p>
            <a:pPr algn="ctr"/>
            <a:r>
              <a:rPr lang="ja-JP" altLang="en-US" sz="3200"/>
              <a:t>離脱</a:t>
            </a:r>
            <a:endParaRPr lang="en-US" altLang="ja-JP" sz="3200" dirty="0"/>
          </a:p>
        </p:txBody>
      </p:sp>
      <p:sp>
        <p:nvSpPr>
          <p:cNvPr id="8" name="円/楕円 7">
            <a:extLst>
              <a:ext uri="{FF2B5EF4-FFF2-40B4-BE49-F238E27FC236}">
                <a16:creationId xmlns:a16="http://schemas.microsoft.com/office/drawing/2014/main" id="{60645432-371E-5C47-972A-B9713D6859E3}"/>
              </a:ext>
            </a:extLst>
          </p:cNvPr>
          <p:cNvSpPr/>
          <p:nvPr/>
        </p:nvSpPr>
        <p:spPr>
          <a:xfrm>
            <a:off x="2000936" y="2611002"/>
            <a:ext cx="2382321" cy="1171091"/>
          </a:xfrm>
          <a:prstGeom prst="ellipse">
            <a:avLst/>
          </a:prstGeom>
          <a:solidFill>
            <a:schemeClr val="accent1">
              <a:lumMod val="75000"/>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800"/>
              <a:t>原疾患の</a:t>
            </a:r>
            <a:endParaRPr lang="en-US" altLang="ja-JP" sz="2800" dirty="0"/>
          </a:p>
          <a:p>
            <a:pPr algn="ctr"/>
            <a:r>
              <a:rPr lang="ja-JP" altLang="en-US" sz="2800"/>
              <a:t>可逆性</a:t>
            </a:r>
            <a:endParaRPr lang="en-US" altLang="ja-JP" sz="2800" dirty="0"/>
          </a:p>
        </p:txBody>
      </p:sp>
      <p:sp>
        <p:nvSpPr>
          <p:cNvPr id="10" name="テキスト ボックス 9">
            <a:extLst>
              <a:ext uri="{FF2B5EF4-FFF2-40B4-BE49-F238E27FC236}">
                <a16:creationId xmlns:a16="http://schemas.microsoft.com/office/drawing/2014/main" id="{65328996-49D4-5C4F-9D8B-66AB1E6E8D70}"/>
              </a:ext>
            </a:extLst>
          </p:cNvPr>
          <p:cNvSpPr txBox="1"/>
          <p:nvPr/>
        </p:nvSpPr>
        <p:spPr>
          <a:xfrm>
            <a:off x="1690255" y="182964"/>
            <a:ext cx="4214615" cy="523220"/>
          </a:xfrm>
          <a:prstGeom prst="rect">
            <a:avLst/>
          </a:prstGeom>
          <a:noFill/>
        </p:spPr>
        <p:txBody>
          <a:bodyPr wrap="none" rtlCol="0">
            <a:spAutoFit/>
          </a:bodyPr>
          <a:lstStyle/>
          <a:p>
            <a:r>
              <a:rPr lang="en-US" altLang="ja-JP" sz="2800" b="1" dirty="0">
                <a:solidFill>
                  <a:schemeClr val="tx1">
                    <a:lumMod val="75000"/>
                    <a:lumOff val="25000"/>
                  </a:schemeClr>
                </a:solidFill>
                <a:effectLst>
                  <a:reflection blurRad="6350" stA="60000" endA="900" endPos="60000" dist="29997" dir="5400000" sy="-100000" algn="bl" rotWithShape="0"/>
                </a:effectLst>
                <a:latin typeface="Hiragino Kaku Gothic ProN W6" panose="020B0300000000000000" pitchFamily="34" charset="-128"/>
                <a:ea typeface="Hiragino Kaku Gothic ProN W6" panose="020B0300000000000000" pitchFamily="34" charset="-128"/>
              </a:rPr>
              <a:t>Take Home Message</a:t>
            </a:r>
            <a:endParaRPr lang="ja-JP" altLang="en-US" sz="2800" b="1">
              <a:solidFill>
                <a:schemeClr val="tx1">
                  <a:lumMod val="75000"/>
                  <a:lumOff val="25000"/>
                </a:schemeClr>
              </a:solidFill>
              <a:effectLst>
                <a:reflection blurRad="6350" stA="60000" endA="900" endPos="60000" dist="29997" dir="5400000" sy="-100000" algn="bl" rotWithShape="0"/>
              </a:effectLst>
              <a:latin typeface="Hiragino Kaku Gothic ProN W6" panose="020B0300000000000000" pitchFamily="34" charset="-128"/>
              <a:ea typeface="Hiragino Kaku Gothic ProN W6" panose="020B0300000000000000" pitchFamily="34" charset="-128"/>
            </a:endParaRPr>
          </a:p>
        </p:txBody>
      </p:sp>
    </p:spTree>
    <p:extLst>
      <p:ext uri="{BB962C8B-B14F-4D97-AF65-F5344CB8AC3E}">
        <p14:creationId xmlns:p14="http://schemas.microsoft.com/office/powerpoint/2010/main" val="1386397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9AA72BD9-2C5A-4EDC-931F-5AA08EACA0F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図 4">
            <a:extLst>
              <a:ext uri="{FF2B5EF4-FFF2-40B4-BE49-F238E27FC236}">
                <a16:creationId xmlns:a16="http://schemas.microsoft.com/office/drawing/2014/main" id="{6CA3B31A-D91E-2D44-8026-D8FAE5E20938}"/>
              </a:ext>
            </a:extLst>
          </p:cNvPr>
          <p:cNvPicPr>
            <a:picLocks noChangeAspect="1"/>
          </p:cNvPicPr>
          <p:nvPr/>
        </p:nvPicPr>
        <p:blipFill rotWithShape="1">
          <a:blip r:embed="rId3"/>
          <a:srcRect l="11905" r="11123" b="8781"/>
          <a:stretch/>
        </p:blipFill>
        <p:spPr>
          <a:xfrm>
            <a:off x="3522468" y="10"/>
            <a:ext cx="8669532" cy="6857990"/>
          </a:xfrm>
          <a:prstGeom prst="rect">
            <a:avLst/>
          </a:prstGeom>
        </p:spPr>
      </p:pic>
      <p:sp>
        <p:nvSpPr>
          <p:cNvPr id="12" name="Rectangle 11">
            <a:extLst>
              <a:ext uri="{FF2B5EF4-FFF2-40B4-BE49-F238E27FC236}">
                <a16:creationId xmlns:a16="http://schemas.microsoft.com/office/drawing/2014/main" id="{DD3981AC-7B61-4947-BCF3-F7AA7FA385B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タイトル 1">
            <a:extLst>
              <a:ext uri="{FF2B5EF4-FFF2-40B4-BE49-F238E27FC236}">
                <a16:creationId xmlns:a16="http://schemas.microsoft.com/office/drawing/2014/main" id="{596AEB0E-C48A-084E-ADBA-7593EAEAFFDE}"/>
              </a:ext>
            </a:extLst>
          </p:cNvPr>
          <p:cNvSpPr>
            <a:spLocks noGrp="1"/>
          </p:cNvSpPr>
          <p:nvPr>
            <p:ph type="title"/>
          </p:nvPr>
        </p:nvSpPr>
        <p:spPr>
          <a:xfrm>
            <a:off x="371093" y="969440"/>
            <a:ext cx="5976954" cy="1124712"/>
          </a:xfrm>
        </p:spPr>
        <p:txBody>
          <a:bodyPr anchor="b">
            <a:normAutofit/>
          </a:bodyPr>
          <a:lstStyle/>
          <a:p>
            <a:r>
              <a:rPr kumimoji="1" lang="ja-JP" altLang="en-US" sz="3600"/>
              <a:t>呼吸</a:t>
            </a:r>
            <a:r>
              <a:rPr kumimoji="1" lang="en-US" altLang="ja-JP" sz="3600" dirty="0"/>
              <a:t>ECMO</a:t>
            </a:r>
            <a:r>
              <a:rPr kumimoji="1" lang="ja-JP" altLang="en-US" sz="3600"/>
              <a:t>導入のポイント</a:t>
            </a:r>
          </a:p>
        </p:txBody>
      </p:sp>
      <p:sp>
        <p:nvSpPr>
          <p:cNvPr id="14" name="Rectangle 13">
            <a:extLst>
              <a:ext uri="{FF2B5EF4-FFF2-40B4-BE49-F238E27FC236}">
                <a16:creationId xmlns:a16="http://schemas.microsoft.com/office/drawing/2014/main" id="{55D4142C-5077-457F-A6AD-3FECFDB3968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6" name="Rectangle 15">
            <a:extLst>
              <a:ext uri="{FF2B5EF4-FFF2-40B4-BE49-F238E27FC236}">
                <a16:creationId xmlns:a16="http://schemas.microsoft.com/office/drawing/2014/main" id="{7A5F0580-5EE9-419F-96EE-B6529EF6E7D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コンテンツ プレースホルダー 2">
            <a:extLst>
              <a:ext uri="{FF2B5EF4-FFF2-40B4-BE49-F238E27FC236}">
                <a16:creationId xmlns:a16="http://schemas.microsoft.com/office/drawing/2014/main" id="{C50D035F-3F7F-7E41-8928-D3E68BC86B26}"/>
              </a:ext>
            </a:extLst>
          </p:cNvPr>
          <p:cNvSpPr>
            <a:spLocks noGrp="1"/>
          </p:cNvSpPr>
          <p:nvPr>
            <p:ph idx="1"/>
          </p:nvPr>
        </p:nvSpPr>
        <p:spPr>
          <a:xfrm>
            <a:off x="371093" y="2718053"/>
            <a:ext cx="5431829" cy="3717915"/>
          </a:xfrm>
        </p:spPr>
        <p:txBody>
          <a:bodyPr anchor="t">
            <a:noAutofit/>
          </a:bodyPr>
          <a:lstStyle/>
          <a:p>
            <a:r>
              <a:rPr kumimoji="1" lang="ja-JP" altLang="en-US"/>
              <a:t>根本治療の奏功性はあるか？</a:t>
            </a:r>
            <a:endParaRPr kumimoji="1" lang="en-US" altLang="ja-JP" dirty="0"/>
          </a:p>
          <a:p>
            <a:endParaRPr lang="en-US" altLang="ja-JP" dirty="0"/>
          </a:p>
          <a:p>
            <a:r>
              <a:rPr kumimoji="1" lang="ja-JP" altLang="en-US"/>
              <a:t>可逆性の肺病変か？</a:t>
            </a:r>
            <a:endParaRPr kumimoji="1" lang="en-US" altLang="ja-JP" dirty="0"/>
          </a:p>
          <a:p>
            <a:endParaRPr lang="en-US" altLang="ja-JP" dirty="0"/>
          </a:p>
          <a:p>
            <a:r>
              <a:rPr kumimoji="1" lang="ja-JP" altLang="en-US"/>
              <a:t>施設が長期管理に耐えうるか？</a:t>
            </a:r>
            <a:endParaRPr kumimoji="1" lang="en-US" altLang="ja-JP" dirty="0"/>
          </a:p>
          <a:p>
            <a:endParaRPr lang="en-US" altLang="ja-JP" dirty="0"/>
          </a:p>
          <a:p>
            <a:r>
              <a:rPr lang="ja-JP" altLang="en-US"/>
              <a:t>合併症の管理は可能か？</a:t>
            </a:r>
            <a:endParaRPr lang="en-US" altLang="ja-JP" dirty="0"/>
          </a:p>
          <a:p>
            <a:endParaRPr kumimoji="1" lang="en-US" altLang="ja-JP" dirty="0"/>
          </a:p>
          <a:p>
            <a:endParaRPr lang="en-US" altLang="ja-JP" dirty="0"/>
          </a:p>
          <a:p>
            <a:endParaRPr kumimoji="1" lang="ja-JP" altLang="en-US"/>
          </a:p>
        </p:txBody>
      </p:sp>
    </p:spTree>
    <p:extLst>
      <p:ext uri="{BB962C8B-B14F-4D97-AF65-F5344CB8AC3E}">
        <p14:creationId xmlns:p14="http://schemas.microsoft.com/office/powerpoint/2010/main" val="219751358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a:extLst>
              <a:ext uri="{FF2B5EF4-FFF2-40B4-BE49-F238E27FC236}">
                <a16:creationId xmlns:a16="http://schemas.microsoft.com/office/drawing/2014/main" id="{39881A79-26B0-FC41-AA34-0A37A39FD3C4}"/>
              </a:ext>
            </a:extLst>
          </p:cNvPr>
          <p:cNvSpPr>
            <a:spLocks noGrp="1"/>
          </p:cNvSpPr>
          <p:nvPr>
            <p:ph type="title"/>
          </p:nvPr>
        </p:nvSpPr>
        <p:spPr>
          <a:xfrm>
            <a:off x="449451" y="1"/>
            <a:ext cx="10904349" cy="976392"/>
          </a:xfrm>
        </p:spPr>
        <p:txBody>
          <a:bodyPr>
            <a:normAutofit/>
          </a:bodyPr>
          <a:lstStyle/>
          <a:p>
            <a:pPr algn="ctr"/>
            <a:r>
              <a:rPr kumimoji="1" lang="en-US" altLang="ja-JP" sz="2400" dirty="0">
                <a:latin typeface="+mn-lt"/>
              </a:rPr>
              <a:t>ELSO</a:t>
            </a:r>
            <a:r>
              <a:rPr kumimoji="1" lang="ja-JP" altLang="en-US" sz="2400">
                <a:latin typeface="+mn-lt"/>
              </a:rPr>
              <a:t>ガイドラインにおける</a:t>
            </a:r>
            <a:r>
              <a:rPr kumimoji="1" lang="en-US" altLang="ja-JP" sz="2400" dirty="0">
                <a:latin typeface="+mn-lt"/>
              </a:rPr>
              <a:t>Respiratory ECMO</a:t>
            </a:r>
            <a:r>
              <a:rPr kumimoji="1" lang="ja-JP" altLang="en-US" sz="2400">
                <a:latin typeface="+mn-lt"/>
              </a:rPr>
              <a:t>の導入基準と禁忌基準</a:t>
            </a:r>
          </a:p>
        </p:txBody>
      </p:sp>
      <p:graphicFrame>
        <p:nvGraphicFramePr>
          <p:cNvPr id="5" name="コンテンツ プレースホルダー 3">
            <a:extLst>
              <a:ext uri="{FF2B5EF4-FFF2-40B4-BE49-F238E27FC236}">
                <a16:creationId xmlns:a16="http://schemas.microsoft.com/office/drawing/2014/main" id="{43AEF676-F289-7148-A379-065257445387}"/>
              </a:ext>
            </a:extLst>
          </p:cNvPr>
          <p:cNvGraphicFramePr>
            <a:graphicFrameLocks noGrp="1"/>
          </p:cNvGraphicFramePr>
          <p:nvPr>
            <p:ph idx="1"/>
            <p:extLst>
              <p:ext uri="{D42A27DB-BD31-4B8C-83A1-F6EECF244321}">
                <p14:modId xmlns:p14="http://schemas.microsoft.com/office/powerpoint/2010/main" val="339834736"/>
              </p:ext>
            </p:extLst>
          </p:nvPr>
        </p:nvGraphicFramePr>
        <p:xfrm>
          <a:off x="449451" y="771722"/>
          <a:ext cx="11468746" cy="5834253"/>
        </p:xfrm>
        <a:graphic>
          <a:graphicData uri="http://schemas.openxmlformats.org/drawingml/2006/table">
            <a:tbl>
              <a:tblPr firstRow="1" bandRow="1">
                <a:tableStyleId>{6E25E649-3F16-4E02-A733-19D2CDBF48F0}</a:tableStyleId>
              </a:tblPr>
              <a:tblGrid>
                <a:gridCol w="11468746">
                  <a:extLst>
                    <a:ext uri="{9D8B030D-6E8A-4147-A177-3AD203B41FA5}">
                      <a16:colId xmlns:a16="http://schemas.microsoft.com/office/drawing/2014/main" val="2217125038"/>
                    </a:ext>
                  </a:extLst>
                </a:gridCol>
              </a:tblGrid>
              <a:tr h="351798">
                <a:tc>
                  <a:txBody>
                    <a:bodyPr/>
                    <a:lstStyle/>
                    <a:p>
                      <a:r>
                        <a:rPr kumimoji="1" lang="ja-JP" altLang="en-US" sz="1800" b="1">
                          <a:solidFill>
                            <a:schemeClr val="tx1"/>
                          </a:solidFill>
                          <a:latin typeface="+mn-ea"/>
                          <a:ea typeface="+mn-ea"/>
                        </a:rPr>
                        <a:t>適応</a:t>
                      </a:r>
                    </a:p>
                  </a:txBody>
                  <a:tcPr>
                    <a:solidFill>
                      <a:schemeClr val="bg1"/>
                    </a:solidFill>
                  </a:tcPr>
                </a:tc>
                <a:extLst>
                  <a:ext uri="{0D108BD9-81ED-4DB2-BD59-A6C34878D82A}">
                    <a16:rowId xmlns:a16="http://schemas.microsoft.com/office/drawing/2014/main" val="1189148781"/>
                  </a:ext>
                </a:extLst>
              </a:tr>
              <a:tr h="2533313">
                <a:tc>
                  <a:txBody>
                    <a:bodyPr/>
                    <a:lstStyle/>
                    <a:p>
                      <a:pPr marL="0" indent="0">
                        <a:lnSpc>
                          <a:spcPct val="120000"/>
                        </a:lnSpc>
                        <a:spcBef>
                          <a:spcPts val="0"/>
                        </a:spcBef>
                        <a:buClr>
                          <a:srgbClr val="727CA3"/>
                        </a:buClr>
                        <a:buSzPct val="76000"/>
                        <a:buFontTx/>
                        <a:buNone/>
                      </a:pPr>
                      <a:r>
                        <a:rPr lang="ja-JP" altLang="en-US" sz="1800" b="0">
                          <a:latin typeface="+mn-ea"/>
                          <a:ea typeface="+mn-ea"/>
                        </a:rPr>
                        <a:t>１）低酸素性呼吸不全の場合，</a:t>
                      </a:r>
                      <a:r>
                        <a:rPr lang="en-US" altLang="zh-TW" sz="1800" b="0" dirty="0">
                          <a:latin typeface="+mn-ea"/>
                          <a:ea typeface="+mn-ea"/>
                        </a:rPr>
                        <a:t>(</a:t>
                      </a:r>
                      <a:r>
                        <a:rPr lang="ja-JP" altLang="en-US" sz="1800" b="0">
                          <a:latin typeface="+mn-ea"/>
                          <a:ea typeface="+mn-ea"/>
                        </a:rPr>
                        <a:t>一次性や二次性など</a:t>
                      </a:r>
                      <a:r>
                        <a:rPr lang="en-US" altLang="zh-TW" sz="1800" b="0" dirty="0">
                          <a:latin typeface="+mn-ea"/>
                          <a:ea typeface="+mn-ea"/>
                        </a:rPr>
                        <a:t>)</a:t>
                      </a:r>
                      <a:r>
                        <a:rPr lang="ja-JP" altLang="en-US" sz="1800" b="0">
                          <a:latin typeface="+mn-ea"/>
                          <a:ea typeface="+mn-ea"/>
                        </a:rPr>
                        <a:t>原因が何であれ</a:t>
                      </a:r>
                      <a:r>
                        <a:rPr lang="ja-JP" altLang="en-US" sz="1800" b="0">
                          <a:solidFill>
                            <a:srgbClr val="FF0000"/>
                          </a:solidFill>
                          <a:latin typeface="+mn-ea"/>
                          <a:ea typeface="+mn-ea"/>
                        </a:rPr>
                        <a:t>死亡率が</a:t>
                      </a:r>
                      <a:r>
                        <a:rPr lang="en-US" altLang="zh-TW" sz="1800" b="0" dirty="0">
                          <a:solidFill>
                            <a:srgbClr val="FF0000"/>
                          </a:solidFill>
                          <a:latin typeface="+mn-ea"/>
                          <a:ea typeface="+mn-ea"/>
                        </a:rPr>
                        <a:t>50%</a:t>
                      </a:r>
                      <a:r>
                        <a:rPr lang="ja-JP" altLang="en-US" sz="1800" b="0">
                          <a:solidFill>
                            <a:srgbClr val="FF0000"/>
                          </a:solidFill>
                          <a:latin typeface="+mn-ea"/>
                          <a:ea typeface="+mn-ea"/>
                        </a:rPr>
                        <a:t>以上の時に</a:t>
                      </a:r>
                      <a:r>
                        <a:rPr lang="en-US" altLang="zh-TW" sz="1800" b="0" dirty="0">
                          <a:solidFill>
                            <a:srgbClr val="FF0000"/>
                          </a:solidFill>
                          <a:latin typeface="+mn-ea"/>
                          <a:ea typeface="+mn-ea"/>
                        </a:rPr>
                        <a:t>ECLS</a:t>
                      </a:r>
                    </a:p>
                    <a:p>
                      <a:pPr marL="0" indent="0">
                        <a:lnSpc>
                          <a:spcPct val="120000"/>
                        </a:lnSpc>
                        <a:spcBef>
                          <a:spcPts val="0"/>
                        </a:spcBef>
                        <a:buClr>
                          <a:srgbClr val="727CA3"/>
                        </a:buClr>
                        <a:buSzPct val="76000"/>
                        <a:buFontTx/>
                        <a:buNone/>
                      </a:pPr>
                      <a:r>
                        <a:rPr lang="ja-JP" altLang="en-US" sz="1800" b="0">
                          <a:solidFill>
                            <a:srgbClr val="FF0000"/>
                          </a:solidFill>
                          <a:latin typeface="+mn-ea"/>
                          <a:ea typeface="+mn-ea"/>
                        </a:rPr>
                        <a:t>　（体外式人工肺）は</a:t>
                      </a:r>
                      <a:r>
                        <a:rPr lang="ja-JP" altLang="en-US" sz="1800" b="1">
                          <a:solidFill>
                            <a:srgbClr val="FF0000"/>
                          </a:solidFill>
                          <a:latin typeface="+mn-ea"/>
                          <a:ea typeface="+mn-ea"/>
                        </a:rPr>
                        <a:t>考慮</a:t>
                      </a:r>
                      <a:r>
                        <a:rPr lang="ja-JP" altLang="en-US" sz="1800" b="0">
                          <a:solidFill>
                            <a:srgbClr val="FF0000"/>
                          </a:solidFill>
                          <a:latin typeface="+mn-ea"/>
                          <a:ea typeface="+mn-ea"/>
                        </a:rPr>
                        <a:t>され，</a:t>
                      </a:r>
                      <a:r>
                        <a:rPr lang="ja-JP" altLang="en-US" sz="1800" b="0">
                          <a:latin typeface="+mn-ea"/>
                          <a:ea typeface="+mn-ea"/>
                        </a:rPr>
                        <a:t> </a:t>
                      </a:r>
                      <a:r>
                        <a:rPr lang="ja-JP" altLang="en-US" sz="1800" b="0">
                          <a:solidFill>
                            <a:srgbClr val="0070C0"/>
                          </a:solidFill>
                          <a:latin typeface="+mn-ea"/>
                          <a:ea typeface="+mn-ea"/>
                        </a:rPr>
                        <a:t>死亡率が</a:t>
                      </a:r>
                      <a:r>
                        <a:rPr lang="en-US" altLang="ja-JP" sz="1800" b="0" dirty="0">
                          <a:solidFill>
                            <a:srgbClr val="0070C0"/>
                          </a:solidFill>
                          <a:latin typeface="+mn-ea"/>
                          <a:ea typeface="+mn-ea"/>
                        </a:rPr>
                        <a:t>80%</a:t>
                      </a:r>
                      <a:r>
                        <a:rPr lang="ja-JP" altLang="en-US" sz="1800" b="0">
                          <a:solidFill>
                            <a:srgbClr val="0070C0"/>
                          </a:solidFill>
                          <a:latin typeface="+mn-ea"/>
                          <a:ea typeface="+mn-ea"/>
                        </a:rPr>
                        <a:t>以上の時に</a:t>
                      </a:r>
                      <a:r>
                        <a:rPr lang="ja-JP" altLang="en-US" sz="1800" b="1">
                          <a:solidFill>
                            <a:srgbClr val="0070C0"/>
                          </a:solidFill>
                          <a:latin typeface="+mn-ea"/>
                          <a:ea typeface="+mn-ea"/>
                        </a:rPr>
                        <a:t>適応</a:t>
                      </a:r>
                      <a:r>
                        <a:rPr lang="ja-JP" altLang="en-US" sz="1800" b="0">
                          <a:solidFill>
                            <a:srgbClr val="0070C0"/>
                          </a:solidFill>
                          <a:latin typeface="+mn-ea"/>
                          <a:ea typeface="+mn-ea"/>
                        </a:rPr>
                        <a:t>とされ</a:t>
                      </a:r>
                      <a:endParaRPr lang="en-US" altLang="ja-JP" sz="1800" b="0" dirty="0">
                        <a:solidFill>
                          <a:srgbClr val="0070C0"/>
                        </a:solidFill>
                        <a:latin typeface="+mn-ea"/>
                        <a:ea typeface="+mn-ea"/>
                      </a:endParaRPr>
                    </a:p>
                    <a:p>
                      <a:pPr marL="0" indent="0">
                        <a:lnSpc>
                          <a:spcPct val="120000"/>
                        </a:lnSpc>
                        <a:spcBef>
                          <a:spcPts val="0"/>
                        </a:spcBef>
                        <a:buClr>
                          <a:srgbClr val="727CA3"/>
                        </a:buClr>
                        <a:buSzPct val="76000"/>
                        <a:buFontTx/>
                        <a:buNone/>
                      </a:pPr>
                      <a:r>
                        <a:rPr lang="ja-JP" altLang="en-US" sz="1800" b="0" u="none">
                          <a:solidFill>
                            <a:srgbClr val="0070C0"/>
                          </a:solidFill>
                          <a:latin typeface="+mn-ea"/>
                          <a:ea typeface="+mn-ea"/>
                        </a:rPr>
                        <a:t>　　</a:t>
                      </a:r>
                      <a:r>
                        <a:rPr lang="ja-JP" altLang="en-US" sz="1400" b="0" u="none">
                          <a:latin typeface="+mn-ea"/>
                          <a:ea typeface="+mn-ea"/>
                        </a:rPr>
                        <a:t>死亡率が</a:t>
                      </a:r>
                      <a:r>
                        <a:rPr lang="en-US" altLang="ja-JP" sz="1400" b="0" u="none" dirty="0">
                          <a:latin typeface="+mn-ea"/>
                          <a:ea typeface="+mn-ea"/>
                        </a:rPr>
                        <a:t>50</a:t>
                      </a:r>
                      <a:r>
                        <a:rPr lang="ja-JP" altLang="en-US" sz="1400" b="0" u="none">
                          <a:latin typeface="+mn-ea"/>
                          <a:ea typeface="+mn-ea"/>
                        </a:rPr>
                        <a:t>％と推定される➔</a:t>
                      </a:r>
                      <a:r>
                        <a:rPr lang="en-US" altLang="zh-TW" sz="1400" b="0" u="none" dirty="0">
                          <a:solidFill>
                            <a:srgbClr val="FF0000"/>
                          </a:solidFill>
                          <a:latin typeface="+mn-ea"/>
                          <a:ea typeface="+mn-ea"/>
                        </a:rPr>
                        <a:t>FiO</a:t>
                      </a:r>
                      <a:r>
                        <a:rPr lang="en-US" altLang="zh-TW" sz="1400" b="0" u="none" baseline="-25000" dirty="0">
                          <a:solidFill>
                            <a:srgbClr val="FF0000"/>
                          </a:solidFill>
                          <a:latin typeface="+mn-ea"/>
                          <a:ea typeface="+mn-ea"/>
                        </a:rPr>
                        <a:t>2</a:t>
                      </a:r>
                      <a:r>
                        <a:rPr lang="en-US" altLang="zh-TW" sz="1400" b="0" u="none" dirty="0">
                          <a:solidFill>
                            <a:srgbClr val="FF0000"/>
                          </a:solidFill>
                          <a:latin typeface="+mn-ea"/>
                          <a:ea typeface="+mn-ea"/>
                        </a:rPr>
                        <a:t> &gt; 90%</a:t>
                      </a:r>
                      <a:r>
                        <a:rPr lang="ja-JP" altLang="en-US" sz="1400" b="0" u="none">
                          <a:solidFill>
                            <a:srgbClr val="FF0000"/>
                          </a:solidFill>
                          <a:latin typeface="+mn-ea"/>
                          <a:ea typeface="+mn-ea"/>
                        </a:rPr>
                        <a:t>で</a:t>
                      </a:r>
                      <a:r>
                        <a:rPr lang="en-US" altLang="zh-TW" sz="1400" b="0" u="none" dirty="0">
                          <a:solidFill>
                            <a:srgbClr val="FF0000"/>
                          </a:solidFill>
                          <a:latin typeface="+mn-ea"/>
                          <a:ea typeface="+mn-ea"/>
                        </a:rPr>
                        <a:t>PaO</a:t>
                      </a:r>
                      <a:r>
                        <a:rPr lang="en-US" altLang="zh-TW" sz="1400" b="0" u="none" baseline="-25000" dirty="0">
                          <a:solidFill>
                            <a:srgbClr val="FF0000"/>
                          </a:solidFill>
                          <a:latin typeface="+mn-ea"/>
                          <a:ea typeface="+mn-ea"/>
                        </a:rPr>
                        <a:t>2</a:t>
                      </a:r>
                      <a:r>
                        <a:rPr lang="en-US" altLang="zh-TW" sz="1400" b="0" u="none" dirty="0">
                          <a:solidFill>
                            <a:srgbClr val="FF0000"/>
                          </a:solidFill>
                          <a:latin typeface="+mn-ea"/>
                          <a:ea typeface="+mn-ea"/>
                        </a:rPr>
                        <a:t>/FiO</a:t>
                      </a:r>
                      <a:r>
                        <a:rPr lang="en-US" altLang="zh-TW" sz="1400" b="0" u="none" baseline="-25000" dirty="0">
                          <a:solidFill>
                            <a:srgbClr val="FF0000"/>
                          </a:solidFill>
                          <a:latin typeface="+mn-ea"/>
                          <a:ea typeface="+mn-ea"/>
                        </a:rPr>
                        <a:t>2</a:t>
                      </a:r>
                      <a:r>
                        <a:rPr lang="en-US" altLang="zh-TW" sz="1400" b="0" u="none" dirty="0">
                          <a:solidFill>
                            <a:srgbClr val="FF0000"/>
                          </a:solidFill>
                          <a:latin typeface="+mn-ea"/>
                          <a:ea typeface="+mn-ea"/>
                        </a:rPr>
                        <a:t> &lt; 150  and/or  Murray score 2-3</a:t>
                      </a:r>
                      <a:r>
                        <a:rPr lang="ja-JP" altLang="en-US" sz="1400" b="0" u="none">
                          <a:solidFill>
                            <a:srgbClr val="FF0000"/>
                          </a:solidFill>
                          <a:latin typeface="+mn-ea"/>
                          <a:ea typeface="+mn-ea"/>
                        </a:rPr>
                        <a:t>点</a:t>
                      </a:r>
                      <a:endParaRPr lang="en-US" altLang="ja-JP" sz="1400" b="0" u="none" dirty="0">
                        <a:solidFill>
                          <a:srgbClr val="FF0000"/>
                        </a:solidFill>
                        <a:latin typeface="+mn-ea"/>
                        <a:ea typeface="+mn-ea"/>
                      </a:endParaRPr>
                    </a:p>
                    <a:p>
                      <a:pPr marL="0" indent="0">
                        <a:lnSpc>
                          <a:spcPct val="120000"/>
                        </a:lnSpc>
                        <a:spcBef>
                          <a:spcPts val="0"/>
                        </a:spcBef>
                        <a:buClr>
                          <a:srgbClr val="727CA3"/>
                        </a:buClr>
                        <a:buSzPct val="76000"/>
                        <a:buFontTx/>
                        <a:buNone/>
                      </a:pPr>
                      <a:r>
                        <a:rPr lang="ja-JP" altLang="en-US" sz="1400" b="0" u="none">
                          <a:latin typeface="+mn-ea"/>
                          <a:ea typeface="+mn-ea"/>
                        </a:rPr>
                        <a:t>　　</a:t>
                      </a:r>
                      <a:r>
                        <a:rPr lang="en-US" altLang="ja-JP" sz="1400" b="0" u="none" dirty="0">
                          <a:latin typeface="+mn-ea"/>
                          <a:ea typeface="+mn-ea"/>
                        </a:rPr>
                        <a:t>  </a:t>
                      </a:r>
                      <a:r>
                        <a:rPr lang="ja-JP" altLang="en-US" sz="1400" b="0" u="none">
                          <a:latin typeface="+mn-ea"/>
                          <a:ea typeface="+mn-ea"/>
                        </a:rPr>
                        <a:t>死亡率が</a:t>
                      </a:r>
                      <a:r>
                        <a:rPr lang="en-US" altLang="ja-JP" sz="1400" b="0" u="none" dirty="0">
                          <a:latin typeface="+mn-ea"/>
                          <a:ea typeface="+mn-ea"/>
                        </a:rPr>
                        <a:t>80</a:t>
                      </a:r>
                      <a:r>
                        <a:rPr lang="ja-JP" altLang="en-US" sz="1400" b="0" u="none">
                          <a:latin typeface="+mn-ea"/>
                          <a:ea typeface="+mn-ea"/>
                        </a:rPr>
                        <a:t>％と推定される➔</a:t>
                      </a:r>
                      <a:r>
                        <a:rPr lang="en-US" altLang="zh-TW" sz="1400" b="0" u="none" dirty="0">
                          <a:solidFill>
                            <a:srgbClr val="0070C0"/>
                          </a:solidFill>
                          <a:latin typeface="+mn-ea"/>
                          <a:ea typeface="+mn-ea"/>
                        </a:rPr>
                        <a:t>FiO</a:t>
                      </a:r>
                      <a:r>
                        <a:rPr lang="en-US" altLang="zh-TW" sz="1400" b="0" u="none" baseline="-25000" dirty="0">
                          <a:solidFill>
                            <a:srgbClr val="0070C0"/>
                          </a:solidFill>
                          <a:latin typeface="+mn-ea"/>
                          <a:ea typeface="+mn-ea"/>
                        </a:rPr>
                        <a:t>2</a:t>
                      </a:r>
                      <a:r>
                        <a:rPr lang="en-US" altLang="zh-TW" sz="1400" b="0" u="none" dirty="0">
                          <a:solidFill>
                            <a:srgbClr val="0070C0"/>
                          </a:solidFill>
                          <a:latin typeface="+mn-ea"/>
                          <a:ea typeface="+mn-ea"/>
                        </a:rPr>
                        <a:t>&gt; 90%</a:t>
                      </a:r>
                      <a:r>
                        <a:rPr lang="ja-JP" altLang="en-US" sz="1400" b="0" u="none">
                          <a:solidFill>
                            <a:srgbClr val="0070C0"/>
                          </a:solidFill>
                          <a:latin typeface="+mn-ea"/>
                          <a:ea typeface="+mn-ea"/>
                        </a:rPr>
                        <a:t>で</a:t>
                      </a:r>
                      <a:r>
                        <a:rPr lang="en-US" altLang="zh-TW" sz="1400" b="0" u="none" dirty="0">
                          <a:solidFill>
                            <a:srgbClr val="0070C0"/>
                          </a:solidFill>
                          <a:latin typeface="+mn-ea"/>
                          <a:ea typeface="+mn-ea"/>
                        </a:rPr>
                        <a:t>PaO</a:t>
                      </a:r>
                      <a:r>
                        <a:rPr lang="en-US" altLang="zh-TW" sz="1400" b="0" u="none" baseline="-25000" dirty="0">
                          <a:solidFill>
                            <a:srgbClr val="0070C0"/>
                          </a:solidFill>
                          <a:latin typeface="+mn-ea"/>
                          <a:ea typeface="+mn-ea"/>
                        </a:rPr>
                        <a:t>2</a:t>
                      </a:r>
                      <a:r>
                        <a:rPr lang="en-US" altLang="zh-TW" sz="1400" b="0" u="none" dirty="0">
                          <a:solidFill>
                            <a:srgbClr val="0070C0"/>
                          </a:solidFill>
                          <a:latin typeface="+mn-ea"/>
                          <a:ea typeface="+mn-ea"/>
                        </a:rPr>
                        <a:t>/FiO</a:t>
                      </a:r>
                      <a:r>
                        <a:rPr lang="en-US" altLang="zh-TW" sz="1400" b="0" u="none" baseline="-25000" dirty="0">
                          <a:solidFill>
                            <a:srgbClr val="0070C0"/>
                          </a:solidFill>
                          <a:latin typeface="+mn-ea"/>
                          <a:ea typeface="+mn-ea"/>
                        </a:rPr>
                        <a:t>2</a:t>
                      </a:r>
                      <a:r>
                        <a:rPr lang="en-US" altLang="zh-TW" sz="1400" b="0" u="none" dirty="0">
                          <a:solidFill>
                            <a:srgbClr val="0070C0"/>
                          </a:solidFill>
                          <a:latin typeface="+mn-ea"/>
                          <a:ea typeface="+mn-ea"/>
                        </a:rPr>
                        <a:t> &lt; 100 and/or  </a:t>
                      </a:r>
                      <a:r>
                        <a:rPr lang="en-US" altLang="ja-JP" sz="1400" b="0" u="none" dirty="0">
                          <a:solidFill>
                            <a:srgbClr val="0070C0"/>
                          </a:solidFill>
                          <a:latin typeface="+mn-ea"/>
                          <a:ea typeface="+mn-ea"/>
                        </a:rPr>
                        <a:t>6</a:t>
                      </a:r>
                      <a:r>
                        <a:rPr lang="ja-JP" altLang="en-US" sz="1400" b="0" u="none">
                          <a:solidFill>
                            <a:srgbClr val="0070C0"/>
                          </a:solidFill>
                          <a:latin typeface="+mn-ea"/>
                          <a:ea typeface="+mn-ea"/>
                        </a:rPr>
                        <a:t>時間以上の適切な治療にも関わらず</a:t>
                      </a:r>
                      <a:r>
                        <a:rPr lang="en-US" altLang="zh-TW" sz="1400" b="0" u="none" dirty="0">
                          <a:solidFill>
                            <a:srgbClr val="0070C0"/>
                          </a:solidFill>
                          <a:latin typeface="+mn-ea"/>
                          <a:ea typeface="+mn-ea"/>
                        </a:rPr>
                        <a:t>Murray score</a:t>
                      </a:r>
                      <a:r>
                        <a:rPr lang="ja-JP" altLang="en-US" sz="1400" b="0" u="none">
                          <a:solidFill>
                            <a:srgbClr val="0070C0"/>
                          </a:solidFill>
                          <a:latin typeface="+mn-ea"/>
                          <a:ea typeface="+mn-ea"/>
                        </a:rPr>
                        <a:t>が</a:t>
                      </a:r>
                      <a:r>
                        <a:rPr lang="en-US" altLang="zh-TW" sz="1400" b="0" u="none" dirty="0">
                          <a:solidFill>
                            <a:srgbClr val="0070C0"/>
                          </a:solidFill>
                          <a:latin typeface="+mn-ea"/>
                          <a:ea typeface="+mn-ea"/>
                        </a:rPr>
                        <a:t> 3-4</a:t>
                      </a:r>
                      <a:r>
                        <a:rPr lang="ja-JP" altLang="en-US" sz="1400" b="0" u="none">
                          <a:solidFill>
                            <a:srgbClr val="0070C0"/>
                          </a:solidFill>
                          <a:latin typeface="+mn-ea"/>
                          <a:ea typeface="+mn-ea"/>
                        </a:rPr>
                        <a:t>点</a:t>
                      </a:r>
                      <a:endParaRPr lang="en-US" altLang="ja-JP" sz="1400" b="0" u="none" dirty="0">
                        <a:solidFill>
                          <a:srgbClr val="0070C0"/>
                        </a:solidFill>
                        <a:latin typeface="+mn-ea"/>
                        <a:ea typeface="+mn-ea"/>
                      </a:endParaRPr>
                    </a:p>
                    <a:p>
                      <a:pPr marL="0" indent="0">
                        <a:lnSpc>
                          <a:spcPct val="120000"/>
                        </a:lnSpc>
                        <a:spcBef>
                          <a:spcPts val="0"/>
                        </a:spcBef>
                        <a:buClr>
                          <a:srgbClr val="727CA3"/>
                        </a:buClr>
                        <a:buSzPct val="76000"/>
                        <a:buFontTx/>
                        <a:buNone/>
                      </a:pPr>
                      <a:r>
                        <a:rPr lang="ja-JP" altLang="en-US" sz="1800" b="0">
                          <a:solidFill>
                            <a:prstClr val="black"/>
                          </a:solidFill>
                          <a:latin typeface="+mn-ea"/>
                          <a:ea typeface="+mn-ea"/>
                        </a:rPr>
                        <a:t>２）人工呼吸器管理下で高い吸気プラトー圧</a:t>
                      </a:r>
                      <a:r>
                        <a:rPr lang="en-US" altLang="zh-TW" sz="1800" b="0" dirty="0">
                          <a:solidFill>
                            <a:prstClr val="black"/>
                          </a:solidFill>
                          <a:latin typeface="+mn-ea"/>
                          <a:ea typeface="+mn-ea"/>
                        </a:rPr>
                        <a:t>(&gt;30 cm H</a:t>
                      </a:r>
                      <a:r>
                        <a:rPr lang="en-US" altLang="zh-TW" sz="1800" b="0" baseline="-25000" dirty="0">
                          <a:solidFill>
                            <a:prstClr val="black"/>
                          </a:solidFill>
                          <a:latin typeface="+mn-ea"/>
                          <a:ea typeface="+mn-ea"/>
                        </a:rPr>
                        <a:t>2</a:t>
                      </a:r>
                      <a:r>
                        <a:rPr lang="en-US" altLang="zh-TW" sz="1800" b="0" dirty="0">
                          <a:solidFill>
                            <a:prstClr val="black"/>
                          </a:solidFill>
                          <a:latin typeface="+mn-ea"/>
                          <a:ea typeface="+mn-ea"/>
                        </a:rPr>
                        <a:t>O)</a:t>
                      </a:r>
                      <a:r>
                        <a:rPr lang="ja-JP" altLang="en-US" sz="1800" b="0">
                          <a:solidFill>
                            <a:prstClr val="black"/>
                          </a:solidFill>
                          <a:latin typeface="+mn-ea"/>
                          <a:ea typeface="+mn-ea"/>
                        </a:rPr>
                        <a:t>にも関わらず</a:t>
                      </a:r>
                      <a:r>
                        <a:rPr lang="en-US" altLang="zh-TW" sz="1800" b="0" dirty="0">
                          <a:solidFill>
                            <a:prstClr val="black"/>
                          </a:solidFill>
                          <a:latin typeface="+mn-ea"/>
                          <a:ea typeface="+mn-ea"/>
                        </a:rPr>
                        <a:t>CO</a:t>
                      </a:r>
                      <a:r>
                        <a:rPr lang="en-US" altLang="zh-TW" sz="1800" b="0" baseline="-25000" dirty="0">
                          <a:solidFill>
                            <a:prstClr val="black"/>
                          </a:solidFill>
                          <a:latin typeface="+mn-ea"/>
                          <a:ea typeface="+mn-ea"/>
                        </a:rPr>
                        <a:t>2</a:t>
                      </a:r>
                      <a:r>
                        <a:rPr lang="en-US" altLang="zh-TW" sz="1800" b="0" dirty="0">
                          <a:solidFill>
                            <a:prstClr val="black"/>
                          </a:solidFill>
                          <a:latin typeface="+mn-ea"/>
                          <a:ea typeface="+mn-ea"/>
                        </a:rPr>
                        <a:t> </a:t>
                      </a:r>
                      <a:r>
                        <a:rPr lang="ja-JP" altLang="en-US" sz="1800" b="0">
                          <a:solidFill>
                            <a:prstClr val="black"/>
                          </a:solidFill>
                          <a:latin typeface="+mn-ea"/>
                          <a:ea typeface="+mn-ea"/>
                        </a:rPr>
                        <a:t>高値の場合</a:t>
                      </a:r>
                      <a:endParaRPr lang="en-US" altLang="zh-TW" sz="1800" b="0" dirty="0">
                        <a:solidFill>
                          <a:prstClr val="black"/>
                        </a:solidFill>
                        <a:latin typeface="+mn-ea"/>
                        <a:ea typeface="+mn-ea"/>
                      </a:endParaRPr>
                    </a:p>
                    <a:p>
                      <a:pPr marL="0" indent="0">
                        <a:lnSpc>
                          <a:spcPct val="120000"/>
                        </a:lnSpc>
                        <a:spcBef>
                          <a:spcPts val="0"/>
                        </a:spcBef>
                        <a:buClr>
                          <a:srgbClr val="727CA3"/>
                        </a:buClr>
                        <a:buSzPct val="76000"/>
                        <a:buFontTx/>
                        <a:buNone/>
                      </a:pPr>
                      <a:r>
                        <a:rPr lang="ja-JP" altLang="en-US" sz="1800" b="0">
                          <a:solidFill>
                            <a:prstClr val="black"/>
                          </a:solidFill>
                          <a:latin typeface="+mn-ea"/>
                          <a:ea typeface="+mn-ea"/>
                        </a:rPr>
                        <a:t>３）重篤な</a:t>
                      </a:r>
                      <a:r>
                        <a:rPr lang="en-US" altLang="zh-TW" sz="1800" b="0" dirty="0">
                          <a:solidFill>
                            <a:prstClr val="black"/>
                          </a:solidFill>
                          <a:latin typeface="+mn-ea"/>
                          <a:ea typeface="+mn-ea"/>
                        </a:rPr>
                        <a:t> </a:t>
                      </a:r>
                      <a:r>
                        <a:rPr lang="ja-JP" altLang="en-US" sz="1800" b="0">
                          <a:solidFill>
                            <a:prstClr val="black"/>
                          </a:solidFill>
                          <a:latin typeface="+mn-ea"/>
                          <a:ea typeface="+mn-ea"/>
                        </a:rPr>
                        <a:t>エアリーク症候群</a:t>
                      </a:r>
                      <a:endParaRPr lang="en-US" altLang="zh-TW" sz="1800" b="0" dirty="0">
                        <a:solidFill>
                          <a:prstClr val="black"/>
                        </a:solidFill>
                        <a:latin typeface="+mn-ea"/>
                        <a:ea typeface="+mn-ea"/>
                      </a:endParaRPr>
                    </a:p>
                    <a:p>
                      <a:pPr marL="0" indent="0">
                        <a:lnSpc>
                          <a:spcPct val="120000"/>
                        </a:lnSpc>
                        <a:spcBef>
                          <a:spcPts val="0"/>
                        </a:spcBef>
                        <a:buClr>
                          <a:srgbClr val="727CA3"/>
                        </a:buClr>
                        <a:buSzPct val="76000"/>
                        <a:buFontTx/>
                        <a:buNone/>
                      </a:pPr>
                      <a:r>
                        <a:rPr lang="ja-JP" altLang="en-US" sz="1800" b="0">
                          <a:solidFill>
                            <a:prstClr val="black"/>
                          </a:solidFill>
                          <a:latin typeface="+mn-ea"/>
                          <a:ea typeface="+mn-ea"/>
                        </a:rPr>
                        <a:t>４）肺移植リストに登録している患者で挿管が必要な場合</a:t>
                      </a:r>
                      <a:endParaRPr lang="en-US" altLang="ja-JP" sz="1800" b="0" dirty="0">
                        <a:solidFill>
                          <a:prstClr val="black"/>
                        </a:solidFill>
                        <a:latin typeface="+mn-ea"/>
                        <a:ea typeface="+mn-ea"/>
                      </a:endParaRPr>
                    </a:p>
                    <a:p>
                      <a:pPr marL="0" indent="0">
                        <a:lnSpc>
                          <a:spcPct val="120000"/>
                        </a:lnSpc>
                        <a:spcBef>
                          <a:spcPts val="0"/>
                        </a:spcBef>
                        <a:buClr>
                          <a:srgbClr val="727CA3"/>
                        </a:buClr>
                        <a:buSzPct val="76000"/>
                        <a:buFontTx/>
                        <a:buNone/>
                      </a:pPr>
                      <a:r>
                        <a:rPr lang="ja-JP" altLang="en-US" sz="1800" b="0">
                          <a:solidFill>
                            <a:prstClr val="black"/>
                          </a:solidFill>
                          <a:latin typeface="+mn-ea"/>
                          <a:ea typeface="+mn-ea"/>
                        </a:rPr>
                        <a:t>５）直ちに心不全及び呼吸不全に陥る病態</a:t>
                      </a:r>
                      <a:r>
                        <a:rPr lang="ja-JP" altLang="en-US" sz="1800" b="0" kern="1200">
                          <a:solidFill>
                            <a:prstClr val="black"/>
                          </a:solidFill>
                          <a:latin typeface="+mn-ea"/>
                          <a:ea typeface="+mn-ea"/>
                        </a:rPr>
                        <a:t>（</a:t>
                      </a:r>
                      <a:r>
                        <a:rPr lang="ja-JP" altLang="en-US" sz="1800" b="0" kern="1200">
                          <a:latin typeface="+mn-ea"/>
                          <a:ea typeface="+mn-ea"/>
                        </a:rPr>
                        <a:t>肺塞栓症・上気道閉塞・適切な対応でも改善に乏しい場合</a:t>
                      </a:r>
                      <a:endParaRPr lang="en-US" altLang="ja-JP" sz="1800" b="0" dirty="0">
                        <a:solidFill>
                          <a:srgbClr val="0070C0"/>
                        </a:solidFill>
                        <a:latin typeface="+mn-ea"/>
                        <a:ea typeface="+mn-ea"/>
                      </a:endParaRP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01397958"/>
                  </a:ext>
                </a:extLst>
              </a:tr>
              <a:tr h="351798">
                <a:tc>
                  <a:txBody>
                    <a:bodyPr/>
                    <a:lstStyle/>
                    <a:p>
                      <a:r>
                        <a:rPr kumimoji="1" lang="ja-JP" altLang="en-US" b="1">
                          <a:latin typeface="+mn-lt"/>
                        </a:rPr>
                        <a:t>適応外</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259520380"/>
                  </a:ext>
                </a:extLst>
              </a:tr>
              <a:tr h="2272030">
                <a:tc>
                  <a:txBody>
                    <a:bodyPr/>
                    <a:lstStyle/>
                    <a:p>
                      <a:pPr marL="0" indent="0">
                        <a:spcBef>
                          <a:spcPts val="600"/>
                        </a:spcBef>
                        <a:buClr>
                          <a:srgbClr val="727CA3"/>
                        </a:buClr>
                        <a:buSzPct val="76000"/>
                        <a:buFontTx/>
                        <a:buNone/>
                      </a:pPr>
                      <a:r>
                        <a:rPr lang="ja-JP" altLang="en-US" sz="1800" b="1" kern="1200">
                          <a:solidFill>
                            <a:prstClr val="black"/>
                          </a:solidFill>
                          <a:latin typeface="+mn-ea"/>
                          <a:ea typeface="+mn-ea"/>
                        </a:rPr>
                        <a:t>絶対に適応外という病態は存在しない</a:t>
                      </a:r>
                      <a:r>
                        <a:rPr lang="ja-JP" altLang="en-US" sz="1800" kern="1200">
                          <a:solidFill>
                            <a:prstClr val="black"/>
                          </a:solidFill>
                          <a:latin typeface="+mn-ea"/>
                          <a:ea typeface="+mn-ea"/>
                        </a:rPr>
                        <a:t>。症例毎にケースバイケースで評価する必要がある。</a:t>
                      </a:r>
                      <a:endParaRPr lang="en-US" altLang="ja-JP" sz="1800" kern="1200" dirty="0">
                        <a:solidFill>
                          <a:prstClr val="black"/>
                        </a:solidFill>
                        <a:latin typeface="+mn-ea"/>
                        <a:ea typeface="+mn-ea"/>
                      </a:endParaRPr>
                    </a:p>
                    <a:p>
                      <a:pPr marL="0" indent="0">
                        <a:spcBef>
                          <a:spcPts val="600"/>
                        </a:spcBef>
                        <a:buClr>
                          <a:srgbClr val="727CA3"/>
                        </a:buClr>
                        <a:buSzPct val="76000"/>
                        <a:buFontTx/>
                        <a:buNone/>
                      </a:pPr>
                      <a:r>
                        <a:rPr lang="ja-JP" altLang="en-US" sz="1800" kern="1200">
                          <a:latin typeface="+mn-ea"/>
                          <a:ea typeface="+mn-ea"/>
                        </a:rPr>
                        <a:t>しかし，予後不良の可能性を示唆するような状態で</a:t>
                      </a:r>
                      <a:r>
                        <a:rPr lang="ja-JP" altLang="en-US" sz="1800" b="1" kern="1200">
                          <a:latin typeface="+mn-ea"/>
                          <a:ea typeface="+mn-ea"/>
                        </a:rPr>
                        <a:t>相対的な適応外</a:t>
                      </a:r>
                      <a:r>
                        <a:rPr lang="ja-JP" altLang="en-US" sz="1800" kern="1200">
                          <a:latin typeface="+mn-ea"/>
                          <a:ea typeface="+mn-ea"/>
                        </a:rPr>
                        <a:t>と判断される場合は以下の通りである。</a:t>
                      </a:r>
                      <a:endParaRPr lang="en-US" altLang="ja-JP" sz="1800" kern="1200" dirty="0">
                        <a:solidFill>
                          <a:schemeClr val="dk1"/>
                        </a:solidFill>
                        <a:latin typeface="+mn-ea"/>
                        <a:ea typeface="+mn-ea"/>
                      </a:endParaRPr>
                    </a:p>
                    <a:p>
                      <a:pPr marL="0" indent="0">
                        <a:spcBef>
                          <a:spcPts val="600"/>
                        </a:spcBef>
                        <a:buClr>
                          <a:srgbClr val="727CA3"/>
                        </a:buClr>
                        <a:buSzPct val="76000"/>
                        <a:buFontTx/>
                        <a:buNone/>
                      </a:pPr>
                      <a:r>
                        <a:rPr lang="ja-JP" altLang="en-US" sz="1800">
                          <a:solidFill>
                            <a:srgbClr val="464653"/>
                          </a:solidFill>
                          <a:latin typeface="+mn-ea"/>
                          <a:ea typeface="+mn-ea"/>
                        </a:rPr>
                        <a:t>１）</a:t>
                      </a:r>
                      <a:r>
                        <a:rPr lang="en-US" altLang="ja-JP" sz="1800" dirty="0">
                          <a:solidFill>
                            <a:srgbClr val="464653"/>
                          </a:solidFill>
                          <a:latin typeface="+mn-ea"/>
                          <a:ea typeface="+mn-ea"/>
                        </a:rPr>
                        <a:t>7</a:t>
                      </a:r>
                      <a:r>
                        <a:rPr lang="ja-JP" altLang="en-US" sz="1800">
                          <a:solidFill>
                            <a:srgbClr val="464653"/>
                          </a:solidFill>
                          <a:latin typeface="+mn-ea"/>
                          <a:ea typeface="+mn-ea"/>
                        </a:rPr>
                        <a:t>日間以上の高い条件下</a:t>
                      </a:r>
                      <a:r>
                        <a:rPr lang="en-US" altLang="zh-TW" sz="1800" dirty="0">
                          <a:solidFill>
                            <a:srgbClr val="464653"/>
                          </a:solidFill>
                          <a:latin typeface="+mn-ea"/>
                          <a:ea typeface="+mn-ea"/>
                        </a:rPr>
                        <a:t>(FiO2 &gt;0.9, </a:t>
                      </a:r>
                      <a:r>
                        <a:rPr lang="en-US" altLang="zh-TW" sz="1800" dirty="0" err="1">
                          <a:solidFill>
                            <a:srgbClr val="464653"/>
                          </a:solidFill>
                          <a:latin typeface="+mn-ea"/>
                          <a:ea typeface="+mn-ea"/>
                        </a:rPr>
                        <a:t>Pplat</a:t>
                      </a:r>
                      <a:r>
                        <a:rPr lang="en-US" altLang="zh-TW" sz="1800" dirty="0">
                          <a:solidFill>
                            <a:srgbClr val="464653"/>
                          </a:solidFill>
                          <a:latin typeface="+mn-ea"/>
                          <a:ea typeface="+mn-ea"/>
                        </a:rPr>
                        <a:t> &gt; 30)</a:t>
                      </a:r>
                      <a:r>
                        <a:rPr lang="ja-JP" altLang="en-US" sz="1800">
                          <a:solidFill>
                            <a:srgbClr val="464653"/>
                          </a:solidFill>
                          <a:latin typeface="+mn-ea"/>
                          <a:ea typeface="+mn-ea"/>
                        </a:rPr>
                        <a:t>での人工呼吸器管理</a:t>
                      </a:r>
                      <a:endParaRPr lang="en-US" altLang="ja-JP" sz="1800" dirty="0">
                        <a:solidFill>
                          <a:srgbClr val="464653"/>
                        </a:solidFill>
                        <a:latin typeface="+mn-ea"/>
                        <a:ea typeface="+mn-ea"/>
                      </a:endParaRPr>
                    </a:p>
                    <a:p>
                      <a:pPr marL="0" indent="0">
                        <a:spcBef>
                          <a:spcPts val="600"/>
                        </a:spcBef>
                        <a:buClr>
                          <a:srgbClr val="727CA3"/>
                        </a:buClr>
                        <a:buSzPct val="76000"/>
                        <a:buFontTx/>
                        <a:buNone/>
                      </a:pPr>
                      <a:r>
                        <a:rPr lang="ja-JP" altLang="en-US" sz="1800">
                          <a:solidFill>
                            <a:srgbClr val="464653"/>
                          </a:solidFill>
                          <a:latin typeface="+mn-ea"/>
                          <a:ea typeface="+mn-ea"/>
                        </a:rPr>
                        <a:t>２）薬物による重度な免疫不全</a:t>
                      </a:r>
                      <a:r>
                        <a:rPr lang="en-US" altLang="zh-TW" sz="1800" dirty="0">
                          <a:solidFill>
                            <a:srgbClr val="464653"/>
                          </a:solidFill>
                          <a:latin typeface="+mn-ea"/>
                          <a:ea typeface="+mn-ea"/>
                        </a:rPr>
                        <a:t>(</a:t>
                      </a:r>
                      <a:r>
                        <a:rPr lang="ja-JP" altLang="en-US" sz="1800">
                          <a:solidFill>
                            <a:srgbClr val="464653"/>
                          </a:solidFill>
                          <a:latin typeface="+mn-ea"/>
                          <a:ea typeface="+mn-ea"/>
                        </a:rPr>
                        <a:t>好中球の絶対値</a:t>
                      </a:r>
                      <a:r>
                        <a:rPr lang="en-US" altLang="zh-TW" sz="1800" dirty="0">
                          <a:solidFill>
                            <a:srgbClr val="464653"/>
                          </a:solidFill>
                          <a:latin typeface="+mn-ea"/>
                          <a:ea typeface="+mn-ea"/>
                        </a:rPr>
                        <a:t>&lt;400/mm</a:t>
                      </a:r>
                      <a:r>
                        <a:rPr lang="en-US" altLang="zh-TW" sz="1800" baseline="30000" dirty="0">
                          <a:solidFill>
                            <a:srgbClr val="464653"/>
                          </a:solidFill>
                          <a:latin typeface="+mn-ea"/>
                          <a:ea typeface="+mn-ea"/>
                        </a:rPr>
                        <a:t>3</a:t>
                      </a:r>
                      <a:r>
                        <a:rPr lang="en-US" altLang="zh-TW" sz="1800" dirty="0">
                          <a:solidFill>
                            <a:srgbClr val="464653"/>
                          </a:solidFill>
                          <a:latin typeface="+mn-ea"/>
                          <a:ea typeface="+mn-ea"/>
                        </a:rPr>
                        <a:t>)</a:t>
                      </a:r>
                    </a:p>
                    <a:p>
                      <a:pPr marL="0" indent="0">
                        <a:spcBef>
                          <a:spcPts val="600"/>
                        </a:spcBef>
                        <a:buClr>
                          <a:srgbClr val="727CA3"/>
                        </a:buClr>
                        <a:buSzPct val="76000"/>
                        <a:buFontTx/>
                        <a:buNone/>
                      </a:pPr>
                      <a:r>
                        <a:rPr lang="ja-JP" altLang="en-US" sz="1800">
                          <a:solidFill>
                            <a:srgbClr val="464653"/>
                          </a:solidFill>
                          <a:latin typeface="+mn-ea"/>
                          <a:ea typeface="+mn-ea"/>
                        </a:rPr>
                        <a:t>３）最近または増悪傾向の中枢神経系の出血</a:t>
                      </a:r>
                      <a:endParaRPr lang="en-US" altLang="ja-JP" sz="1800" dirty="0">
                        <a:solidFill>
                          <a:srgbClr val="464653"/>
                        </a:solidFill>
                        <a:latin typeface="+mn-ea"/>
                        <a:ea typeface="+mn-ea"/>
                      </a:endParaRPr>
                    </a:p>
                    <a:p>
                      <a:pPr marL="0" indent="0">
                        <a:spcBef>
                          <a:spcPts val="600"/>
                        </a:spcBef>
                        <a:buClr>
                          <a:srgbClr val="727CA3"/>
                        </a:buClr>
                        <a:buSzPct val="76000"/>
                        <a:buFontTx/>
                        <a:buNone/>
                      </a:pPr>
                      <a:r>
                        <a:rPr lang="ja-JP" altLang="en-US" sz="1800">
                          <a:solidFill>
                            <a:srgbClr val="464653"/>
                          </a:solidFill>
                          <a:latin typeface="+mn-ea"/>
                          <a:ea typeface="+mn-ea"/>
                        </a:rPr>
                        <a:t>４）中枢神経系の損傷や末期悪性腫瘍などの不可逆性の状態</a:t>
                      </a:r>
                      <a:endParaRPr lang="en-US" altLang="ja-JP" sz="1800" dirty="0">
                        <a:solidFill>
                          <a:srgbClr val="464653"/>
                        </a:solidFill>
                        <a:latin typeface="+mn-ea"/>
                        <a:ea typeface="+mn-ea"/>
                      </a:endParaRPr>
                    </a:p>
                    <a:p>
                      <a:pPr marL="0" indent="0">
                        <a:spcBef>
                          <a:spcPts val="600"/>
                        </a:spcBef>
                        <a:buClr>
                          <a:srgbClr val="727CA3"/>
                        </a:buClr>
                        <a:buSzPct val="76000"/>
                        <a:buFontTx/>
                        <a:buNone/>
                      </a:pPr>
                      <a:r>
                        <a:rPr lang="ja-JP" altLang="en-US" sz="1800">
                          <a:solidFill>
                            <a:srgbClr val="464653"/>
                          </a:solidFill>
                          <a:latin typeface="+mn-ea"/>
                          <a:ea typeface="+mn-ea"/>
                        </a:rPr>
                        <a:t>５）年齢：適応外という年齢の線引きはない，しかし年齢の増加とともに危険性は増加する</a:t>
                      </a:r>
                      <a:endParaRPr lang="en-US" altLang="ja-JP" sz="1800" dirty="0">
                        <a:solidFill>
                          <a:srgbClr val="464653"/>
                        </a:solidFill>
                        <a:latin typeface="+mn-ea"/>
                        <a:ea typeface="+mn-ea"/>
                      </a:endParaRPr>
                    </a:p>
                  </a:txBody>
                  <a:tcPr/>
                </a:tc>
                <a:extLst>
                  <a:ext uri="{0D108BD9-81ED-4DB2-BD59-A6C34878D82A}">
                    <a16:rowId xmlns:a16="http://schemas.microsoft.com/office/drawing/2014/main" val="3192649395"/>
                  </a:ext>
                </a:extLst>
              </a:tr>
            </a:tbl>
          </a:graphicData>
        </a:graphic>
      </p:graphicFrame>
    </p:spTree>
    <p:extLst>
      <p:ext uri="{BB962C8B-B14F-4D97-AF65-F5344CB8AC3E}">
        <p14:creationId xmlns:p14="http://schemas.microsoft.com/office/powerpoint/2010/main" val="2143545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murray.jpg">
            <a:extLst>
              <a:ext uri="{FF2B5EF4-FFF2-40B4-BE49-F238E27FC236}">
                <a16:creationId xmlns:a16="http://schemas.microsoft.com/office/drawing/2014/main" id="{FD4C7A49-7461-0945-9876-117979BFD3F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841704" y="891098"/>
            <a:ext cx="8504562" cy="5725607"/>
          </a:xfrm>
          <a:prstGeom prst="rect">
            <a:avLst/>
          </a:prstGeom>
        </p:spPr>
      </p:pic>
      <p:sp>
        <p:nvSpPr>
          <p:cNvPr id="5" name="正方形/長方形 4">
            <a:extLst>
              <a:ext uri="{FF2B5EF4-FFF2-40B4-BE49-F238E27FC236}">
                <a16:creationId xmlns:a16="http://schemas.microsoft.com/office/drawing/2014/main" id="{993CCEF0-7C24-B64C-B6A1-7F668E7FE7A6}"/>
              </a:ext>
            </a:extLst>
          </p:cNvPr>
          <p:cNvSpPr/>
          <p:nvPr/>
        </p:nvSpPr>
        <p:spPr>
          <a:xfrm>
            <a:off x="1161748" y="401587"/>
            <a:ext cx="9934414"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DD6FB2C2-B6DF-A148-B5A2-A7B9720686A9}"/>
              </a:ext>
            </a:extLst>
          </p:cNvPr>
          <p:cNvSpPr txBox="1"/>
          <p:nvPr/>
        </p:nvSpPr>
        <p:spPr>
          <a:xfrm>
            <a:off x="1176446" y="304789"/>
            <a:ext cx="9962984" cy="1107996"/>
          </a:xfrm>
          <a:prstGeom prst="rect">
            <a:avLst/>
          </a:prstGeom>
          <a:noFill/>
        </p:spPr>
        <p:txBody>
          <a:bodyPr wrap="none" rtlCol="0">
            <a:spAutoFit/>
          </a:bodyPr>
          <a:lstStyle/>
          <a:p>
            <a:r>
              <a:rPr lang="en-US" altLang="ja-JP" sz="6600" dirty="0"/>
              <a:t>Murray Lung Injury score</a:t>
            </a:r>
            <a:endParaRPr kumimoji="1" lang="ja-JP" altLang="en-US" sz="6600"/>
          </a:p>
        </p:txBody>
      </p:sp>
    </p:spTree>
    <p:extLst>
      <p:ext uri="{BB962C8B-B14F-4D97-AF65-F5344CB8AC3E}">
        <p14:creationId xmlns:p14="http://schemas.microsoft.com/office/powerpoint/2010/main" val="3692727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D788822-7D1B-CE4E-8FEF-F346EF6A50D8}"/>
              </a:ext>
            </a:extLst>
          </p:cNvPr>
          <p:cNvSpPr>
            <a:spLocks noGrp="1"/>
          </p:cNvSpPr>
          <p:nvPr>
            <p:ph type="title"/>
          </p:nvPr>
        </p:nvSpPr>
        <p:spPr/>
        <p:txBody>
          <a:bodyPr/>
          <a:lstStyle/>
          <a:p>
            <a:r>
              <a:rPr lang="en-US" altLang="ja-JP" dirty="0"/>
              <a:t>COVI</a:t>
            </a:r>
            <a:r>
              <a:rPr kumimoji="1" lang="en-US" altLang="ja-JP" dirty="0"/>
              <a:t>D-19 ECMO</a:t>
            </a:r>
            <a:r>
              <a:rPr kumimoji="1" lang="ja-JP" altLang="en-US"/>
              <a:t>導入基準</a:t>
            </a:r>
          </a:p>
        </p:txBody>
      </p:sp>
      <p:sp>
        <p:nvSpPr>
          <p:cNvPr id="3" name="コンテンツ プレースホルダー 2">
            <a:extLst>
              <a:ext uri="{FF2B5EF4-FFF2-40B4-BE49-F238E27FC236}">
                <a16:creationId xmlns:a16="http://schemas.microsoft.com/office/drawing/2014/main" id="{DAAE2538-7EF2-E84F-964C-277CD6BB825D}"/>
              </a:ext>
            </a:extLst>
          </p:cNvPr>
          <p:cNvSpPr>
            <a:spLocks noGrp="1"/>
          </p:cNvSpPr>
          <p:nvPr>
            <p:ph idx="1"/>
          </p:nvPr>
        </p:nvSpPr>
        <p:spPr>
          <a:xfrm>
            <a:off x="419100" y="1838325"/>
            <a:ext cx="11353800" cy="4351338"/>
          </a:xfrm>
        </p:spPr>
        <p:txBody>
          <a:bodyPr>
            <a:noAutofit/>
          </a:bodyPr>
          <a:lstStyle/>
          <a:p>
            <a:pPr marL="0" indent="0" algn="ctr">
              <a:buNone/>
            </a:pPr>
            <a:endParaRPr lang="en-US" altLang="ja-JP" sz="5400" b="1" i="1" dirty="0">
              <a:solidFill>
                <a:srgbClr val="FF0000"/>
              </a:solidFill>
              <a:latin typeface="Hiragino Kaku Gothic StdN W8" panose="020B0800000000000000" pitchFamily="34" charset="-128"/>
              <a:ea typeface="Hiragino Kaku Gothic StdN W8" panose="020B0800000000000000" pitchFamily="34" charset="-128"/>
            </a:endParaRPr>
          </a:p>
          <a:p>
            <a:pPr marL="0" indent="0" algn="ctr">
              <a:buNone/>
            </a:pPr>
            <a:r>
              <a:rPr lang="en-US" altLang="ja-JP" sz="5400" b="1" i="1" dirty="0">
                <a:solidFill>
                  <a:srgbClr val="FF0000"/>
                </a:solidFill>
                <a:latin typeface="Hiragino Kaku Gothic StdN W8" panose="020B0800000000000000" pitchFamily="34" charset="-128"/>
                <a:ea typeface="Hiragino Kaku Gothic StdN W8" panose="020B0800000000000000" pitchFamily="34" charset="-128"/>
              </a:rPr>
              <a:t>PEEP &gt; 10cmH</a:t>
            </a:r>
            <a:r>
              <a:rPr lang="en-US" altLang="ja-JP" sz="5400" b="1" i="1" baseline="-25000" dirty="0">
                <a:solidFill>
                  <a:srgbClr val="FF0000"/>
                </a:solidFill>
                <a:latin typeface="Hiragino Kaku Gothic StdN W8" panose="020B0800000000000000" pitchFamily="34" charset="-128"/>
                <a:ea typeface="Hiragino Kaku Gothic StdN W8" panose="020B0800000000000000" pitchFamily="34" charset="-128"/>
              </a:rPr>
              <a:t>2</a:t>
            </a:r>
            <a:r>
              <a:rPr lang="en-US" altLang="ja-JP" sz="5400" b="1" i="1" dirty="0">
                <a:solidFill>
                  <a:srgbClr val="FF0000"/>
                </a:solidFill>
                <a:latin typeface="Hiragino Kaku Gothic StdN W8" panose="020B0800000000000000" pitchFamily="34" charset="-128"/>
                <a:ea typeface="Hiragino Kaku Gothic StdN W8" panose="020B0800000000000000" pitchFamily="34" charset="-128"/>
              </a:rPr>
              <a:t>O</a:t>
            </a:r>
          </a:p>
          <a:p>
            <a:pPr marL="0" indent="0" algn="ctr">
              <a:buNone/>
            </a:pPr>
            <a:r>
              <a:rPr lang="en-US" altLang="ja-JP" sz="5400" b="1" i="1" dirty="0">
                <a:solidFill>
                  <a:srgbClr val="FF0000"/>
                </a:solidFill>
                <a:latin typeface="Hiragino Kaku Gothic StdN W8" panose="020B0800000000000000" pitchFamily="34" charset="-128"/>
                <a:ea typeface="Hiragino Kaku Gothic StdN W8" panose="020B0800000000000000" pitchFamily="34" charset="-128"/>
              </a:rPr>
              <a:t>P/F &lt; 100</a:t>
            </a:r>
            <a:r>
              <a:rPr lang="ja-JP" altLang="en-US" sz="5400" b="1" i="1">
                <a:solidFill>
                  <a:srgbClr val="FF0000"/>
                </a:solidFill>
                <a:latin typeface="Hiragino Kaku Gothic StdN W8" panose="020B0800000000000000" pitchFamily="34" charset="-128"/>
                <a:ea typeface="Hiragino Kaku Gothic StdN W8" panose="020B0800000000000000" pitchFamily="34" charset="-128"/>
              </a:rPr>
              <a:t>で</a:t>
            </a:r>
            <a:endParaRPr lang="en-US" altLang="ja-JP" sz="5400" b="1" i="1" dirty="0">
              <a:solidFill>
                <a:srgbClr val="FF0000"/>
              </a:solidFill>
              <a:latin typeface="Hiragino Kaku Gothic StdN W8" panose="020B0800000000000000" pitchFamily="34" charset="-128"/>
              <a:ea typeface="Hiragino Kaku Gothic StdN W8" panose="020B0800000000000000" pitchFamily="34" charset="-128"/>
            </a:endParaRPr>
          </a:p>
          <a:p>
            <a:pPr marL="0" indent="0" algn="ctr">
              <a:buNone/>
            </a:pPr>
            <a:r>
              <a:rPr lang="ja-JP" altLang="en-US" sz="5400" b="1" i="1">
                <a:solidFill>
                  <a:srgbClr val="FF0000"/>
                </a:solidFill>
                <a:latin typeface="Hiragino Kaku Gothic StdN W8" panose="020B0800000000000000" pitchFamily="34" charset="-128"/>
                <a:ea typeface="Hiragino Kaku Gothic StdN W8" panose="020B0800000000000000" pitchFamily="34" charset="-128"/>
              </a:rPr>
              <a:t>進行性に悪化する場合</a:t>
            </a:r>
            <a:endParaRPr kumimoji="1" lang="ja-JP" altLang="en-US" sz="5400" b="1" i="1">
              <a:solidFill>
                <a:srgbClr val="FF0000"/>
              </a:solidFill>
              <a:latin typeface="Hiragino Kaku Gothic StdN W8" panose="020B0800000000000000" pitchFamily="34" charset="-128"/>
              <a:ea typeface="Hiragino Kaku Gothic StdN W8" panose="020B0800000000000000" pitchFamily="34" charset="-128"/>
            </a:endParaRPr>
          </a:p>
        </p:txBody>
      </p:sp>
      <p:sp>
        <p:nvSpPr>
          <p:cNvPr id="4" name="正方形/長方形 3">
            <a:extLst>
              <a:ext uri="{FF2B5EF4-FFF2-40B4-BE49-F238E27FC236}">
                <a16:creationId xmlns:a16="http://schemas.microsoft.com/office/drawing/2014/main" id="{847AAB47-0D45-6A43-A395-3A174F57B134}"/>
              </a:ext>
            </a:extLst>
          </p:cNvPr>
          <p:cNvSpPr/>
          <p:nvPr/>
        </p:nvSpPr>
        <p:spPr>
          <a:xfrm>
            <a:off x="8822710" y="6340475"/>
            <a:ext cx="3369290" cy="369332"/>
          </a:xfrm>
          <a:prstGeom prst="rect">
            <a:avLst/>
          </a:prstGeom>
        </p:spPr>
        <p:txBody>
          <a:bodyPr wrap="square">
            <a:spAutoFit/>
          </a:bodyPr>
          <a:lstStyle/>
          <a:p>
            <a:pPr algn="ctr" fontAlgn="base">
              <a:spcAft>
                <a:spcPts val="600"/>
              </a:spcAft>
            </a:pPr>
            <a:r>
              <a:rPr lang="ja-JP" altLang="en-US">
                <a:solidFill>
                  <a:srgbClr val="1A1A1A"/>
                </a:solidFill>
                <a:latin typeface="inherit"/>
              </a:rPr>
              <a:t>日本</a:t>
            </a:r>
            <a:r>
              <a:rPr lang="en-US" altLang="ja-JP" dirty="0">
                <a:solidFill>
                  <a:srgbClr val="1A1A1A"/>
                </a:solidFill>
                <a:latin typeface="inherit"/>
              </a:rPr>
              <a:t>COVID-19</a:t>
            </a:r>
            <a:r>
              <a:rPr lang="ja-JP" altLang="en-US">
                <a:solidFill>
                  <a:srgbClr val="1A1A1A"/>
                </a:solidFill>
                <a:latin typeface="inherit"/>
              </a:rPr>
              <a:t>対策</a:t>
            </a:r>
            <a:r>
              <a:rPr lang="en-US" altLang="ja-JP" dirty="0" err="1">
                <a:solidFill>
                  <a:srgbClr val="1A1A1A"/>
                </a:solidFill>
                <a:latin typeface="inherit"/>
              </a:rPr>
              <a:t>ECMOnet</a:t>
            </a:r>
            <a:endParaRPr lang="en-US" altLang="ja-JP" b="0" i="0" dirty="0">
              <a:solidFill>
                <a:srgbClr val="1A1A1A"/>
              </a:solidFill>
              <a:effectLst/>
              <a:latin typeface="inherit"/>
            </a:endParaRPr>
          </a:p>
        </p:txBody>
      </p:sp>
    </p:spTree>
    <p:extLst>
      <p:ext uri="{BB962C8B-B14F-4D97-AF65-F5344CB8AC3E}">
        <p14:creationId xmlns:p14="http://schemas.microsoft.com/office/powerpoint/2010/main" val="4172242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4453" name="Rectangle 71">
            <a:extLst>
              <a:ext uri="{FF2B5EF4-FFF2-40B4-BE49-F238E27FC236}">
                <a16:creationId xmlns:a16="http://schemas.microsoft.com/office/drawing/2014/main" id="{6B5E2835-4E47-45B3-9CFE-732FF7B05472}"/>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図 1">
            <a:extLst>
              <a:ext uri="{FF2B5EF4-FFF2-40B4-BE49-F238E27FC236}">
                <a16:creationId xmlns:a16="http://schemas.microsoft.com/office/drawing/2014/main" id="{B3002C65-4E28-6F42-BC26-FAD96D47BC1E}"/>
              </a:ext>
            </a:extLst>
          </p:cNvPr>
          <p:cNvPicPr>
            <a:picLocks noChangeAspect="1"/>
          </p:cNvPicPr>
          <p:nvPr/>
        </p:nvPicPr>
        <p:blipFill rotWithShape="1">
          <a:blip r:embed="rId3"/>
          <a:srcRect r="12894" b="-1"/>
          <a:stretch/>
        </p:blipFill>
        <p:spPr>
          <a:xfrm>
            <a:off x="3242695" y="10"/>
            <a:ext cx="8949307" cy="6857990"/>
          </a:xfrm>
          <a:custGeom>
            <a:avLst/>
            <a:gdLst/>
            <a:ahLst/>
            <a:cxnLst/>
            <a:rect l="l" t="t" r="r" b="b"/>
            <a:pathLst>
              <a:path w="8949307" h="6858000">
                <a:moveTo>
                  <a:pt x="0" y="0"/>
                </a:moveTo>
                <a:lnTo>
                  <a:pt x="8949307" y="0"/>
                </a:lnTo>
                <a:lnTo>
                  <a:pt x="8949307" y="6858000"/>
                </a:lnTo>
                <a:lnTo>
                  <a:pt x="0" y="6858000"/>
                </a:lnTo>
                <a:lnTo>
                  <a:pt x="62983" y="6788730"/>
                </a:lnTo>
                <a:cubicBezTo>
                  <a:pt x="773509" y="5928900"/>
                  <a:pt x="1212979" y="4741056"/>
                  <a:pt x="1212979" y="3429000"/>
                </a:cubicBezTo>
                <a:cubicBezTo>
                  <a:pt x="1212979" y="2116944"/>
                  <a:pt x="773509" y="929100"/>
                  <a:pt x="62983" y="69271"/>
                </a:cubicBezTo>
                <a:close/>
              </a:path>
            </a:pathLst>
          </a:custGeom>
        </p:spPr>
      </p:pic>
      <p:sp useBgFill="1">
        <p:nvSpPr>
          <p:cNvPr id="104454" name="Freeform: Shape 73">
            <a:extLst>
              <a:ext uri="{FF2B5EF4-FFF2-40B4-BE49-F238E27FC236}">
                <a16:creationId xmlns:a16="http://schemas.microsoft.com/office/drawing/2014/main" id="{5B45AD5D-AA52-4F7B-9362-576A39AD9E0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455673" cy="6858000"/>
          </a:xfrm>
          <a:custGeom>
            <a:avLst/>
            <a:gdLst>
              <a:gd name="connsiteX0" fmla="*/ 0 w 4455673"/>
              <a:gd name="connsiteY0" fmla="*/ 0 h 6858000"/>
              <a:gd name="connsiteX1" fmla="*/ 3242695 w 4455673"/>
              <a:gd name="connsiteY1" fmla="*/ 0 h 6858000"/>
              <a:gd name="connsiteX2" fmla="*/ 3305678 w 4455673"/>
              <a:gd name="connsiteY2" fmla="*/ 69271 h 6858000"/>
              <a:gd name="connsiteX3" fmla="*/ 4455673 w 4455673"/>
              <a:gd name="connsiteY3" fmla="*/ 3429000 h 6858000"/>
              <a:gd name="connsiteX4" fmla="*/ 3305678 w 4455673"/>
              <a:gd name="connsiteY4" fmla="*/ 6788730 h 6858000"/>
              <a:gd name="connsiteX5" fmla="*/ 3242695 w 4455673"/>
              <a:gd name="connsiteY5" fmla="*/ 6858000 h 6858000"/>
              <a:gd name="connsiteX6" fmla="*/ 0 w 445567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55673" h="6858000">
                <a:moveTo>
                  <a:pt x="0" y="0"/>
                </a:moveTo>
                <a:lnTo>
                  <a:pt x="3242695" y="0"/>
                </a:lnTo>
                <a:lnTo>
                  <a:pt x="3305678" y="69271"/>
                </a:lnTo>
                <a:cubicBezTo>
                  <a:pt x="4016204" y="929100"/>
                  <a:pt x="4455673" y="2116944"/>
                  <a:pt x="4455673" y="3429000"/>
                </a:cubicBezTo>
                <a:cubicBezTo>
                  <a:pt x="4455673" y="4741056"/>
                  <a:pt x="4016204" y="5928900"/>
                  <a:pt x="3305678" y="6788730"/>
                </a:cubicBezTo>
                <a:lnTo>
                  <a:pt x="3242695" y="6858000"/>
                </a:lnTo>
                <a:lnTo>
                  <a:pt x="0" y="6858000"/>
                </a:lnTo>
                <a:close/>
              </a:path>
            </a:pathLst>
          </a:custGeom>
          <a:ln w="9525">
            <a:solidFill>
              <a:srgbClr val="D5D5D5"/>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04455" name="Freeform: Shape 75">
            <a:extLst>
              <a:ext uri="{FF2B5EF4-FFF2-40B4-BE49-F238E27FC236}">
                <a16:creationId xmlns:a16="http://schemas.microsoft.com/office/drawing/2014/main" id="{AEDD7960-4866-4399-BEF6-DD1431AB4E3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446529" cy="6858000"/>
          </a:xfrm>
          <a:custGeom>
            <a:avLst/>
            <a:gdLst>
              <a:gd name="connsiteX0" fmla="*/ 0 w 4446529"/>
              <a:gd name="connsiteY0" fmla="*/ 0 h 6858000"/>
              <a:gd name="connsiteX1" fmla="*/ 3233551 w 4446529"/>
              <a:gd name="connsiteY1" fmla="*/ 0 h 6858000"/>
              <a:gd name="connsiteX2" fmla="*/ 3296534 w 4446529"/>
              <a:gd name="connsiteY2" fmla="*/ 69271 h 6858000"/>
              <a:gd name="connsiteX3" fmla="*/ 4446529 w 4446529"/>
              <a:gd name="connsiteY3" fmla="*/ 3429000 h 6858000"/>
              <a:gd name="connsiteX4" fmla="*/ 3296534 w 4446529"/>
              <a:gd name="connsiteY4" fmla="*/ 6788730 h 6858000"/>
              <a:gd name="connsiteX5" fmla="*/ 3233551 w 4446529"/>
              <a:gd name="connsiteY5" fmla="*/ 6858000 h 6858000"/>
              <a:gd name="connsiteX6" fmla="*/ 0 w 444652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46529" h="6858000">
                <a:moveTo>
                  <a:pt x="0" y="0"/>
                </a:moveTo>
                <a:lnTo>
                  <a:pt x="3233551" y="0"/>
                </a:lnTo>
                <a:lnTo>
                  <a:pt x="3296534" y="69271"/>
                </a:lnTo>
                <a:cubicBezTo>
                  <a:pt x="4007060" y="929100"/>
                  <a:pt x="4446529" y="2116944"/>
                  <a:pt x="4446529" y="3429000"/>
                </a:cubicBezTo>
                <a:cubicBezTo>
                  <a:pt x="4446529" y="4741056"/>
                  <a:pt x="4007060" y="5928900"/>
                  <a:pt x="3296534" y="6788730"/>
                </a:cubicBezTo>
                <a:lnTo>
                  <a:pt x="3233551"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4450" name="Rectangle 2"/>
          <p:cNvSpPr>
            <a:spLocks noGrp="1" noChangeArrowheads="1"/>
          </p:cNvSpPr>
          <p:nvPr>
            <p:ph type="title"/>
          </p:nvPr>
        </p:nvSpPr>
        <p:spPr>
          <a:xfrm>
            <a:off x="371094" y="1161288"/>
            <a:ext cx="3438144" cy="1125728"/>
          </a:xfrm>
        </p:spPr>
        <p:txBody>
          <a:bodyPr anchor="b">
            <a:normAutofit/>
          </a:bodyPr>
          <a:lstStyle/>
          <a:p>
            <a:pPr eaLnBrk="1" hangingPunct="1">
              <a:defRPr/>
            </a:pPr>
            <a:r>
              <a:rPr lang="en-US" altLang="ja-JP" sz="2800" dirty="0">
                <a:latin typeface="ヒラギノ角ゴ ProN W6"/>
                <a:ea typeface="ヒラギノ角ゴ ProN W6"/>
                <a:cs typeface="ヒラギノ角ゴ ProN W6"/>
              </a:rPr>
              <a:t>ECMO</a:t>
            </a:r>
            <a:r>
              <a:rPr lang="ja-JP" altLang="en-US" sz="2800">
                <a:latin typeface="ヒラギノ角ゴ ProN W6"/>
                <a:ea typeface="ヒラギノ角ゴ ProN W6"/>
                <a:cs typeface="ヒラギノ角ゴ ProN W6"/>
              </a:rPr>
              <a:t>中は</a:t>
            </a:r>
            <a:r>
              <a:rPr lang="en-US" altLang="ja-JP" sz="2800" dirty="0">
                <a:latin typeface="ヒラギノ角ゴ ProN W6"/>
                <a:ea typeface="ヒラギノ角ゴ ProN W6"/>
                <a:cs typeface="ヒラギノ角ゴ ProN W6"/>
              </a:rPr>
              <a:t/>
            </a:r>
            <a:br>
              <a:rPr lang="en-US" altLang="ja-JP" sz="2800" dirty="0">
                <a:latin typeface="ヒラギノ角ゴ ProN W6"/>
                <a:ea typeface="ヒラギノ角ゴ ProN W6"/>
                <a:cs typeface="ヒラギノ角ゴ ProN W6"/>
              </a:rPr>
            </a:br>
            <a:r>
              <a:rPr lang="ja-JP" altLang="en-US" sz="2800">
                <a:latin typeface="ヒラギノ角ゴ ProN W6"/>
                <a:ea typeface="ヒラギノ角ゴ ProN W6"/>
                <a:cs typeface="ヒラギノ角ゴ ProN W6"/>
              </a:rPr>
              <a:t>肺を休ませる</a:t>
            </a:r>
          </a:p>
        </p:txBody>
      </p:sp>
      <p:sp>
        <p:nvSpPr>
          <p:cNvPr id="104456" name="Rectangle 77">
            <a:extLst>
              <a:ext uri="{FF2B5EF4-FFF2-40B4-BE49-F238E27FC236}">
                <a16:creationId xmlns:a16="http://schemas.microsoft.com/office/drawing/2014/main" id="{55D4142C-5077-457F-A6AD-3FECFDB3968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0" name="Rectangle 79">
            <a:extLst>
              <a:ext uri="{FF2B5EF4-FFF2-40B4-BE49-F238E27FC236}">
                <a16:creationId xmlns:a16="http://schemas.microsoft.com/office/drawing/2014/main" id="{7A5F0580-5EE9-419F-96EE-B6529EF6E7D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3756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04451" name="Rectangle 3"/>
          <p:cNvSpPr>
            <a:spLocks noGrp="1" noChangeArrowheads="1"/>
          </p:cNvSpPr>
          <p:nvPr>
            <p:ph idx="1"/>
          </p:nvPr>
        </p:nvSpPr>
        <p:spPr>
          <a:xfrm>
            <a:off x="371094" y="2718054"/>
            <a:ext cx="3438906" cy="3207258"/>
          </a:xfrm>
        </p:spPr>
        <p:txBody>
          <a:bodyPr anchor="t">
            <a:normAutofit/>
          </a:bodyPr>
          <a:lstStyle/>
          <a:p>
            <a:pPr eaLnBrk="1" hangingPunct="1">
              <a:buFont typeface="Wingdings" pitchFamily="2" charset="2"/>
              <a:buBlip>
                <a:blip r:embed="rId4"/>
              </a:buBlip>
              <a:defRPr/>
            </a:pPr>
            <a:r>
              <a:rPr lang="en-US" altLang="ja-JP" sz="1400" dirty="0">
                <a:latin typeface="ヒラギノ角ゴ ProN W3"/>
                <a:ea typeface="ヒラギノ角ゴ ProN W3"/>
                <a:cs typeface="ヒラギノ角ゴ ProN W3"/>
              </a:rPr>
              <a:t>Rest Lung </a:t>
            </a:r>
            <a:r>
              <a:rPr lang="ja-JP" altLang="en-US" sz="1400">
                <a:latin typeface="ヒラギノ角ゴ ProN W3"/>
                <a:ea typeface="ヒラギノ角ゴ ProN W3"/>
                <a:cs typeface="ヒラギノ角ゴ ProN W3"/>
              </a:rPr>
              <a:t>設定（例）</a:t>
            </a:r>
            <a:endParaRPr lang="en-US" altLang="ja-JP" sz="1400" dirty="0">
              <a:latin typeface="ヒラギノ角ゴ ProN W3"/>
              <a:ea typeface="ヒラギノ角ゴ ProN W3"/>
              <a:cs typeface="ヒラギノ角ゴ ProN W3"/>
            </a:endParaRPr>
          </a:p>
          <a:p>
            <a:pPr marL="0" indent="0">
              <a:buNone/>
              <a:defRPr/>
            </a:pPr>
            <a:r>
              <a:rPr lang="en-US" altLang="ja-JP" sz="1400" dirty="0">
                <a:latin typeface="ヒラギノ角ゴ ProN W3"/>
                <a:ea typeface="ヒラギノ角ゴ ProN W3"/>
                <a:cs typeface="ヒラギノ角ゴ ProN W3"/>
              </a:rPr>
              <a:t>   </a:t>
            </a:r>
            <a:r>
              <a:rPr lang="ja-JP" altLang="en-US" sz="1400">
                <a:latin typeface="ヒラギノ角ゴ ProN W3"/>
                <a:ea typeface="ヒラギノ角ゴ ProN W3"/>
                <a:cs typeface="ヒラギノ角ゴ ProN W3"/>
              </a:rPr>
              <a:t>鎮静時：</a:t>
            </a:r>
          </a:p>
          <a:p>
            <a:pPr lvl="1" eaLnBrk="1" hangingPunct="1">
              <a:defRPr/>
            </a:pPr>
            <a:r>
              <a:rPr lang="en-US" altLang="ja-JP" sz="1400" dirty="0">
                <a:latin typeface="ヒラギノ角ゴ ProN W3"/>
                <a:ea typeface="ヒラギノ角ゴ ProN W3"/>
                <a:cs typeface="ヒラギノ角ゴ ProN W3"/>
              </a:rPr>
              <a:t>FiO2   &lt; 0.4</a:t>
            </a:r>
          </a:p>
          <a:p>
            <a:pPr lvl="1" eaLnBrk="1" hangingPunct="1">
              <a:defRPr/>
            </a:pPr>
            <a:r>
              <a:rPr lang="en-US" altLang="ja-JP" sz="1400" dirty="0">
                <a:latin typeface="ヒラギノ角ゴ ProN W3"/>
                <a:ea typeface="ヒラギノ角ゴ ProN W3"/>
                <a:cs typeface="ヒラギノ角ゴ ProN W3"/>
              </a:rPr>
              <a:t>PIP     &lt; 25 cmH2O</a:t>
            </a:r>
          </a:p>
          <a:p>
            <a:pPr lvl="1" eaLnBrk="1" hangingPunct="1">
              <a:defRPr/>
            </a:pPr>
            <a:r>
              <a:rPr lang="en-US" altLang="ja-JP" sz="1400" dirty="0">
                <a:latin typeface="ヒラギノ角ゴ ProN W3"/>
                <a:ea typeface="ヒラギノ角ゴ ProN W3"/>
                <a:cs typeface="ヒラギノ角ゴ ProN W3"/>
              </a:rPr>
              <a:t>PEEP  &lt; 10 cmH2O</a:t>
            </a:r>
          </a:p>
          <a:p>
            <a:pPr lvl="1" eaLnBrk="1" hangingPunct="1">
              <a:defRPr/>
            </a:pPr>
            <a:r>
              <a:rPr lang="ja-JP" altLang="en-US" sz="1400">
                <a:latin typeface="ヒラギノ角ゴ ProN W3"/>
                <a:ea typeface="ヒラギノ角ゴ ProN W3"/>
                <a:cs typeface="ヒラギノ角ゴ ProN W3"/>
              </a:rPr>
              <a:t>呼吸回数 ＜</a:t>
            </a:r>
            <a:r>
              <a:rPr lang="en-US" altLang="ja-JP" sz="1400" dirty="0">
                <a:latin typeface="ヒラギノ角ゴ ProN W3"/>
                <a:ea typeface="ヒラギノ角ゴ ProN W3"/>
                <a:cs typeface="ヒラギノ角ゴ ProN W3"/>
              </a:rPr>
              <a:t>10</a:t>
            </a:r>
            <a:r>
              <a:rPr lang="ja-JP" altLang="en-US" sz="1400">
                <a:latin typeface="ヒラギノ角ゴ ProN W3"/>
                <a:ea typeface="ヒラギノ角ゴ ProN W3"/>
                <a:cs typeface="ヒラギノ角ゴ ProN W3"/>
              </a:rPr>
              <a:t>回</a:t>
            </a:r>
            <a:r>
              <a:rPr lang="en-US" altLang="ja-JP" sz="1400" dirty="0">
                <a:latin typeface="ヒラギノ角ゴ ProN W3"/>
                <a:ea typeface="ヒラギノ角ゴ ProN W3"/>
                <a:cs typeface="ヒラギノ角ゴ ProN W3"/>
              </a:rPr>
              <a:t>/</a:t>
            </a:r>
            <a:r>
              <a:rPr lang="ja-JP" altLang="en-US" sz="1400">
                <a:latin typeface="ヒラギノ角ゴ ProN W3"/>
                <a:ea typeface="ヒラギノ角ゴ ProN W3"/>
                <a:cs typeface="ヒラギノ角ゴ ProN W3"/>
              </a:rPr>
              <a:t>分</a:t>
            </a:r>
            <a:endParaRPr lang="en-US" altLang="ja-JP" sz="1400" dirty="0">
              <a:latin typeface="ヒラギノ角ゴ ProN W3"/>
              <a:ea typeface="ヒラギノ角ゴ ProN W3"/>
              <a:cs typeface="ヒラギノ角ゴ ProN W3"/>
            </a:endParaRPr>
          </a:p>
          <a:p>
            <a:pPr lvl="1" eaLnBrk="1" hangingPunct="1">
              <a:defRPr/>
            </a:pPr>
            <a:endParaRPr lang="en-US" altLang="ja-JP" sz="1400" dirty="0">
              <a:latin typeface="ヒラギノ角ゴ ProN W3"/>
              <a:ea typeface="ヒラギノ角ゴ ProN W3"/>
              <a:cs typeface="ヒラギノ角ゴ ProN W3"/>
            </a:endParaRPr>
          </a:p>
        </p:txBody>
      </p:sp>
      <p:sp>
        <p:nvSpPr>
          <p:cNvPr id="7" name="正方形/長方形 6">
            <a:extLst>
              <a:ext uri="{FF2B5EF4-FFF2-40B4-BE49-F238E27FC236}">
                <a16:creationId xmlns:a16="http://schemas.microsoft.com/office/drawing/2014/main" id="{EAC5E6DD-B918-1941-B569-6B590FDF8873}"/>
              </a:ext>
            </a:extLst>
          </p:cNvPr>
          <p:cNvSpPr/>
          <p:nvPr/>
        </p:nvSpPr>
        <p:spPr>
          <a:xfrm>
            <a:off x="130694" y="4441148"/>
            <a:ext cx="4185140" cy="738664"/>
          </a:xfrm>
          <a:prstGeom prst="rect">
            <a:avLst/>
          </a:prstGeom>
        </p:spPr>
        <p:txBody>
          <a:bodyPr wrap="square">
            <a:spAutoFit/>
          </a:bodyPr>
          <a:lstStyle/>
          <a:p>
            <a:pPr lvl="1">
              <a:defRPr/>
            </a:pPr>
            <a:r>
              <a:rPr lang="ja-JP" altLang="en-US" sz="1400">
                <a:latin typeface="ヒラギノ角ゴ ProN W3"/>
                <a:ea typeface="ヒラギノ角ゴ ProN W3"/>
                <a:cs typeface="ヒラギノ角ゴ ProN W3"/>
              </a:rPr>
              <a:t>覚醒時：</a:t>
            </a:r>
            <a:endParaRPr lang="en-US" altLang="ja-JP" sz="1400" dirty="0">
              <a:latin typeface="ヒラギノ角ゴ ProN W3"/>
              <a:ea typeface="ヒラギノ角ゴ ProN W3"/>
              <a:cs typeface="ヒラギノ角ゴ ProN W3"/>
            </a:endParaRPr>
          </a:p>
          <a:p>
            <a:pPr lvl="1">
              <a:defRPr/>
            </a:pPr>
            <a:r>
              <a:rPr lang="en-US" altLang="ja-JP" sz="1400" dirty="0">
                <a:latin typeface="ヒラギノ角ゴ ProN W3"/>
                <a:ea typeface="ヒラギノ角ゴ ProN W3"/>
                <a:cs typeface="ヒラギノ角ゴ ProN W3"/>
              </a:rPr>
              <a:t>  </a:t>
            </a:r>
            <a:r>
              <a:rPr lang="ja-JP" altLang="en-US" sz="1400">
                <a:latin typeface="ヒラギノ角ゴ ProN W3"/>
                <a:ea typeface="ヒラギノ角ゴ ProN W3"/>
                <a:cs typeface="ヒラギノ角ゴ ProN W3"/>
              </a:rPr>
              <a:t>患者にとってもっとも心地よい呼吸器設定</a:t>
            </a:r>
            <a:endParaRPr lang="en-US" altLang="ja-JP" sz="1400" dirty="0">
              <a:latin typeface="ヒラギノ角ゴ ProN W3"/>
              <a:ea typeface="ヒラギノ角ゴ ProN W3"/>
              <a:cs typeface="ヒラギノ角ゴ ProN W3"/>
            </a:endParaRPr>
          </a:p>
          <a:p>
            <a:pPr lvl="1">
              <a:defRPr/>
            </a:pPr>
            <a:r>
              <a:rPr lang="ja-JP" altLang="en-US" sz="1400">
                <a:latin typeface="ヒラギノ角ゴ ProN W3"/>
                <a:ea typeface="ヒラギノ角ゴ ProN W3"/>
                <a:cs typeface="ヒラギノ角ゴ ProN W3"/>
              </a:rPr>
              <a:t>　</a:t>
            </a:r>
            <a:r>
              <a:rPr lang="en-US" altLang="ja-JP" sz="1400" dirty="0">
                <a:latin typeface="ヒラギノ角ゴ ProN W3"/>
                <a:ea typeface="ヒラギノ角ゴ ProN W3"/>
                <a:cs typeface="ヒラギノ角ゴ ProN W3"/>
              </a:rPr>
              <a:t>➡CPAP/PSV</a:t>
            </a:r>
            <a:r>
              <a:rPr lang="ja-JP" altLang="en-US" sz="1400">
                <a:latin typeface="ヒラギノ角ゴ ProN W3"/>
                <a:ea typeface="ヒラギノ角ゴ ProN W3"/>
                <a:cs typeface="ヒラギノ角ゴ ProN W3"/>
              </a:rPr>
              <a:t>や抜管もありうる</a:t>
            </a:r>
          </a:p>
        </p:txBody>
      </p:sp>
      <p:sp>
        <p:nvSpPr>
          <p:cNvPr id="26" name="Rectangle 2">
            <a:extLst>
              <a:ext uri="{FF2B5EF4-FFF2-40B4-BE49-F238E27FC236}">
                <a16:creationId xmlns:a16="http://schemas.microsoft.com/office/drawing/2014/main" id="{64D2E597-7E34-8740-B9BB-16269394BE4C}"/>
              </a:ext>
            </a:extLst>
          </p:cNvPr>
          <p:cNvSpPr txBox="1">
            <a:spLocks noChangeArrowheads="1"/>
          </p:cNvSpPr>
          <p:nvPr/>
        </p:nvSpPr>
        <p:spPr>
          <a:xfrm>
            <a:off x="424815" y="5179812"/>
            <a:ext cx="3438144" cy="112572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defRPr/>
            </a:pPr>
            <a:r>
              <a:rPr lang="ja-JP" altLang="en-US" sz="2800">
                <a:solidFill>
                  <a:srgbClr val="FF0000"/>
                </a:solidFill>
                <a:latin typeface="ヒラギノ角ゴ ProN W6"/>
                <a:ea typeface="ヒラギノ角ゴ ProN W6"/>
                <a:cs typeface="ヒラギノ角ゴ ProN W6"/>
              </a:rPr>
              <a:t>ガス交換は</a:t>
            </a:r>
            <a:endParaRPr lang="en-US" altLang="ja-JP" sz="2800" dirty="0">
              <a:solidFill>
                <a:srgbClr val="FF0000"/>
              </a:solidFill>
              <a:latin typeface="ヒラギノ角ゴ ProN W6"/>
              <a:ea typeface="ヒラギノ角ゴ ProN W6"/>
              <a:cs typeface="ヒラギノ角ゴ ProN W6"/>
            </a:endParaRPr>
          </a:p>
          <a:p>
            <a:pPr>
              <a:defRPr/>
            </a:pPr>
            <a:r>
              <a:rPr lang="en-US" altLang="ja-JP" sz="2800" dirty="0">
                <a:solidFill>
                  <a:srgbClr val="FF0000"/>
                </a:solidFill>
                <a:latin typeface="ヒラギノ角ゴ ProN W6"/>
                <a:ea typeface="ヒラギノ角ゴ ProN W6"/>
                <a:cs typeface="ヒラギノ角ゴ ProN W6"/>
              </a:rPr>
              <a:t>ECMO</a:t>
            </a:r>
            <a:r>
              <a:rPr lang="ja-JP" altLang="en-US" sz="2800">
                <a:solidFill>
                  <a:srgbClr val="FF0000"/>
                </a:solidFill>
                <a:latin typeface="ヒラギノ角ゴ ProN W6"/>
                <a:ea typeface="ヒラギノ角ゴ ProN W6"/>
                <a:cs typeface="ヒラギノ角ゴ ProN W6"/>
              </a:rPr>
              <a:t>に任せる</a:t>
            </a:r>
          </a:p>
        </p:txBody>
      </p:sp>
    </p:spTree>
    <p:extLst>
      <p:ext uri="{BB962C8B-B14F-4D97-AF65-F5344CB8AC3E}">
        <p14:creationId xmlns:p14="http://schemas.microsoft.com/office/powerpoint/2010/main" val="3780276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コンテンツ プレースホルダー 3" descr="食品, ダリア, 皿 が含まれている画像&#10;&#10;自動的に生成された説明">
            <a:extLst>
              <a:ext uri="{FF2B5EF4-FFF2-40B4-BE49-F238E27FC236}">
                <a16:creationId xmlns:a16="http://schemas.microsoft.com/office/drawing/2014/main" id="{62B681F4-2794-5240-A63B-1E1D6405566F}"/>
              </a:ext>
            </a:extLst>
          </p:cNvPr>
          <p:cNvPicPr>
            <a:picLocks noChangeAspect="1"/>
          </p:cNvPicPr>
          <p:nvPr/>
        </p:nvPicPr>
        <p:blipFill rotWithShape="1">
          <a:blip r:embed="rId3"/>
          <a:srcRect l="3057" r="12845"/>
          <a:stretch/>
        </p:blipFill>
        <p:spPr>
          <a:xfrm>
            <a:off x="4117521" y="10"/>
            <a:ext cx="8074479" cy="6857990"/>
          </a:xfrm>
          <a:prstGeom prst="rect">
            <a:avLst/>
          </a:prstGeom>
        </p:spPr>
      </p:pic>
      <p:sp>
        <p:nvSpPr>
          <p:cNvPr id="27" name="Freeform: Shape 26">
            <a:extLst>
              <a:ext uri="{FF2B5EF4-FFF2-40B4-BE49-F238E27FC236}">
                <a16:creationId xmlns:a16="http://schemas.microsoft.com/office/drawing/2014/main" id="{8F23F8A3-8FD7-4779-8323-FDC26BE9988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7859800" cy="6858478"/>
          </a:xfrm>
          <a:custGeom>
            <a:avLst/>
            <a:gdLst>
              <a:gd name="connsiteX0" fmla="*/ 7859800 w 7859800"/>
              <a:gd name="connsiteY0" fmla="*/ 6858478 h 6858478"/>
              <a:gd name="connsiteX1" fmla="*/ 435245 w 7859800"/>
              <a:gd name="connsiteY1" fmla="*/ 6858478 h 6858478"/>
              <a:gd name="connsiteX2" fmla="*/ 435505 w 7859800"/>
              <a:gd name="connsiteY2" fmla="*/ 6857916 h 6858478"/>
              <a:gd name="connsiteX3" fmla="*/ 0 w 7859800"/>
              <a:gd name="connsiteY3" fmla="*/ 6857916 h 6858478"/>
              <a:gd name="connsiteX4" fmla="*/ 0 w 7859800"/>
              <a:gd name="connsiteY4" fmla="*/ 0 h 6858478"/>
              <a:gd name="connsiteX5" fmla="*/ 3611620 w 7859800"/>
              <a:gd name="connsiteY5" fmla="*/ 0 h 6858478"/>
              <a:gd name="connsiteX6" fmla="*/ 4677848 w 7859800"/>
              <a:gd name="connsiteY6" fmla="*/ 0 h 6858478"/>
              <a:gd name="connsiteX7" fmla="*/ 4683425 w 7859800"/>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59800" h="6858478">
                <a:moveTo>
                  <a:pt x="7859800" y="6858478"/>
                </a:moveTo>
                <a:lnTo>
                  <a:pt x="435245" y="6858478"/>
                </a:lnTo>
                <a:lnTo>
                  <a:pt x="435505" y="6857916"/>
                </a:lnTo>
                <a:lnTo>
                  <a:pt x="0" y="6857916"/>
                </a:lnTo>
                <a:lnTo>
                  <a:pt x="0" y="0"/>
                </a:lnTo>
                <a:lnTo>
                  <a:pt x="3611620" y="0"/>
                </a:lnTo>
                <a:lnTo>
                  <a:pt x="4677848" y="0"/>
                </a:lnTo>
                <a:lnTo>
                  <a:pt x="4683425" y="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9" name="Freeform: Shape 28">
            <a:extLst>
              <a:ext uri="{FF2B5EF4-FFF2-40B4-BE49-F238E27FC236}">
                <a16:creationId xmlns:a16="http://schemas.microsoft.com/office/drawing/2014/main" id="{F605C4CC-A25C-416F-8333-7CB7DC97D87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478"/>
            <a:ext cx="7431174" cy="6858478"/>
          </a:xfrm>
          <a:custGeom>
            <a:avLst/>
            <a:gdLst>
              <a:gd name="connsiteX0" fmla="*/ 7431174 w 7431174"/>
              <a:gd name="connsiteY0" fmla="*/ 6858478 h 6858478"/>
              <a:gd name="connsiteX1" fmla="*/ 6619 w 7431174"/>
              <a:gd name="connsiteY1" fmla="*/ 6858478 h 6858478"/>
              <a:gd name="connsiteX2" fmla="*/ 6879 w 7431174"/>
              <a:gd name="connsiteY2" fmla="*/ 6857916 h 6858478"/>
              <a:gd name="connsiteX3" fmla="*/ 0 w 7431174"/>
              <a:gd name="connsiteY3" fmla="*/ 6857916 h 6858478"/>
              <a:gd name="connsiteX4" fmla="*/ 0 w 7431174"/>
              <a:gd name="connsiteY4" fmla="*/ 0 h 6858478"/>
              <a:gd name="connsiteX5" fmla="*/ 3182994 w 7431174"/>
              <a:gd name="connsiteY5" fmla="*/ 0 h 6858478"/>
              <a:gd name="connsiteX6" fmla="*/ 4249222 w 7431174"/>
              <a:gd name="connsiteY6" fmla="*/ 0 h 6858478"/>
              <a:gd name="connsiteX7" fmla="*/ 4254799 w 7431174"/>
              <a:gd name="connsiteY7"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31174" h="6858478">
                <a:moveTo>
                  <a:pt x="7431174" y="6858478"/>
                </a:moveTo>
                <a:lnTo>
                  <a:pt x="6619" y="6858478"/>
                </a:lnTo>
                <a:lnTo>
                  <a:pt x="6879" y="6857916"/>
                </a:lnTo>
                <a:lnTo>
                  <a:pt x="0" y="6857916"/>
                </a:lnTo>
                <a:lnTo>
                  <a:pt x="0" y="0"/>
                </a:lnTo>
                <a:lnTo>
                  <a:pt x="3182994" y="0"/>
                </a:lnTo>
                <a:lnTo>
                  <a:pt x="4249222" y="0"/>
                </a:lnTo>
                <a:lnTo>
                  <a:pt x="4254799" y="0"/>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タイトル 1">
            <a:extLst>
              <a:ext uri="{FF2B5EF4-FFF2-40B4-BE49-F238E27FC236}">
                <a16:creationId xmlns:a16="http://schemas.microsoft.com/office/drawing/2014/main" id="{88AB148B-40CB-9B4E-8D83-3B5F3BEB1979}"/>
              </a:ext>
            </a:extLst>
          </p:cNvPr>
          <p:cNvSpPr>
            <a:spLocks noGrp="1"/>
          </p:cNvSpPr>
          <p:nvPr>
            <p:ph type="title"/>
          </p:nvPr>
        </p:nvSpPr>
        <p:spPr>
          <a:xfrm>
            <a:off x="804672" y="365125"/>
            <a:ext cx="5266155" cy="1325563"/>
          </a:xfrm>
        </p:spPr>
        <p:txBody>
          <a:bodyPr vert="horz" lIns="91440" tIns="45720" rIns="91440" bIns="45720" rtlCol="0">
            <a:normAutofit/>
          </a:bodyPr>
          <a:lstStyle/>
          <a:p>
            <a:r>
              <a:rPr kumimoji="1" lang="en-US" altLang="ja-JP"/>
              <a:t>O</a:t>
            </a:r>
            <a:r>
              <a:rPr kumimoji="1" lang="en-US" altLang="ja-JP" baseline="-25000"/>
              <a:t>2</a:t>
            </a:r>
            <a:r>
              <a:rPr kumimoji="1" lang="en-US" altLang="ja-JP"/>
              <a:t> Delivery</a:t>
            </a:r>
          </a:p>
        </p:txBody>
      </p:sp>
      <p:sp>
        <p:nvSpPr>
          <p:cNvPr id="24" name="Content Placeholder 23">
            <a:extLst>
              <a:ext uri="{FF2B5EF4-FFF2-40B4-BE49-F238E27FC236}">
                <a16:creationId xmlns:a16="http://schemas.microsoft.com/office/drawing/2014/main" id="{7600F7ED-6598-46DA-AD24-6C973E12810D}"/>
              </a:ext>
            </a:extLst>
          </p:cNvPr>
          <p:cNvSpPr>
            <a:spLocks noGrp="1"/>
          </p:cNvSpPr>
          <p:nvPr>
            <p:ph idx="1"/>
          </p:nvPr>
        </p:nvSpPr>
        <p:spPr>
          <a:xfrm>
            <a:off x="364268" y="1877452"/>
            <a:ext cx="6205728" cy="4154361"/>
          </a:xfrm>
        </p:spPr>
        <p:txBody>
          <a:bodyPr>
            <a:normAutofit/>
          </a:bodyPr>
          <a:lstStyle/>
          <a:p>
            <a:pPr marL="0" indent="0">
              <a:buNone/>
            </a:pPr>
            <a:r>
              <a:rPr lang="ja-JP" altLang="en-US" sz="4000"/>
              <a:t>極論</a:t>
            </a:r>
            <a:r>
              <a:rPr lang="en-US" altLang="ja-JP" sz="4000" dirty="0"/>
              <a:t> S</a:t>
            </a:r>
            <a:r>
              <a:rPr lang="en-US" sz="4000" dirty="0"/>
              <a:t>pO</a:t>
            </a:r>
            <a:r>
              <a:rPr lang="en-US" sz="4000" baseline="-25000" dirty="0"/>
              <a:t>2</a:t>
            </a:r>
            <a:r>
              <a:rPr lang="en-US" sz="4000" dirty="0"/>
              <a:t>=70%</a:t>
            </a:r>
            <a:r>
              <a:rPr lang="ja-JP" altLang="en-US" sz="4000"/>
              <a:t>でもよい</a:t>
            </a:r>
            <a:endParaRPr lang="en-US" altLang="ja-JP" sz="4000" dirty="0"/>
          </a:p>
          <a:p>
            <a:endParaRPr lang="en-US" sz="4000" dirty="0"/>
          </a:p>
          <a:p>
            <a:endParaRPr lang="en-US" sz="4000" dirty="0"/>
          </a:p>
        </p:txBody>
      </p:sp>
      <p:grpSp>
        <p:nvGrpSpPr>
          <p:cNvPr id="5" name="グループ化 4">
            <a:extLst>
              <a:ext uri="{FF2B5EF4-FFF2-40B4-BE49-F238E27FC236}">
                <a16:creationId xmlns:a16="http://schemas.microsoft.com/office/drawing/2014/main" id="{4C0A2B96-D1C5-074C-BFB4-B2B31854366D}"/>
              </a:ext>
            </a:extLst>
          </p:cNvPr>
          <p:cNvGrpSpPr/>
          <p:nvPr/>
        </p:nvGrpSpPr>
        <p:grpSpPr>
          <a:xfrm>
            <a:off x="364268" y="2566193"/>
            <a:ext cx="7293832" cy="3733007"/>
            <a:chOff x="1961834" y="2215567"/>
            <a:chExt cx="8883499" cy="3842334"/>
          </a:xfrm>
        </p:grpSpPr>
        <p:sp>
          <p:nvSpPr>
            <p:cNvPr id="18" name="コンテンツ プレースホルダー 2">
              <a:extLst>
                <a:ext uri="{FF2B5EF4-FFF2-40B4-BE49-F238E27FC236}">
                  <a16:creationId xmlns:a16="http://schemas.microsoft.com/office/drawing/2014/main" id="{3590C0F5-0528-FE4A-B735-87287CAD80D1}"/>
                </a:ext>
              </a:extLst>
            </p:cNvPr>
            <p:cNvSpPr txBox="1">
              <a:spLocks/>
            </p:cNvSpPr>
            <p:nvPr/>
          </p:nvSpPr>
          <p:spPr>
            <a:xfrm>
              <a:off x="1961834" y="2497517"/>
              <a:ext cx="8883499" cy="356038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i="1" dirty="0">
                  <a:latin typeface="ヒラギノ角ゴ ProN W3"/>
                  <a:ea typeface="ヒラギノ角ゴ ProN W3"/>
                  <a:cs typeface="ヒラギノ角ゴ ProN W3"/>
                </a:rPr>
                <a:t>CaO</a:t>
              </a:r>
              <a:r>
                <a:rPr lang="en-US" altLang="ja-JP" sz="2400" i="1" baseline="-25000" dirty="0">
                  <a:latin typeface="ヒラギノ角ゴ ProN W3"/>
                  <a:ea typeface="ヒラギノ角ゴ ProN W3"/>
                  <a:cs typeface="ヒラギノ角ゴ ProN W3"/>
                </a:rPr>
                <a:t>2</a:t>
              </a:r>
              <a:r>
                <a:rPr lang="en-US" altLang="ja-JP" sz="2400" i="1" dirty="0">
                  <a:latin typeface="ヒラギノ角ゴ ProN W3"/>
                  <a:ea typeface="ヒラギノ角ゴ ProN W3"/>
                  <a:cs typeface="ヒラギノ角ゴ ProN W3"/>
                </a:rPr>
                <a:t>=1.36×Hb×SaO</a:t>
              </a:r>
              <a:r>
                <a:rPr lang="en-US" altLang="ja-JP" sz="2400" i="1" baseline="-25000" dirty="0">
                  <a:latin typeface="ヒラギノ角ゴ ProN W3"/>
                  <a:ea typeface="ヒラギノ角ゴ ProN W3"/>
                  <a:cs typeface="ヒラギノ角ゴ ProN W3"/>
                </a:rPr>
                <a:t>2</a:t>
              </a:r>
              <a:r>
                <a:rPr lang="en-US" altLang="ja-JP" sz="2400" i="1" dirty="0">
                  <a:latin typeface="ヒラギノ角ゴ ProN W3"/>
                  <a:ea typeface="ヒラギノ角ゴ ProN W3"/>
                  <a:cs typeface="ヒラギノ角ゴ ProN W3"/>
                </a:rPr>
                <a:t>/100</a:t>
              </a:r>
              <a:r>
                <a:rPr lang="ja-JP" altLang="en-US" sz="2400" i="1">
                  <a:latin typeface="ヒラギノ角ゴ ProN W3"/>
                  <a:ea typeface="ヒラギノ角ゴ ProN W3"/>
                  <a:cs typeface="ヒラギノ角ゴ ProN W3"/>
                </a:rPr>
                <a:t>＋</a:t>
              </a:r>
              <a:r>
                <a:rPr lang="en-US" altLang="ja-JP" sz="2400" i="1" dirty="0">
                  <a:latin typeface="ヒラギノ角ゴ ProN W3"/>
                  <a:ea typeface="ヒラギノ角ゴ ProN W3"/>
                  <a:cs typeface="ヒラギノ角ゴ ProN W3"/>
                </a:rPr>
                <a:t>0.0031×PaO</a:t>
              </a:r>
              <a:r>
                <a:rPr lang="en-US" altLang="ja-JP" sz="2400" i="1" baseline="-25000" dirty="0">
                  <a:latin typeface="ヒラギノ角ゴ ProN W3"/>
                  <a:ea typeface="ヒラギノ角ゴ ProN W3"/>
                  <a:cs typeface="ヒラギノ角ゴ ProN W3"/>
                </a:rPr>
                <a:t>2</a:t>
              </a:r>
            </a:p>
            <a:p>
              <a:pPr marL="0" indent="0">
                <a:buFont typeface="Arial" panose="020B0604020202020204" pitchFamily="34" charset="0"/>
                <a:buNone/>
              </a:pPr>
              <a:endParaRPr lang="en-US" altLang="ja-JP" sz="2400" i="1" u="sng" dirty="0">
                <a:latin typeface="ヒラギノ角ゴ ProN W3"/>
                <a:ea typeface="ヒラギノ角ゴ ProN W3"/>
                <a:cs typeface="ヒラギノ角ゴ ProN W3"/>
              </a:endParaRPr>
            </a:p>
            <a:p>
              <a:pPr marL="0" indent="0">
                <a:buFont typeface="Arial" panose="020B0604020202020204" pitchFamily="34" charset="0"/>
                <a:buNone/>
              </a:pPr>
              <a:r>
                <a:rPr lang="en-US" altLang="ja-JP" sz="2400" i="1" dirty="0">
                  <a:latin typeface="ヒラギノ角ゴ ProN W3"/>
                  <a:ea typeface="ヒラギノ角ゴ ProN W3"/>
                  <a:cs typeface="ヒラギノ角ゴ ProN W3"/>
                </a:rPr>
                <a:t>DaO</a:t>
              </a:r>
              <a:r>
                <a:rPr lang="en-US" altLang="ja-JP" sz="2400" i="1" baseline="-25000" dirty="0">
                  <a:latin typeface="ヒラギノ角ゴ ProN W3"/>
                  <a:ea typeface="ヒラギノ角ゴ ProN W3"/>
                  <a:cs typeface="ヒラギノ角ゴ ProN W3"/>
                </a:rPr>
                <a:t>2</a:t>
              </a:r>
              <a:r>
                <a:rPr lang="ja-JP" altLang="en-US" sz="2400" i="1">
                  <a:latin typeface="ヒラギノ角ゴ ProN W3"/>
                  <a:ea typeface="ヒラギノ角ゴ ProN W3"/>
                  <a:cs typeface="ヒラギノ角ゴ ProN W3"/>
                </a:rPr>
                <a:t>≒</a:t>
              </a:r>
              <a:r>
                <a:rPr lang="en-US" altLang="ja-JP" sz="2400" i="1" dirty="0">
                  <a:latin typeface="ヒラギノ角ゴ ProN W3"/>
                  <a:ea typeface="ヒラギノ角ゴ ProN W3"/>
                  <a:cs typeface="ヒラギノ角ゴ ProN W3"/>
                </a:rPr>
                <a:t>(1.36×Hb×SaO</a:t>
              </a:r>
              <a:r>
                <a:rPr lang="en-US" altLang="ja-JP" sz="2400" i="1" baseline="-25000" dirty="0">
                  <a:latin typeface="ヒラギノ角ゴ ProN W3"/>
                  <a:ea typeface="ヒラギノ角ゴ ProN W3"/>
                  <a:cs typeface="ヒラギノ角ゴ ProN W3"/>
                </a:rPr>
                <a:t>2</a:t>
              </a:r>
              <a:r>
                <a:rPr lang="en-US" altLang="ja-JP" sz="2400" i="1" dirty="0">
                  <a:latin typeface="ヒラギノ角ゴ ProN W3"/>
                  <a:ea typeface="ヒラギノ角ゴ ProN W3"/>
                  <a:cs typeface="ヒラギノ角ゴ ProN W3"/>
                </a:rPr>
                <a:t>/100)×CO×10</a:t>
              </a:r>
              <a:r>
                <a:rPr lang="ja-JP" altLang="en-US" sz="2400" i="1">
                  <a:latin typeface="ヒラギノ角ゴ ProN W3"/>
                  <a:ea typeface="ヒラギノ角ゴ ProN W3"/>
                  <a:cs typeface="ヒラギノ角ゴ ProN W3"/>
                </a:rPr>
                <a:t>　</a:t>
              </a:r>
              <a:endParaRPr lang="en-US" altLang="ja-JP" sz="2400" i="1" dirty="0">
                <a:latin typeface="ヒラギノ角ゴ ProN W3"/>
                <a:ea typeface="ヒラギノ角ゴ ProN W3"/>
                <a:cs typeface="ヒラギノ角ゴ ProN W3"/>
              </a:endParaRPr>
            </a:p>
            <a:p>
              <a:pPr marL="0" indent="0">
                <a:buFont typeface="Arial" panose="020B0604020202020204" pitchFamily="34" charset="0"/>
                <a:buNone/>
              </a:pPr>
              <a:endParaRPr lang="en-US" altLang="ja-JP" sz="2400" i="1" dirty="0">
                <a:latin typeface="ヒラギノ角ゴ ProN W3"/>
                <a:ea typeface="ヒラギノ角ゴ ProN W3"/>
                <a:cs typeface="ヒラギノ角ゴ ProN W3"/>
              </a:endParaRPr>
            </a:p>
            <a:p>
              <a:pPr marL="0" indent="0">
                <a:buFont typeface="Arial" panose="020B0604020202020204" pitchFamily="34" charset="0"/>
                <a:buNone/>
              </a:pPr>
              <a:r>
                <a:rPr lang="en-US" altLang="ja-JP" sz="2400" u="sng" dirty="0">
                  <a:latin typeface="ヒラギノ角ゴ ProN W3"/>
                  <a:ea typeface="ヒラギノ角ゴ ProN W3"/>
                  <a:cs typeface="ヒラギノ角ゴ ProN W3"/>
                </a:rPr>
                <a:t>DaO</a:t>
              </a:r>
              <a:r>
                <a:rPr lang="en-US" altLang="ja-JP" sz="2400" u="sng" baseline="-25000" dirty="0">
                  <a:latin typeface="ヒラギノ角ゴ ProN W3"/>
                  <a:ea typeface="ヒラギノ角ゴ ProN W3"/>
                  <a:cs typeface="ヒラギノ角ゴ ProN W3"/>
                </a:rPr>
                <a:t>2</a:t>
              </a:r>
              <a:r>
                <a:rPr lang="ja-JP" altLang="en-US" sz="2400" u="sng">
                  <a:latin typeface="ヒラギノ角ゴ ProN W3"/>
                  <a:ea typeface="ヒラギノ角ゴ ProN W3"/>
                  <a:cs typeface="ヒラギノ角ゴ ProN W3"/>
                </a:rPr>
                <a:t>の改善には</a:t>
              </a:r>
              <a:r>
                <a:rPr lang="ja-JP" altLang="en-US" sz="2400" u="sng">
                  <a:solidFill>
                    <a:srgbClr val="FFFF00"/>
                  </a:solidFill>
                  <a:latin typeface="ヒラギノ角ゴ ProN W3"/>
                  <a:ea typeface="ヒラギノ角ゴ ProN W3"/>
                  <a:cs typeface="ヒラギノ角ゴ ProN W3"/>
                </a:rPr>
                <a:t>輸血と心拍出量</a:t>
              </a:r>
              <a:r>
                <a:rPr lang="ja-JP" altLang="en-US" sz="2400" u="sng">
                  <a:latin typeface="ヒラギノ角ゴ ProN W3"/>
                  <a:ea typeface="ヒラギノ角ゴ ProN W3"/>
                  <a:cs typeface="ヒラギノ角ゴ ProN W3"/>
                </a:rPr>
                <a:t>の維持が大事</a:t>
              </a:r>
              <a:endParaRPr lang="en-US" altLang="ja-JP" sz="2400" u="sng" dirty="0">
                <a:latin typeface="ヒラギノ角ゴ ProN W3"/>
                <a:ea typeface="ヒラギノ角ゴ ProN W3"/>
                <a:cs typeface="ヒラギノ角ゴ ProN W3"/>
              </a:endParaRPr>
            </a:p>
            <a:p>
              <a:pPr marL="0" indent="0">
                <a:buFont typeface="Arial" panose="020B0604020202020204" pitchFamily="34" charset="0"/>
                <a:buNone/>
              </a:pPr>
              <a:endParaRPr lang="en-US" altLang="ja-JP" sz="2400" dirty="0">
                <a:latin typeface="ヒラギノ角ゴ ProN W3"/>
                <a:ea typeface="ヒラギノ角ゴ ProN W3"/>
                <a:cs typeface="ヒラギノ角ゴ ProN W3"/>
              </a:endParaRPr>
            </a:p>
            <a:p>
              <a:pPr marL="0" indent="0">
                <a:buFont typeface="Arial" panose="020B0604020202020204" pitchFamily="34" charset="0"/>
                <a:buNone/>
              </a:pPr>
              <a:r>
                <a:rPr lang="en-US" altLang="ja-JP" sz="2400" u="sng" dirty="0">
                  <a:latin typeface="ヒラギノ角ゴ ProN W3"/>
                  <a:ea typeface="ヒラギノ角ゴ ProN W3"/>
                  <a:cs typeface="ヒラギノ角ゴ ProN W3"/>
                </a:rPr>
                <a:t>SaO</a:t>
              </a:r>
              <a:r>
                <a:rPr lang="en-US" altLang="ja-JP" sz="2400" u="sng" baseline="-25000" dirty="0">
                  <a:latin typeface="ヒラギノ角ゴ ProN W3"/>
                  <a:ea typeface="ヒラギノ角ゴ ProN W3"/>
                  <a:cs typeface="ヒラギノ角ゴ ProN W3"/>
                </a:rPr>
                <a:t>2</a:t>
              </a:r>
              <a:r>
                <a:rPr lang="ja-JP" altLang="en-US" sz="2400" u="sng">
                  <a:latin typeface="ヒラギノ角ゴ ProN W3"/>
                  <a:ea typeface="ヒラギノ角ゴ ProN W3"/>
                  <a:cs typeface="ヒラギノ角ゴ ProN W3"/>
                </a:rPr>
                <a:t>の改善は必須ではない</a:t>
              </a:r>
              <a:r>
                <a:rPr lang="en-US" altLang="ja-JP" sz="2400" u="sng" dirty="0">
                  <a:latin typeface="ヒラギノ角ゴ ProN W3"/>
                  <a:ea typeface="ヒラギノ角ゴ ProN W3"/>
                  <a:cs typeface="ヒラギノ角ゴ ProN W3"/>
                </a:rPr>
                <a:t>≒</a:t>
              </a:r>
              <a:r>
                <a:rPr lang="en-US" altLang="ja-JP" sz="2400" u="sng" dirty="0">
                  <a:solidFill>
                    <a:srgbClr val="FFFF00"/>
                  </a:solidFill>
                  <a:latin typeface="ヒラギノ角ゴ ProN W3"/>
                  <a:ea typeface="ヒラギノ角ゴ ProN W3"/>
                  <a:cs typeface="ヒラギノ角ゴ ProN W3"/>
                </a:rPr>
                <a:t>70〜80</a:t>
              </a:r>
              <a:r>
                <a:rPr lang="ja-JP" altLang="en-US" sz="2400" u="sng">
                  <a:solidFill>
                    <a:srgbClr val="FFFF00"/>
                  </a:solidFill>
                  <a:latin typeface="ヒラギノ角ゴ ProN W3"/>
                  <a:ea typeface="ヒラギノ角ゴ ProN W3"/>
                  <a:cs typeface="ヒラギノ角ゴ ProN W3"/>
                </a:rPr>
                <a:t>％で許容</a:t>
              </a:r>
              <a:endParaRPr lang="en-US" altLang="ja-JP" sz="2400" dirty="0">
                <a:solidFill>
                  <a:srgbClr val="FFFF00"/>
                </a:solidFill>
                <a:latin typeface="ヒラギノ角ゴ ProN W3"/>
                <a:ea typeface="ヒラギノ角ゴ ProN W3"/>
                <a:cs typeface="ヒラギノ角ゴ ProN W3"/>
              </a:endParaRPr>
            </a:p>
            <a:p>
              <a:pPr marL="0" indent="0">
                <a:buFont typeface="Arial" panose="020B0604020202020204" pitchFamily="34" charset="0"/>
                <a:buNone/>
              </a:pPr>
              <a:endParaRPr lang="ja-JP" altLang="en-US" sz="2400" dirty="0">
                <a:latin typeface="ヒラギノ角ゴ ProN W3"/>
                <a:ea typeface="ヒラギノ角ゴ ProN W3"/>
                <a:cs typeface="ヒラギノ角ゴ ProN W3"/>
              </a:endParaRPr>
            </a:p>
          </p:txBody>
        </p:sp>
        <p:sp>
          <p:nvSpPr>
            <p:cNvPr id="21" name="乗算記号 20">
              <a:extLst>
                <a:ext uri="{FF2B5EF4-FFF2-40B4-BE49-F238E27FC236}">
                  <a16:creationId xmlns:a16="http://schemas.microsoft.com/office/drawing/2014/main" id="{5F654697-E8E9-EF41-B6A2-6BFB69734A3F}"/>
                </a:ext>
              </a:extLst>
            </p:cNvPr>
            <p:cNvSpPr/>
            <p:nvPr/>
          </p:nvSpPr>
          <p:spPr>
            <a:xfrm>
              <a:off x="6953546" y="2215567"/>
              <a:ext cx="2930638" cy="1008100"/>
            </a:xfrm>
            <a:prstGeom prst="mathMultiply">
              <a:avLst/>
            </a:prstGeom>
            <a:solidFill>
              <a:srgbClr val="FF0000">
                <a:alpha val="45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400" dirty="0"/>
            </a:p>
          </p:txBody>
        </p:sp>
        <p:sp>
          <p:nvSpPr>
            <p:cNvPr id="23" name="円/楕円 22">
              <a:extLst>
                <a:ext uri="{FF2B5EF4-FFF2-40B4-BE49-F238E27FC236}">
                  <a16:creationId xmlns:a16="http://schemas.microsoft.com/office/drawing/2014/main" id="{9392C6FD-375F-5149-AAD1-760E1F15D10A}"/>
                </a:ext>
              </a:extLst>
            </p:cNvPr>
            <p:cNvSpPr/>
            <p:nvPr/>
          </p:nvSpPr>
          <p:spPr>
            <a:xfrm>
              <a:off x="4470137" y="3309562"/>
              <a:ext cx="794834" cy="670217"/>
            </a:xfrm>
            <a:prstGeom prst="ellipse">
              <a:avLst/>
            </a:prstGeom>
            <a:noFill/>
            <a:ln w="508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400" dirty="0"/>
            </a:p>
          </p:txBody>
        </p:sp>
      </p:grpSp>
      <p:sp>
        <p:nvSpPr>
          <p:cNvPr id="25" name="円/楕円 24">
            <a:extLst>
              <a:ext uri="{FF2B5EF4-FFF2-40B4-BE49-F238E27FC236}">
                <a16:creationId xmlns:a16="http://schemas.microsoft.com/office/drawing/2014/main" id="{E2F02602-B612-CF45-8D09-CAED5941FAE1}"/>
              </a:ext>
            </a:extLst>
          </p:cNvPr>
          <p:cNvSpPr/>
          <p:nvPr/>
        </p:nvSpPr>
        <p:spPr>
          <a:xfrm>
            <a:off x="4888463" y="3618424"/>
            <a:ext cx="652602" cy="651147"/>
          </a:xfrm>
          <a:prstGeom prst="ellipse">
            <a:avLst/>
          </a:prstGeom>
          <a:noFill/>
          <a:ln w="50800">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sz="2400" dirty="0">
              <a:highlight>
                <a:srgbClr val="FFFF00"/>
              </a:highlight>
            </a:endParaRPr>
          </a:p>
        </p:txBody>
      </p:sp>
    </p:spTree>
    <p:extLst>
      <p:ext uri="{BB962C8B-B14F-4D97-AF65-F5344CB8AC3E}">
        <p14:creationId xmlns:p14="http://schemas.microsoft.com/office/powerpoint/2010/main" val="595242837"/>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685</TotalTime>
  <Words>5376</Words>
  <Application>Microsoft Office PowerPoint</Application>
  <PresentationFormat>ワイド画面</PresentationFormat>
  <Paragraphs>625</Paragraphs>
  <Slides>36</Slides>
  <Notes>35</Notes>
  <HiddenSlides>0</HiddenSlides>
  <MMClips>0</MMClips>
  <ScaleCrop>false</ScaleCrop>
  <HeadingPairs>
    <vt:vector size="6" baseType="variant">
      <vt:variant>
        <vt:lpstr>使用されているフォント</vt:lpstr>
      </vt:variant>
      <vt:variant>
        <vt:i4>21</vt:i4>
      </vt:variant>
      <vt:variant>
        <vt:lpstr>テーマ</vt:lpstr>
      </vt:variant>
      <vt:variant>
        <vt:i4>1</vt:i4>
      </vt:variant>
      <vt:variant>
        <vt:lpstr>スライド タイトル</vt:lpstr>
      </vt:variant>
      <vt:variant>
        <vt:i4>36</vt:i4>
      </vt:variant>
    </vt:vector>
  </HeadingPairs>
  <TitlesOfParts>
    <vt:vector size="58" baseType="lpstr">
      <vt:lpstr>ff-quadraat-web-pro</vt:lpstr>
      <vt:lpstr>HGS創英角ｺﾞｼｯｸUB</vt:lpstr>
      <vt:lpstr>Hiragino Kaku Gothic Pro W6</vt:lpstr>
      <vt:lpstr>Hiragino Kaku Gothic ProN W3</vt:lpstr>
      <vt:lpstr>Hiragino Kaku Gothic ProN W6</vt:lpstr>
      <vt:lpstr>Hiragino Kaku Gothic StdN W8</vt:lpstr>
      <vt:lpstr>inherit</vt:lpstr>
      <vt:lpstr>ＭＳ Ｐゴシック</vt:lpstr>
      <vt:lpstr>ＭＳ Ｐゴシック</vt:lpstr>
      <vt:lpstr>ヒラギノ角ゴ Pro W3</vt:lpstr>
      <vt:lpstr>ヒラギノ角ゴ Pro W6</vt:lpstr>
      <vt:lpstr>ヒラギノ角ゴ ProN W3</vt:lpstr>
      <vt:lpstr>ヒラギノ角ゴ ProN W6</vt:lpstr>
      <vt:lpstr>メイリオ</vt:lpstr>
      <vt:lpstr>游ゴシック</vt:lpstr>
      <vt:lpstr>游ゴシック Light</vt:lpstr>
      <vt:lpstr>游明朝</vt:lpstr>
      <vt:lpstr>Arial</vt:lpstr>
      <vt:lpstr>Calibri</vt:lpstr>
      <vt:lpstr>Times New Roman</vt:lpstr>
      <vt:lpstr>Wingdings</vt:lpstr>
      <vt:lpstr>Office テーマ</vt:lpstr>
      <vt:lpstr>PowerPoint プレゼンテーション</vt:lpstr>
      <vt:lpstr>呼吸ECMOとは</vt:lpstr>
      <vt:lpstr>”Lung Rest”</vt:lpstr>
      <vt:lpstr>呼吸ECMO導入のポイント</vt:lpstr>
      <vt:lpstr>ELSOガイドラインにおけるRespiratory ECMOの導入基準と禁忌基準</vt:lpstr>
      <vt:lpstr>PowerPoint プレゼンテーション</vt:lpstr>
      <vt:lpstr>COVID-19 ECMO導入基準</vt:lpstr>
      <vt:lpstr>ECMO中は 肺を休ませる</vt:lpstr>
      <vt:lpstr>O2 Delivery</vt:lpstr>
      <vt:lpstr>長期ECMO管理</vt:lpstr>
      <vt:lpstr>PowerPoint プレゼンテーション</vt:lpstr>
      <vt:lpstr>PowerPoint プレゼンテーション</vt:lpstr>
      <vt:lpstr>VV-ECMO管理</vt:lpstr>
      <vt:lpstr>抗凝固療法（ELSOより）</vt:lpstr>
      <vt:lpstr>ECMO回路の準備</vt:lpstr>
      <vt:lpstr>ヘパリン初期投与</vt:lpstr>
      <vt:lpstr>ヘパリン持続静注</vt:lpstr>
      <vt:lpstr>アンチトロンビン（ATⅢ）</vt:lpstr>
      <vt:lpstr>抗凝固モニタリング</vt:lpstr>
      <vt:lpstr>PowerPoint プレゼンテーション</vt:lpstr>
      <vt:lpstr>PowerPoint プレゼンテーション</vt:lpstr>
      <vt:lpstr>PowerPoint プレゼンテーション</vt:lpstr>
      <vt:lpstr>成人ECMO中の機器トラブル</vt:lpstr>
      <vt:lpstr>ECMOチャートは必須</vt:lpstr>
      <vt:lpstr>安全管理チェックリストも必須</vt:lpstr>
      <vt:lpstr>呼吸ECMO管理中の 患者関連合併症</vt:lpstr>
      <vt:lpstr>ECMO中は出血合併症が最多 出血を制すものはECMOを制す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Cannula associated Deep Vein Thrombosis</vt:lpstr>
      <vt:lpstr>呼吸ECMO</vt:lpstr>
      <vt:lpstr>ECMOの成功 ＝チーム医療＋合併症対策</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呼吸ECMOのコンセプト</dc:title>
  <dc:creator>Ogura Takayuki</dc:creator>
  <cp:lastModifiedBy>SO</cp:lastModifiedBy>
  <cp:revision>37</cp:revision>
  <dcterms:created xsi:type="dcterms:W3CDTF">2020-04-26T00:18:11Z</dcterms:created>
  <dcterms:modified xsi:type="dcterms:W3CDTF">2020-06-26T02:14:26Z</dcterms:modified>
</cp:coreProperties>
</file>