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7"/>
  </p:notesMasterIdLst>
  <p:sldIdLst>
    <p:sldId id="844" r:id="rId2"/>
    <p:sldId id="1009" r:id="rId3"/>
    <p:sldId id="1012" r:id="rId4"/>
    <p:sldId id="1013" r:id="rId5"/>
    <p:sldId id="1010" r:id="rId6"/>
    <p:sldId id="977" r:id="rId7"/>
    <p:sldId id="845" r:id="rId8"/>
    <p:sldId id="1017" r:id="rId9"/>
    <p:sldId id="1014" r:id="rId10"/>
    <p:sldId id="1015" r:id="rId11"/>
    <p:sldId id="1016" r:id="rId12"/>
    <p:sldId id="997" r:id="rId13"/>
    <p:sldId id="1018" r:id="rId14"/>
    <p:sldId id="998" r:id="rId15"/>
    <p:sldId id="1023" r:id="rId16"/>
    <p:sldId id="1024" r:id="rId17"/>
    <p:sldId id="1025" r:id="rId18"/>
    <p:sldId id="1019" r:id="rId19"/>
    <p:sldId id="1000" r:id="rId20"/>
    <p:sldId id="1026" r:id="rId21"/>
    <p:sldId id="1027" r:id="rId22"/>
    <p:sldId id="1028" r:id="rId23"/>
    <p:sldId id="1029" r:id="rId24"/>
    <p:sldId id="999" r:id="rId25"/>
    <p:sldId id="1030" r:id="rId26"/>
    <p:sldId id="1031" r:id="rId27"/>
    <p:sldId id="1032" r:id="rId28"/>
    <p:sldId id="1033" r:id="rId29"/>
    <p:sldId id="1001" r:id="rId30"/>
    <p:sldId id="1034" r:id="rId31"/>
    <p:sldId id="1035" r:id="rId32"/>
    <p:sldId id="1036" r:id="rId33"/>
    <p:sldId id="1037" r:id="rId34"/>
    <p:sldId id="1038" r:id="rId35"/>
    <p:sldId id="995" r:id="rId36"/>
    <p:sldId id="1002" r:id="rId37"/>
    <p:sldId id="1039" r:id="rId38"/>
    <p:sldId id="1040" r:id="rId39"/>
    <p:sldId id="1041" r:id="rId40"/>
    <p:sldId id="1042" r:id="rId41"/>
    <p:sldId id="1043" r:id="rId42"/>
    <p:sldId id="1003" r:id="rId43"/>
    <p:sldId id="1044" r:id="rId44"/>
    <p:sldId id="1004" r:id="rId45"/>
    <p:sldId id="1045" r:id="rId46"/>
    <p:sldId id="1046" r:id="rId47"/>
    <p:sldId id="1005" r:id="rId48"/>
    <p:sldId id="1047" r:id="rId49"/>
    <p:sldId id="1048" r:id="rId50"/>
    <p:sldId id="1049" r:id="rId51"/>
    <p:sldId id="1007" r:id="rId52"/>
    <p:sldId id="1050" r:id="rId53"/>
    <p:sldId id="1051" r:id="rId54"/>
    <p:sldId id="1052" r:id="rId55"/>
    <p:sldId id="1053" r:id="rId56"/>
    <p:sldId id="1054" r:id="rId57"/>
    <p:sldId id="1008" r:id="rId58"/>
    <p:sldId id="1055" r:id="rId59"/>
    <p:sldId id="1056" r:id="rId60"/>
    <p:sldId id="1006" r:id="rId61"/>
    <p:sldId id="1057" r:id="rId62"/>
    <p:sldId id="1058" r:id="rId63"/>
    <p:sldId id="1059" r:id="rId64"/>
    <p:sldId id="1060" r:id="rId65"/>
    <p:sldId id="1011" r:id="rId6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6353" autoAdjust="0"/>
  </p:normalViewPr>
  <p:slideViewPr>
    <p:cSldViewPr snapToGrid="0">
      <p:cViewPr varScale="1">
        <p:scale>
          <a:sx n="114" d="100"/>
          <a:sy n="114" d="100"/>
        </p:scale>
        <p:origin x="1560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A4AEAF-3476-48AE-A671-C54870194E33}" type="datetimeFigureOut">
              <a:rPr kumimoji="1" lang="ja-JP" altLang="en-US" smtClean="0"/>
              <a:t>2020/5/6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D27D11-D87D-4D53-8703-B55C6E35D5E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6844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F1C4AE-1DF1-476B-AF62-A0F0561332E7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148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FF1C4AE-1DF1-476B-AF62-A0F0561332E7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8943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4B200-EE04-4AD3-909F-EF4208BA5316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156B4-0752-4403-A5B3-45A2AA48BF5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76097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78A8F-500A-4922-94E2-B5C31FC7564B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56EA6-106F-44B0-AA06-0CE29489657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03779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91515-B358-4669-9141-2BE46F7AF707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D9925-FFF6-431A-A86A-FC9B82354E2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025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2913E9-4B36-45D0-8769-372F7D07C15C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8D3DE-301C-46DD-BD52-13A3651105CA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54853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463FE-1DB3-40CF-87F0-2630491CB45B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40263-D9B1-4346-98C3-42E4AC2A009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11774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EB1C0-70B0-414E-A221-32DA479F4C5A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BC2E0-4576-4CAD-930A-AA02283C0AE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667566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6B253-FA44-4576-B4A1-159A9836D462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D8FDC-86F6-4408-BEF9-9CC6052E910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03848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F1072F-2F66-405E-A1D2-F2EE2B74BB30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58049-01F6-4EF5-9913-62C47D9A932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630281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3F1C1-7849-447D-B4F0-9757FCB1689F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27209-DE82-4261-BF9E-38199513533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82748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B7155-5EC3-461D-B431-33EA827FBA37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588FA-A161-4174-9597-76808AF5FB00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41399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28C648-4CE3-417E-BF53-16E19879A631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20571-0FBB-4E66-B3F7-2DF0A6C155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10743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B850674-9400-4611-B813-1E85F52C3055}" type="datetimeFigureOut">
              <a:rPr lang="ja-JP" altLang="en-US"/>
              <a:pPr>
                <a:defRPr/>
              </a:pPr>
              <a:t>2020/5/6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EC38EE0-003B-47A0-B1E4-E5AD321B3F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451392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3.m4a"/><Relationship Id="rId2" Type="http://schemas.microsoft.com/office/2007/relationships/media" Target="../media/media43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4" Type="http://schemas.openxmlformats.org/officeDocument/2006/relationships/image" Target="../media/image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1.png"/><Relationship Id="rId4" Type="http://schemas.openxmlformats.org/officeDocument/2006/relationships/hyperlink" Target="https://outoftheblue.transistor.fm/episodes/covid-19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4" Type="http://schemas.openxmlformats.org/officeDocument/2006/relationships/image" Target="../media/image1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4" Type="http://schemas.openxmlformats.org/officeDocument/2006/relationships/image" Target="../media/image1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4" Type="http://schemas.openxmlformats.org/officeDocument/2006/relationships/image" Target="../media/image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4" Type="http://schemas.openxmlformats.org/officeDocument/2006/relationships/image" Target="../media/image1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4" Type="http://schemas.openxmlformats.org/officeDocument/2006/relationships/image" Target="../media/image1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4" Type="http://schemas.openxmlformats.org/officeDocument/2006/relationships/image" Target="../media/image1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6.m4a"/><Relationship Id="rId1" Type="http://schemas.microsoft.com/office/2007/relationships/media" Target="../media/media56.m4a"/><Relationship Id="rId4" Type="http://schemas.openxmlformats.org/officeDocument/2006/relationships/image" Target="../media/image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4" Type="http://schemas.openxmlformats.org/officeDocument/2006/relationships/image" Target="../media/image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8.m4a"/><Relationship Id="rId1" Type="http://schemas.microsoft.com/office/2007/relationships/media" Target="../media/media58.m4a"/><Relationship Id="rId4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9.m4a"/><Relationship Id="rId1" Type="http://schemas.microsoft.com/office/2007/relationships/media" Target="../media/media59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0.m4a"/><Relationship Id="rId1" Type="http://schemas.microsoft.com/office/2007/relationships/media" Target="../media/media60.m4a"/><Relationship Id="rId4" Type="http://schemas.openxmlformats.org/officeDocument/2006/relationships/image" Target="../media/image1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1.m4a"/><Relationship Id="rId1" Type="http://schemas.microsoft.com/office/2007/relationships/media" Target="../media/media61.m4a"/><Relationship Id="rId4" Type="http://schemas.openxmlformats.org/officeDocument/2006/relationships/image" Target="../media/image1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2.m4a"/><Relationship Id="rId1" Type="http://schemas.microsoft.com/office/2007/relationships/media" Target="../media/media62.m4a"/><Relationship Id="rId4" Type="http://schemas.openxmlformats.org/officeDocument/2006/relationships/image" Target="../media/image1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3.m4a"/><Relationship Id="rId1" Type="http://schemas.microsoft.com/office/2007/relationships/media" Target="../media/media63.m4a"/><Relationship Id="rId4" Type="http://schemas.openxmlformats.org/officeDocument/2006/relationships/image" Target="../media/image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4.m4a"/><Relationship Id="rId1" Type="http://schemas.microsoft.com/office/2007/relationships/media" Target="../media/media64.m4a"/><Relationship Id="rId4" Type="http://schemas.openxmlformats.org/officeDocument/2006/relationships/image" Target="../media/image1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5.m4a"/><Relationship Id="rId1" Type="http://schemas.microsoft.com/office/2007/relationships/media" Target="../media/media65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>
            <a:extLst>
              <a:ext uri="{FF2B5EF4-FFF2-40B4-BE49-F238E27FC236}">
                <a16:creationId xmlns:a16="http://schemas.microsoft.com/office/drawing/2014/main" id="{CC1A0F47-1CC5-4F22-96A1-6C5015BB8D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034729"/>
            <a:ext cx="9144000" cy="147002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重症</a:t>
            </a:r>
            <a:r>
              <a:rPr kumimoji="1" lang="en-US" altLang="ja-JP" b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dirty="0">
                <a:solidFill>
                  <a:schemeClr val="bg1"/>
                </a:solidFill>
              </a:rPr>
              <a:t>肺炎に対する</a:t>
            </a:r>
            <a:br>
              <a:rPr kumimoji="1" lang="en-US" altLang="ja-JP" b="1" dirty="0">
                <a:solidFill>
                  <a:schemeClr val="bg1"/>
                </a:solidFill>
              </a:rPr>
            </a:br>
            <a:r>
              <a:rPr kumimoji="1" lang="ja-JP" altLang="en-US" b="1" dirty="0">
                <a:solidFill>
                  <a:schemeClr val="bg1"/>
                </a:solidFill>
              </a:rPr>
              <a:t>人工呼吸管理の概要と注意点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39E1EFA-590F-4BC7-84FF-016DB3C6B545}"/>
              </a:ext>
            </a:extLst>
          </p:cNvPr>
          <p:cNvSpPr/>
          <p:nvPr/>
        </p:nvSpPr>
        <p:spPr>
          <a:xfrm>
            <a:off x="1420111" y="5051868"/>
            <a:ext cx="63037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b="1" dirty="0">
                <a:solidFill>
                  <a:schemeClr val="bg1"/>
                </a:solidFill>
              </a:rPr>
              <a:t>日本</a:t>
            </a:r>
            <a:r>
              <a:rPr lang="en-US" altLang="ja-JP" sz="4000" b="1" dirty="0">
                <a:solidFill>
                  <a:schemeClr val="bg1"/>
                </a:solidFill>
              </a:rPr>
              <a:t>COVID-19</a:t>
            </a:r>
            <a:r>
              <a:rPr lang="ja-JP" altLang="en-US" sz="4000" b="1" dirty="0">
                <a:solidFill>
                  <a:schemeClr val="bg1"/>
                </a:solidFill>
              </a:rPr>
              <a:t>対策</a:t>
            </a:r>
            <a:r>
              <a:rPr lang="en-US" altLang="ja-JP" sz="4000" b="1" dirty="0" err="1">
                <a:solidFill>
                  <a:schemeClr val="bg1"/>
                </a:solidFill>
              </a:rPr>
              <a:t>ECMOnet</a:t>
            </a:r>
            <a:endParaRPr lang="ja-JP" altLang="en-US" sz="4000" b="1" dirty="0">
              <a:solidFill>
                <a:schemeClr val="bg1"/>
              </a:solidFill>
            </a:endParaRPr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095D6311-615A-4511-86F2-E4FC790026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03"/>
    </mc:Choice>
    <mc:Fallback>
      <p:transition spd="slow" advTm="12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酸素療法</a:t>
            </a:r>
            <a:r>
              <a:rPr kumimoji="1" lang="en-US" altLang="ja-JP" b="1" dirty="0">
                <a:solidFill>
                  <a:schemeClr val="bg1"/>
                </a:solidFill>
              </a:rPr>
              <a:t>- </a:t>
            </a:r>
            <a:r>
              <a:rPr lang="ja-JP" altLang="en-US" b="1" i="1" dirty="0">
                <a:solidFill>
                  <a:schemeClr val="bg1"/>
                </a:solidFill>
              </a:rPr>
              <a:t>開始基準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88312"/>
            <a:ext cx="8229600" cy="412638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頻呼吸（</a:t>
            </a:r>
            <a:r>
              <a:rPr lang="ja-JP" altLang="en-US" b="1" dirty="0">
                <a:solidFill>
                  <a:schemeClr val="bg1"/>
                </a:solidFill>
              </a:rPr>
              <a:t>呼吸回数 ≥ </a:t>
            </a:r>
            <a:r>
              <a:rPr lang="en-US" altLang="ja-JP" b="1" dirty="0">
                <a:solidFill>
                  <a:schemeClr val="bg1"/>
                </a:solidFill>
              </a:rPr>
              <a:t>30</a:t>
            </a:r>
            <a:r>
              <a:rPr lang="ja-JP" altLang="en-US" b="1" dirty="0">
                <a:solidFill>
                  <a:schemeClr val="bg1"/>
                </a:solidFill>
              </a:rPr>
              <a:t>回</a:t>
            </a:r>
            <a:r>
              <a:rPr lang="en-US" altLang="ja-JP" b="1" dirty="0">
                <a:solidFill>
                  <a:schemeClr val="bg1"/>
                </a:solidFill>
              </a:rPr>
              <a:t>/</a:t>
            </a:r>
            <a:r>
              <a:rPr lang="ja-JP" altLang="en-US" b="1" dirty="0">
                <a:solidFill>
                  <a:schemeClr val="bg1"/>
                </a:solidFill>
              </a:rPr>
              <a:t>分</a:t>
            </a:r>
            <a:r>
              <a:rPr kumimoji="1" lang="ja-JP" altLang="en-US" b="1" dirty="0">
                <a:solidFill>
                  <a:schemeClr val="bg1"/>
                </a:solidFill>
              </a:rPr>
              <a:t>）</a:t>
            </a:r>
            <a:endParaRPr kumimoji="1" lang="en-US" altLang="ja-JP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</a:rPr>
              <a:t>室内気　</a:t>
            </a:r>
            <a:r>
              <a:rPr lang="en-US" altLang="ja-JP" b="1" dirty="0">
                <a:solidFill>
                  <a:schemeClr val="bg1"/>
                </a:solidFill>
              </a:rPr>
              <a:t>SpO</a:t>
            </a:r>
            <a:r>
              <a:rPr lang="en-US" altLang="ja-JP" b="1" baseline="-25000" dirty="0">
                <a:solidFill>
                  <a:schemeClr val="bg1"/>
                </a:solidFill>
              </a:rPr>
              <a:t>2</a:t>
            </a:r>
            <a:r>
              <a:rPr lang="en-US" altLang="ja-JP" b="1" dirty="0">
                <a:solidFill>
                  <a:schemeClr val="bg1"/>
                </a:solidFill>
              </a:rPr>
              <a:t> ≤ 93%</a:t>
            </a:r>
          </a:p>
          <a:p>
            <a:r>
              <a:rPr lang="ja-JP" altLang="en-US" b="1" dirty="0">
                <a:solidFill>
                  <a:schemeClr val="bg1"/>
                </a:solidFill>
              </a:rPr>
              <a:t>呼吸促迫の症状 </a:t>
            </a:r>
            <a:endParaRPr lang="en-US" altLang="ja-JP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ja-JP" b="1" dirty="0">
                <a:solidFill>
                  <a:schemeClr val="bg1"/>
                </a:solidFill>
              </a:rPr>
              <a:t>(</a:t>
            </a:r>
            <a:r>
              <a:rPr lang="ja-JP" altLang="en-US" b="1" dirty="0">
                <a:solidFill>
                  <a:schemeClr val="bg1"/>
                </a:solidFill>
              </a:rPr>
              <a:t>呼吸補助筋の収縮、呼吸困難感の自覚など</a:t>
            </a:r>
            <a:r>
              <a:rPr lang="en-US" altLang="ja-JP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循環不全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EC652600-06FF-4E99-B0F6-3CD56A6E5E53}"/>
              </a:ext>
            </a:extLst>
          </p:cNvPr>
          <p:cNvSpPr txBox="1">
            <a:spLocks/>
          </p:cNvSpPr>
          <p:nvPr/>
        </p:nvSpPr>
        <p:spPr bwMode="auto">
          <a:xfrm>
            <a:off x="0" y="1663298"/>
            <a:ext cx="9144000" cy="102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50000"/>
              </a:lnSpc>
              <a:buNone/>
            </a:pPr>
            <a:r>
              <a:rPr lang="ja-JP" altLang="en-US" b="1" dirty="0">
                <a:solidFill>
                  <a:schemeClr val="bg1"/>
                </a:solidFill>
              </a:rPr>
              <a:t>下記のいづれかを満たす場合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10B1171-A61F-403B-BAA2-973758E2A54B}"/>
              </a:ext>
            </a:extLst>
          </p:cNvPr>
          <p:cNvSpPr/>
          <p:nvPr/>
        </p:nvSpPr>
        <p:spPr>
          <a:xfrm>
            <a:off x="361507" y="5460548"/>
            <a:ext cx="8229600" cy="102531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242316EB-9980-48A5-AD7F-880F3CB959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914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057"/>
    </mc:Choice>
    <mc:Fallback>
      <p:transition spd="slow" advTm="340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酸素療法</a:t>
            </a:r>
            <a:r>
              <a:rPr kumimoji="1" lang="en-US" altLang="ja-JP" b="1" dirty="0">
                <a:solidFill>
                  <a:schemeClr val="bg1"/>
                </a:solidFill>
              </a:rPr>
              <a:t>- </a:t>
            </a:r>
            <a:r>
              <a:rPr lang="ja-JP" altLang="en-US" b="1" i="1" dirty="0">
                <a:solidFill>
                  <a:schemeClr val="bg1"/>
                </a:solidFill>
              </a:rPr>
              <a:t>開始基準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88312"/>
            <a:ext cx="8229600" cy="412638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頻呼吸（</a:t>
            </a:r>
            <a:r>
              <a:rPr lang="ja-JP" altLang="en-US" b="1" dirty="0">
                <a:solidFill>
                  <a:schemeClr val="bg1"/>
                </a:solidFill>
              </a:rPr>
              <a:t>呼吸回数 ≥ </a:t>
            </a:r>
            <a:r>
              <a:rPr lang="en-US" altLang="ja-JP" b="1" dirty="0">
                <a:solidFill>
                  <a:schemeClr val="bg1"/>
                </a:solidFill>
              </a:rPr>
              <a:t>30</a:t>
            </a:r>
            <a:r>
              <a:rPr lang="ja-JP" altLang="en-US" b="1" dirty="0">
                <a:solidFill>
                  <a:schemeClr val="bg1"/>
                </a:solidFill>
              </a:rPr>
              <a:t>回</a:t>
            </a:r>
            <a:r>
              <a:rPr lang="en-US" altLang="ja-JP" b="1" dirty="0">
                <a:solidFill>
                  <a:schemeClr val="bg1"/>
                </a:solidFill>
              </a:rPr>
              <a:t>/</a:t>
            </a:r>
            <a:r>
              <a:rPr lang="ja-JP" altLang="en-US" b="1" dirty="0">
                <a:solidFill>
                  <a:schemeClr val="bg1"/>
                </a:solidFill>
              </a:rPr>
              <a:t>分</a:t>
            </a:r>
            <a:r>
              <a:rPr kumimoji="1" lang="ja-JP" altLang="en-US" b="1" dirty="0">
                <a:solidFill>
                  <a:schemeClr val="bg1"/>
                </a:solidFill>
              </a:rPr>
              <a:t>）</a:t>
            </a:r>
            <a:endParaRPr kumimoji="1" lang="en-US" altLang="ja-JP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</a:rPr>
              <a:t>室内気　</a:t>
            </a:r>
            <a:r>
              <a:rPr lang="en-US" altLang="ja-JP" b="1" dirty="0">
                <a:solidFill>
                  <a:schemeClr val="bg1"/>
                </a:solidFill>
              </a:rPr>
              <a:t>SpO</a:t>
            </a:r>
            <a:r>
              <a:rPr lang="en-US" altLang="ja-JP" b="1" baseline="-25000" dirty="0">
                <a:solidFill>
                  <a:schemeClr val="bg1"/>
                </a:solidFill>
              </a:rPr>
              <a:t>2</a:t>
            </a:r>
            <a:r>
              <a:rPr lang="en-US" altLang="ja-JP" b="1" dirty="0">
                <a:solidFill>
                  <a:schemeClr val="bg1"/>
                </a:solidFill>
              </a:rPr>
              <a:t> ≤ 93%</a:t>
            </a:r>
          </a:p>
          <a:p>
            <a:r>
              <a:rPr lang="ja-JP" altLang="en-US" b="1" dirty="0">
                <a:solidFill>
                  <a:schemeClr val="bg1"/>
                </a:solidFill>
              </a:rPr>
              <a:t>呼吸促迫の症状 </a:t>
            </a:r>
            <a:endParaRPr lang="en-US" altLang="ja-JP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ja-JP" b="1" dirty="0">
                <a:solidFill>
                  <a:schemeClr val="bg1"/>
                </a:solidFill>
              </a:rPr>
              <a:t>(</a:t>
            </a:r>
            <a:r>
              <a:rPr lang="ja-JP" altLang="en-US" b="1" dirty="0">
                <a:solidFill>
                  <a:schemeClr val="bg1"/>
                </a:solidFill>
              </a:rPr>
              <a:t>呼吸補助筋の収縮、呼吸困難感の自覚など</a:t>
            </a:r>
            <a:r>
              <a:rPr lang="en-US" altLang="ja-JP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循環不全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EC652600-06FF-4E99-B0F6-3CD56A6E5E53}"/>
              </a:ext>
            </a:extLst>
          </p:cNvPr>
          <p:cNvSpPr txBox="1">
            <a:spLocks/>
          </p:cNvSpPr>
          <p:nvPr/>
        </p:nvSpPr>
        <p:spPr bwMode="auto">
          <a:xfrm>
            <a:off x="0" y="1663298"/>
            <a:ext cx="9144000" cy="102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50000"/>
              </a:lnSpc>
              <a:buNone/>
            </a:pPr>
            <a:r>
              <a:rPr lang="ja-JP" altLang="en-US" b="1" dirty="0">
                <a:solidFill>
                  <a:schemeClr val="bg1"/>
                </a:solidFill>
              </a:rPr>
              <a:t>下記のいづれかを満たす場合</a:t>
            </a:r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5A700FD7-F079-46E3-82F1-2E4053D7C5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84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414"/>
    </mc:Choice>
    <mc:Fallback>
      <p:transition spd="slow" advTm="114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酸素療法</a:t>
            </a:r>
            <a:r>
              <a:rPr kumimoji="1" lang="en-US" altLang="ja-JP" b="1" dirty="0">
                <a:solidFill>
                  <a:schemeClr val="bg1"/>
                </a:solidFill>
              </a:rPr>
              <a:t>- </a:t>
            </a:r>
            <a:r>
              <a:rPr lang="ja-JP" altLang="en-US" b="1" i="1" dirty="0">
                <a:solidFill>
                  <a:schemeClr val="bg1"/>
                </a:solidFill>
              </a:rPr>
              <a:t>方法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88312"/>
            <a:ext cx="8229600" cy="4126385"/>
          </a:xfrm>
        </p:spPr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酸素マスク </a:t>
            </a:r>
            <a:r>
              <a:rPr kumimoji="1" lang="en-US" altLang="ja-JP" b="1" dirty="0">
                <a:solidFill>
                  <a:schemeClr val="bg1"/>
                </a:solidFill>
              </a:rPr>
              <a:t>100% 5L/</a:t>
            </a:r>
            <a:r>
              <a:rPr kumimoji="1" lang="ja-JP" altLang="en-US" b="1" dirty="0">
                <a:solidFill>
                  <a:schemeClr val="bg1"/>
                </a:solidFill>
              </a:rPr>
              <a:t>分から開始 </a:t>
            </a:r>
            <a:endParaRPr kumimoji="1" lang="en-US" altLang="ja-JP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en-US" altLang="ja-JP" b="1" dirty="0">
                <a:solidFill>
                  <a:schemeClr val="bg1"/>
                </a:solidFill>
              </a:rPr>
              <a:t>(COPD</a:t>
            </a:r>
            <a:r>
              <a:rPr lang="ja-JP" altLang="en-US" b="1" dirty="0">
                <a:solidFill>
                  <a:schemeClr val="bg1"/>
                </a:solidFill>
              </a:rPr>
              <a:t>がある場合、鼻カヌラも考慮</a:t>
            </a:r>
            <a:r>
              <a:rPr kumimoji="1" lang="en-US" altLang="ja-JP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</a:rPr>
              <a:t>目標</a:t>
            </a:r>
            <a:r>
              <a:rPr lang="en-US" altLang="ja-JP" b="1" dirty="0">
                <a:solidFill>
                  <a:schemeClr val="bg1"/>
                </a:solidFill>
              </a:rPr>
              <a:t>SpO</a:t>
            </a:r>
            <a:r>
              <a:rPr lang="en-US" altLang="ja-JP" b="1" baseline="-25000" dirty="0">
                <a:solidFill>
                  <a:schemeClr val="bg1"/>
                </a:solidFill>
              </a:rPr>
              <a:t>2</a:t>
            </a:r>
            <a:r>
              <a:rPr lang="ja-JP" altLang="en-US" b="1" dirty="0">
                <a:solidFill>
                  <a:schemeClr val="bg1"/>
                </a:solidFill>
              </a:rPr>
              <a:t> ≥ </a:t>
            </a:r>
            <a:r>
              <a:rPr lang="en-US" altLang="ja-JP" b="1" dirty="0">
                <a:solidFill>
                  <a:schemeClr val="bg1"/>
                </a:solidFill>
              </a:rPr>
              <a:t>90%</a:t>
            </a:r>
          </a:p>
          <a:p>
            <a:pPr>
              <a:lnSpc>
                <a:spcPct val="150000"/>
              </a:lnSpc>
            </a:pPr>
            <a:endParaRPr kumimoji="1" lang="ja-JP" altLang="en-US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7EAD5814-B10A-40DD-82FC-FD867170D88C}"/>
              </a:ext>
            </a:extLst>
          </p:cNvPr>
          <p:cNvSpPr/>
          <p:nvPr/>
        </p:nvSpPr>
        <p:spPr>
          <a:xfrm>
            <a:off x="340242" y="3848986"/>
            <a:ext cx="3540642" cy="74427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3F9A20A1-FDAC-4DB7-9ADF-D28A96620E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28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280"/>
    </mc:Choice>
    <mc:Fallback>
      <p:transition spd="slow" advTm="21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酸素療法</a:t>
            </a:r>
            <a:r>
              <a:rPr kumimoji="1" lang="en-US" altLang="ja-JP" b="1" dirty="0">
                <a:solidFill>
                  <a:schemeClr val="bg1"/>
                </a:solidFill>
              </a:rPr>
              <a:t>- </a:t>
            </a:r>
            <a:r>
              <a:rPr lang="ja-JP" altLang="en-US" b="1" i="1" dirty="0">
                <a:solidFill>
                  <a:schemeClr val="bg1"/>
                </a:solidFill>
              </a:rPr>
              <a:t>方法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88312"/>
            <a:ext cx="8229600" cy="4126385"/>
          </a:xfrm>
        </p:spPr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酸素マスク </a:t>
            </a:r>
            <a:r>
              <a:rPr kumimoji="1" lang="en-US" altLang="ja-JP" b="1" dirty="0">
                <a:solidFill>
                  <a:schemeClr val="bg1"/>
                </a:solidFill>
              </a:rPr>
              <a:t>100% 5L/</a:t>
            </a:r>
            <a:r>
              <a:rPr kumimoji="1" lang="ja-JP" altLang="en-US" b="1" dirty="0">
                <a:solidFill>
                  <a:schemeClr val="bg1"/>
                </a:solidFill>
              </a:rPr>
              <a:t>分から開始 </a:t>
            </a:r>
            <a:endParaRPr kumimoji="1" lang="en-US" altLang="ja-JP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en-US" altLang="ja-JP" b="1" dirty="0">
                <a:solidFill>
                  <a:schemeClr val="bg1"/>
                </a:solidFill>
              </a:rPr>
              <a:t>(COPD</a:t>
            </a:r>
            <a:r>
              <a:rPr lang="ja-JP" altLang="en-US" b="1" dirty="0">
                <a:solidFill>
                  <a:schemeClr val="bg1"/>
                </a:solidFill>
              </a:rPr>
              <a:t>がある場合、鼻カヌラも考慮</a:t>
            </a:r>
            <a:r>
              <a:rPr kumimoji="1" lang="en-US" altLang="ja-JP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</a:rPr>
              <a:t>目標</a:t>
            </a:r>
            <a:r>
              <a:rPr lang="en-US" altLang="ja-JP" b="1" dirty="0">
                <a:solidFill>
                  <a:schemeClr val="bg1"/>
                </a:solidFill>
              </a:rPr>
              <a:t>SpO</a:t>
            </a:r>
            <a:r>
              <a:rPr lang="en-US" altLang="ja-JP" b="1" baseline="-25000" dirty="0">
                <a:solidFill>
                  <a:schemeClr val="bg1"/>
                </a:solidFill>
              </a:rPr>
              <a:t>2</a:t>
            </a:r>
            <a:r>
              <a:rPr lang="ja-JP" altLang="en-US" b="1" dirty="0">
                <a:solidFill>
                  <a:schemeClr val="bg1"/>
                </a:solidFill>
              </a:rPr>
              <a:t> ≥ </a:t>
            </a:r>
            <a:r>
              <a:rPr lang="en-US" altLang="ja-JP" b="1" dirty="0">
                <a:solidFill>
                  <a:schemeClr val="bg1"/>
                </a:solidFill>
              </a:rPr>
              <a:t>90%</a:t>
            </a:r>
          </a:p>
          <a:p>
            <a:pPr>
              <a:lnSpc>
                <a:spcPct val="150000"/>
              </a:lnSpc>
            </a:pPr>
            <a:endParaRPr kumimoji="1" lang="ja-JP" altLang="en-US" b="1" dirty="0">
              <a:solidFill>
                <a:schemeClr val="bg1"/>
              </a:solidFill>
            </a:endParaRPr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C3EC4090-49B7-4221-8355-487429BA4D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62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880"/>
    </mc:Choice>
    <mc:Fallback>
      <p:transition spd="slow" advTm="148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初期像</a:t>
            </a:r>
            <a:r>
              <a:rPr kumimoji="1" lang="en-US" altLang="ja-JP" b="1" i="1" dirty="0">
                <a:solidFill>
                  <a:srgbClr val="FF0000"/>
                </a:solidFill>
              </a:rPr>
              <a:t> 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lang="en-US" altLang="ja-JP" b="1" dirty="0">
                <a:solidFill>
                  <a:schemeClr val="bg1"/>
                </a:solidFill>
              </a:rPr>
              <a:t>Type L)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en-US" altLang="ja-JP" sz="2800" b="1" dirty="0">
                <a:solidFill>
                  <a:schemeClr val="bg1"/>
                </a:solidFill>
              </a:rPr>
              <a:t>Low elastance-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肺内含気 ≈正常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≈正常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ventilation/perfusion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比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 低酸素肺血管攣縮消失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Low lung weight- </a:t>
            </a:r>
            <a:r>
              <a:rPr lang="ja-JP" altLang="en-US" sz="2800" b="1" dirty="0">
                <a:solidFill>
                  <a:schemeClr val="bg1"/>
                </a:solidFill>
              </a:rPr>
              <a:t>　　　　すりガラス陰影が主体、無気肺</a:t>
            </a:r>
            <a:r>
              <a:rPr lang="en-US" altLang="ja-JP" sz="2800" b="1" dirty="0">
                <a:solidFill>
                  <a:schemeClr val="bg1"/>
                </a:solidFill>
              </a:rPr>
              <a:t>(-)</a:t>
            </a: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lung recruitablity-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　 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(-)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E55C35A-A834-4278-8C69-B7AE3F94C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69" y="4201661"/>
            <a:ext cx="2143125" cy="2095500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2590" y="4359566"/>
            <a:ext cx="5717097" cy="20955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L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ほぼ無気肺はなく 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コンプライアンス≈正常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、すりガラス陰影主体。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低酸素肺血管攣縮の消失から、 </a:t>
            </a: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95mmHg</a:t>
            </a:r>
            <a:r>
              <a:rPr lang="ja-JP" altLang="en-US" sz="2400" b="1" dirty="0">
                <a:solidFill>
                  <a:schemeClr val="bg1"/>
                </a:solidFill>
              </a:rPr>
              <a:t>と酸素化不良なことが多い。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3CD5870-D53A-4AFF-B182-7AEE37F46B9D}"/>
              </a:ext>
            </a:extLst>
          </p:cNvPr>
          <p:cNvSpPr/>
          <p:nvPr/>
        </p:nvSpPr>
        <p:spPr>
          <a:xfrm>
            <a:off x="2820960" y="4082902"/>
            <a:ext cx="5993432" cy="25004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5E3C76E-7751-4419-9E2C-D0A0C1841C9A}"/>
              </a:ext>
            </a:extLst>
          </p:cNvPr>
          <p:cNvSpPr/>
          <p:nvPr/>
        </p:nvSpPr>
        <p:spPr>
          <a:xfrm>
            <a:off x="329610" y="2335268"/>
            <a:ext cx="8621441" cy="179858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3DB994B6-288D-479E-8FCC-9FF686F32C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3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927"/>
    </mc:Choice>
    <mc:Fallback>
      <p:transition spd="slow" advTm="469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初期像</a:t>
            </a:r>
            <a:r>
              <a:rPr kumimoji="1" lang="en-US" altLang="ja-JP" b="1" i="1" dirty="0">
                <a:solidFill>
                  <a:srgbClr val="FF0000"/>
                </a:solidFill>
              </a:rPr>
              <a:t> 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lang="en-US" altLang="ja-JP" b="1" dirty="0">
                <a:solidFill>
                  <a:schemeClr val="bg1"/>
                </a:solidFill>
              </a:rPr>
              <a:t>Type L)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en-US" altLang="ja-JP" sz="2800" b="1" dirty="0">
                <a:solidFill>
                  <a:schemeClr val="bg1"/>
                </a:solidFill>
              </a:rPr>
              <a:t>Low elastance-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肺内含気 ≈正常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≈正常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ventilation/perfusion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比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 低酸素肺血管攣縮消失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Low lung weight- </a:t>
            </a:r>
            <a:r>
              <a:rPr lang="ja-JP" altLang="en-US" sz="2800" b="1" dirty="0">
                <a:solidFill>
                  <a:schemeClr val="bg1"/>
                </a:solidFill>
              </a:rPr>
              <a:t>　　　　すりガラス陰影が主体、無気肺</a:t>
            </a:r>
            <a:r>
              <a:rPr lang="en-US" altLang="ja-JP" sz="2800" b="1" dirty="0">
                <a:solidFill>
                  <a:schemeClr val="bg1"/>
                </a:solidFill>
              </a:rPr>
              <a:t>(-)</a:t>
            </a: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lung recruitablity-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　 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(-)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E55C35A-A834-4278-8C69-B7AE3F94C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69" y="4201661"/>
            <a:ext cx="2143125" cy="2095500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2590" y="4359566"/>
            <a:ext cx="5717097" cy="20955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L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ほぼ無気肺はなく 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コンプライアンス≈正常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、すりガラス陰影主体。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低酸素肺血管攣縮の消失から、 </a:t>
            </a: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95mmHg</a:t>
            </a:r>
            <a:r>
              <a:rPr lang="ja-JP" altLang="en-US" sz="2400" b="1" dirty="0">
                <a:solidFill>
                  <a:schemeClr val="bg1"/>
                </a:solidFill>
              </a:rPr>
              <a:t>と酸素化不良なことが多い。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3CD5870-D53A-4AFF-B182-7AEE37F46B9D}"/>
              </a:ext>
            </a:extLst>
          </p:cNvPr>
          <p:cNvSpPr/>
          <p:nvPr/>
        </p:nvSpPr>
        <p:spPr>
          <a:xfrm>
            <a:off x="2820960" y="4082902"/>
            <a:ext cx="5993432" cy="25004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5E3C76E-7751-4419-9E2C-D0A0C1841C9A}"/>
              </a:ext>
            </a:extLst>
          </p:cNvPr>
          <p:cNvSpPr/>
          <p:nvPr/>
        </p:nvSpPr>
        <p:spPr>
          <a:xfrm>
            <a:off x="329610" y="2870791"/>
            <a:ext cx="8621441" cy="12630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AB2E08F0-B819-4CB3-8416-4E2743F3A5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331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099"/>
    </mc:Choice>
    <mc:Fallback>
      <p:transition spd="slow" advTm="430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初期像</a:t>
            </a:r>
            <a:r>
              <a:rPr kumimoji="1" lang="en-US" altLang="ja-JP" b="1" i="1" dirty="0">
                <a:solidFill>
                  <a:srgbClr val="FF0000"/>
                </a:solidFill>
              </a:rPr>
              <a:t> 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lang="en-US" altLang="ja-JP" b="1" dirty="0">
                <a:solidFill>
                  <a:schemeClr val="bg1"/>
                </a:solidFill>
              </a:rPr>
              <a:t>Type L)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en-US" altLang="ja-JP" sz="2800" b="1" dirty="0">
                <a:solidFill>
                  <a:schemeClr val="bg1"/>
                </a:solidFill>
              </a:rPr>
              <a:t>Low elastance-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肺内含気 ≈正常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≈正常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ventilation/perfusion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比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 低酸素肺血管攣縮消失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Low lung weight- </a:t>
            </a:r>
            <a:r>
              <a:rPr lang="ja-JP" altLang="en-US" sz="2800" b="1" dirty="0">
                <a:solidFill>
                  <a:schemeClr val="bg1"/>
                </a:solidFill>
              </a:rPr>
              <a:t>　　　　すりガラス陰影が主体、無気肺</a:t>
            </a:r>
            <a:r>
              <a:rPr lang="en-US" altLang="ja-JP" sz="2800" b="1" dirty="0">
                <a:solidFill>
                  <a:schemeClr val="bg1"/>
                </a:solidFill>
              </a:rPr>
              <a:t>(-)</a:t>
            </a: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lung recruitablity-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　 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(-)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E55C35A-A834-4278-8C69-B7AE3F94C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69" y="4201661"/>
            <a:ext cx="2143125" cy="2095500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2590" y="4359566"/>
            <a:ext cx="5717097" cy="20955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L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ほぼ無気肺はなく 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コンプライアンス≈正常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、すりガラス陰影主体。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低酸素肺血管攣縮の消失から、 </a:t>
            </a: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95mmHg</a:t>
            </a:r>
            <a:r>
              <a:rPr lang="ja-JP" altLang="en-US" sz="2400" b="1" dirty="0">
                <a:solidFill>
                  <a:schemeClr val="bg1"/>
                </a:solidFill>
              </a:rPr>
              <a:t>と酸素化不良なことが多い。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3CD5870-D53A-4AFF-B182-7AEE37F46B9D}"/>
              </a:ext>
            </a:extLst>
          </p:cNvPr>
          <p:cNvSpPr/>
          <p:nvPr/>
        </p:nvSpPr>
        <p:spPr>
          <a:xfrm>
            <a:off x="2820960" y="4082902"/>
            <a:ext cx="5993432" cy="25004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5E3C76E-7751-4419-9E2C-D0A0C1841C9A}"/>
              </a:ext>
            </a:extLst>
          </p:cNvPr>
          <p:cNvSpPr/>
          <p:nvPr/>
        </p:nvSpPr>
        <p:spPr>
          <a:xfrm>
            <a:off x="329610" y="3428999"/>
            <a:ext cx="8621441" cy="70485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EEDA05D5-CAEF-4ECC-9CCA-7D47F0143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585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760"/>
    </mc:Choice>
    <mc:Fallback>
      <p:transition spd="slow" advTm="26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初期像</a:t>
            </a:r>
            <a:r>
              <a:rPr kumimoji="1" lang="en-US" altLang="ja-JP" b="1" i="1" dirty="0">
                <a:solidFill>
                  <a:srgbClr val="FF0000"/>
                </a:solidFill>
              </a:rPr>
              <a:t> 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lang="en-US" altLang="ja-JP" b="1" dirty="0">
                <a:solidFill>
                  <a:schemeClr val="bg1"/>
                </a:solidFill>
              </a:rPr>
              <a:t>Type L)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en-US" altLang="ja-JP" sz="2800" b="1" dirty="0">
                <a:solidFill>
                  <a:schemeClr val="bg1"/>
                </a:solidFill>
              </a:rPr>
              <a:t>Low elastance-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肺内含気 ≈正常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≈正常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ventilation/perfusion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比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 低酸素肺血管攣縮消失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Low lung weight- </a:t>
            </a:r>
            <a:r>
              <a:rPr lang="ja-JP" altLang="en-US" sz="2800" b="1" dirty="0">
                <a:solidFill>
                  <a:schemeClr val="bg1"/>
                </a:solidFill>
              </a:rPr>
              <a:t>　　　　すりガラス陰影が主体、無気肺</a:t>
            </a:r>
            <a:r>
              <a:rPr lang="en-US" altLang="ja-JP" sz="2800" b="1" dirty="0">
                <a:solidFill>
                  <a:schemeClr val="bg1"/>
                </a:solidFill>
              </a:rPr>
              <a:t>(-)</a:t>
            </a: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lung recruitablity-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　 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(-)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E55C35A-A834-4278-8C69-B7AE3F94C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69" y="4201661"/>
            <a:ext cx="2143125" cy="2095500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2590" y="4359566"/>
            <a:ext cx="5717097" cy="20955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L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ほぼ無気肺はなく 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コンプライアンス≈正常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、すりガラス陰影主体。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低酸素肺血管攣縮の消失から、 </a:t>
            </a: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95mmHg</a:t>
            </a:r>
            <a:r>
              <a:rPr lang="ja-JP" altLang="en-US" sz="2400" b="1" dirty="0">
                <a:solidFill>
                  <a:schemeClr val="bg1"/>
                </a:solidFill>
              </a:rPr>
              <a:t>と酸素化不良なことが多い。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3CD5870-D53A-4AFF-B182-7AEE37F46B9D}"/>
              </a:ext>
            </a:extLst>
          </p:cNvPr>
          <p:cNvSpPr/>
          <p:nvPr/>
        </p:nvSpPr>
        <p:spPr>
          <a:xfrm>
            <a:off x="2820960" y="4082902"/>
            <a:ext cx="5993432" cy="25004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59817700-5FC9-4E0B-B882-9F73C7839F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350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311"/>
    </mc:Choice>
    <mc:Fallback>
      <p:transition spd="slow" advTm="253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初期像</a:t>
            </a:r>
            <a:r>
              <a:rPr kumimoji="1" lang="en-US" altLang="ja-JP" b="1" i="1" dirty="0">
                <a:solidFill>
                  <a:srgbClr val="FF0000"/>
                </a:solidFill>
              </a:rPr>
              <a:t> </a:t>
            </a:r>
            <a:r>
              <a:rPr kumimoji="1" lang="en-US" altLang="ja-JP" b="1" dirty="0">
                <a:solidFill>
                  <a:schemeClr val="bg1"/>
                </a:solidFill>
              </a:rPr>
              <a:t>(</a:t>
            </a:r>
            <a:r>
              <a:rPr lang="en-US" altLang="ja-JP" b="1" dirty="0">
                <a:solidFill>
                  <a:schemeClr val="bg1"/>
                </a:solidFill>
              </a:rPr>
              <a:t>Type L)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en-US" altLang="ja-JP" sz="2800" b="1" dirty="0">
                <a:solidFill>
                  <a:schemeClr val="bg1"/>
                </a:solidFill>
              </a:rPr>
              <a:t>Low elastance-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肺内含気 ≈正常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≈正常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ventilation/perfusion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比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 低酸素肺血管攣縮消失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Low lung weight- </a:t>
            </a:r>
            <a:r>
              <a:rPr lang="ja-JP" altLang="en-US" sz="2800" b="1" dirty="0">
                <a:solidFill>
                  <a:schemeClr val="bg1"/>
                </a:solidFill>
              </a:rPr>
              <a:t>　　　　すりガラス陰影が主体、無気肺</a:t>
            </a:r>
            <a:r>
              <a:rPr lang="en-US" altLang="ja-JP" sz="2800" b="1" dirty="0">
                <a:solidFill>
                  <a:schemeClr val="bg1"/>
                </a:solidFill>
              </a:rPr>
              <a:t>(-)</a:t>
            </a:r>
          </a:p>
          <a:p>
            <a:r>
              <a:rPr kumimoji="1" lang="en-US" altLang="ja-JP" sz="2800" b="1" dirty="0">
                <a:solidFill>
                  <a:schemeClr val="bg1"/>
                </a:solidFill>
              </a:rPr>
              <a:t>Low lung recruitablity-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　　 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(-)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4E55C35A-A834-4278-8C69-B7AE3F94C0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6569" y="4201661"/>
            <a:ext cx="2143125" cy="2095500"/>
          </a:xfrm>
          <a:prstGeom prst="rect">
            <a:avLst/>
          </a:prstGeom>
        </p:spPr>
      </p:pic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2590" y="4359566"/>
            <a:ext cx="5717097" cy="20955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L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ほぼ無気肺はなく 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コンプライアンス≈正常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、すりガラス陰影主体。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低酸素肺血管攣縮の消失から、 </a:t>
            </a: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95mmHg</a:t>
            </a:r>
            <a:r>
              <a:rPr lang="ja-JP" altLang="en-US" sz="2400" b="1" dirty="0">
                <a:solidFill>
                  <a:schemeClr val="bg1"/>
                </a:solidFill>
              </a:rPr>
              <a:t>と酸素化不良なことが多い。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8C744FAD-ED34-44BD-9FE9-0F0DF3B0F8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380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8830"/>
    </mc:Choice>
    <mc:Fallback>
      <p:transition spd="slow" advTm="588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Type H- </a:t>
            </a:r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進行像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elastance-       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肺内含気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 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right-to-left</a:t>
            </a:r>
            <a:r>
              <a:rPr lang="ja-JP" altLang="en-US" sz="2800" b="1" dirty="0">
                <a:solidFill>
                  <a:schemeClr val="bg1"/>
                </a:solidFill>
              </a:rPr>
              <a:t> </a:t>
            </a:r>
            <a:r>
              <a:rPr lang="en-US" altLang="ja-JP" sz="2800" b="1" dirty="0">
                <a:solidFill>
                  <a:schemeClr val="bg1"/>
                </a:solidFill>
              </a:rPr>
              <a:t>shunt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シャント血流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低酸素血症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 lung weight-                          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肺水腫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</a:rPr>
              <a:t>無気肺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lung recruitablity-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(+)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0340" y="4192135"/>
            <a:ext cx="6048462" cy="21145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H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虚脱肺が背側肺中心に拡がる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</a:t>
            </a:r>
            <a:r>
              <a:rPr lang="ja-JP" altLang="en-US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 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84mmHg</a:t>
            </a:r>
            <a:r>
              <a:rPr lang="ja-JP" altLang="en-US" sz="2400" b="1" dirty="0">
                <a:solidFill>
                  <a:schemeClr val="bg1"/>
                </a:solidFill>
              </a:rPr>
              <a:t>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重度</a:t>
            </a:r>
            <a:r>
              <a:rPr lang="en-US" altLang="ja-JP" sz="2400" b="1" dirty="0">
                <a:solidFill>
                  <a:schemeClr val="bg1"/>
                </a:solidFill>
              </a:rPr>
              <a:t>ARDS</a:t>
            </a:r>
            <a:r>
              <a:rPr lang="ja-JP" altLang="en-US" sz="2400" b="1" dirty="0">
                <a:solidFill>
                  <a:schemeClr val="bg1"/>
                </a:solidFill>
              </a:rPr>
              <a:t>に一致する臨床所見及び画像所見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7B0F4C2-BE8C-462D-8991-909D0F93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18" y="4192135"/>
            <a:ext cx="2105025" cy="211455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C247149-AB88-4973-B6C2-570E452A21C4}"/>
              </a:ext>
            </a:extLst>
          </p:cNvPr>
          <p:cNvSpPr/>
          <p:nvPr/>
        </p:nvSpPr>
        <p:spPr>
          <a:xfrm>
            <a:off x="2737042" y="3987209"/>
            <a:ext cx="6321899" cy="259615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3576D7F-8DD1-467C-95DB-7F37EA62F8E8}"/>
              </a:ext>
            </a:extLst>
          </p:cNvPr>
          <p:cNvSpPr/>
          <p:nvPr/>
        </p:nvSpPr>
        <p:spPr>
          <a:xfrm>
            <a:off x="337628" y="2374605"/>
            <a:ext cx="8721313" cy="154085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B210392E-7419-4F0C-BA35-44049773EA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804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389"/>
    </mc:Choice>
    <mc:Fallback>
      <p:transition spd="slow" advTm="463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3351C7-102D-4FDD-83D4-77ED48310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39994"/>
            <a:ext cx="8229600" cy="523819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ja-JP" sz="2800" b="1" dirty="0">
                <a:solidFill>
                  <a:schemeClr val="bg1"/>
                </a:solidFill>
                <a:ea typeface="+mj-ea"/>
              </a:rPr>
              <a:t>ECMO-net</a:t>
            </a:r>
            <a:r>
              <a:rPr lang="ja-JP" altLang="en-US" sz="2800" b="1" dirty="0">
                <a:solidFill>
                  <a:schemeClr val="bg1"/>
                </a:solidFill>
                <a:ea typeface="+mj-ea"/>
              </a:rPr>
              <a:t>からの依頼により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、大阪大学大学院医学系研究科麻酔集中治療医学講座　吉田健史が中心となり本教育ビデオを作成した。</a:t>
            </a:r>
            <a:endParaRPr kumimoji="1"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r>
              <a:rPr lang="ja-JP" altLang="en-US" sz="2800" b="1" dirty="0">
                <a:solidFill>
                  <a:schemeClr val="bg1"/>
                </a:solidFill>
                <a:ea typeface="+mj-ea"/>
              </a:rPr>
              <a:t>以下の参考文献及び自験例から呼吸管理指針を簡潔にまとめた。しかし、常に現場での臨床判断が最優先されることを強調しておく。</a:t>
            </a:r>
            <a:endParaRPr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疑問点があれば 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腹臥位療法の経験がない、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ECMO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適応相談、筋弛緩が中止できない、高二酸化炭素血症に難渋など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、「日本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COVID-19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対策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ECMO-net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」コールセンターに相談されたい。</a:t>
            </a:r>
            <a:endParaRPr kumimoji="1"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endParaRPr kumimoji="1" lang="ja-JP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CEECE7C-5EDE-41C3-9DC9-769561A0B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7048"/>
            <a:ext cx="8229600" cy="1143000"/>
          </a:xfrm>
        </p:spPr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はじめに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0A8DBC0-7A51-4CF8-9D14-6E8EAF5ED4DB}"/>
              </a:ext>
            </a:extLst>
          </p:cNvPr>
          <p:cNvSpPr/>
          <p:nvPr/>
        </p:nvSpPr>
        <p:spPr>
          <a:xfrm>
            <a:off x="350874" y="2892056"/>
            <a:ext cx="8229600" cy="37426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2C10C1A7-2138-43EA-8F49-2458540DEFB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175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186"/>
    </mc:Choice>
    <mc:Fallback>
      <p:transition spd="slow" advTm="12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Type H- </a:t>
            </a:r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進行像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elastance-       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肺内含気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 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right-to-left</a:t>
            </a:r>
            <a:r>
              <a:rPr lang="ja-JP" altLang="en-US" sz="2800" b="1" dirty="0">
                <a:solidFill>
                  <a:schemeClr val="bg1"/>
                </a:solidFill>
              </a:rPr>
              <a:t> </a:t>
            </a:r>
            <a:r>
              <a:rPr lang="en-US" altLang="ja-JP" sz="2800" b="1" dirty="0">
                <a:solidFill>
                  <a:schemeClr val="bg1"/>
                </a:solidFill>
              </a:rPr>
              <a:t>shunt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シャント血流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低酸素血症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 lung weight-                          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肺水腫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</a:rPr>
              <a:t>無気肺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lung recruitablity-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(+)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0340" y="4192135"/>
            <a:ext cx="6048462" cy="21145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H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虚脱肺が背側肺中心に拡がる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</a:t>
            </a:r>
            <a:r>
              <a:rPr lang="ja-JP" altLang="en-US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 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84mmHg</a:t>
            </a:r>
            <a:r>
              <a:rPr lang="ja-JP" altLang="en-US" sz="2400" b="1" dirty="0">
                <a:solidFill>
                  <a:schemeClr val="bg1"/>
                </a:solidFill>
              </a:rPr>
              <a:t>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重度</a:t>
            </a:r>
            <a:r>
              <a:rPr lang="en-US" altLang="ja-JP" sz="2400" b="1" dirty="0">
                <a:solidFill>
                  <a:schemeClr val="bg1"/>
                </a:solidFill>
              </a:rPr>
              <a:t>ARDS</a:t>
            </a:r>
            <a:r>
              <a:rPr lang="ja-JP" altLang="en-US" sz="2400" b="1" dirty="0">
                <a:solidFill>
                  <a:schemeClr val="bg1"/>
                </a:solidFill>
              </a:rPr>
              <a:t>に一致する臨床所見及び画像所見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7B0F4C2-BE8C-462D-8991-909D0F93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18" y="4192135"/>
            <a:ext cx="2105025" cy="211455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C247149-AB88-4973-B6C2-570E452A21C4}"/>
              </a:ext>
            </a:extLst>
          </p:cNvPr>
          <p:cNvSpPr/>
          <p:nvPr/>
        </p:nvSpPr>
        <p:spPr>
          <a:xfrm>
            <a:off x="2737042" y="3987209"/>
            <a:ext cx="6321899" cy="259615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3576D7F-8DD1-467C-95DB-7F37EA62F8E8}"/>
              </a:ext>
            </a:extLst>
          </p:cNvPr>
          <p:cNvSpPr/>
          <p:nvPr/>
        </p:nvSpPr>
        <p:spPr>
          <a:xfrm>
            <a:off x="337628" y="2870791"/>
            <a:ext cx="8721313" cy="104466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6F99CC27-7C72-4FDF-8A37-729CF4BAA4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676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872"/>
    </mc:Choice>
    <mc:Fallback>
      <p:transition spd="slow" advTm="128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Type H- </a:t>
            </a:r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進行像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elastance-       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肺内含気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 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right-to-left</a:t>
            </a:r>
            <a:r>
              <a:rPr lang="ja-JP" altLang="en-US" sz="2800" b="1" dirty="0">
                <a:solidFill>
                  <a:schemeClr val="bg1"/>
                </a:solidFill>
              </a:rPr>
              <a:t> </a:t>
            </a:r>
            <a:r>
              <a:rPr lang="en-US" altLang="ja-JP" sz="2800" b="1" dirty="0">
                <a:solidFill>
                  <a:schemeClr val="bg1"/>
                </a:solidFill>
              </a:rPr>
              <a:t>shunt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シャント血流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低酸素血症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 lung weight-                          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肺水腫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</a:rPr>
              <a:t>無気肺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lung recruitablity-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(+)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0340" y="4192135"/>
            <a:ext cx="6048462" cy="21145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H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虚脱肺が背側肺中心に拡がる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</a:t>
            </a:r>
            <a:r>
              <a:rPr lang="ja-JP" altLang="en-US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 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84mmHg</a:t>
            </a:r>
            <a:r>
              <a:rPr lang="ja-JP" altLang="en-US" sz="2400" b="1" dirty="0">
                <a:solidFill>
                  <a:schemeClr val="bg1"/>
                </a:solidFill>
              </a:rPr>
              <a:t>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重度</a:t>
            </a:r>
            <a:r>
              <a:rPr lang="en-US" altLang="ja-JP" sz="2400" b="1" dirty="0">
                <a:solidFill>
                  <a:schemeClr val="bg1"/>
                </a:solidFill>
              </a:rPr>
              <a:t>ARDS</a:t>
            </a:r>
            <a:r>
              <a:rPr lang="ja-JP" altLang="en-US" sz="2400" b="1" dirty="0">
                <a:solidFill>
                  <a:schemeClr val="bg1"/>
                </a:solidFill>
              </a:rPr>
              <a:t>に一致する臨床所見及び画像所見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7B0F4C2-BE8C-462D-8991-909D0F93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18" y="4192135"/>
            <a:ext cx="2105025" cy="211455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C247149-AB88-4973-B6C2-570E452A21C4}"/>
              </a:ext>
            </a:extLst>
          </p:cNvPr>
          <p:cNvSpPr/>
          <p:nvPr/>
        </p:nvSpPr>
        <p:spPr>
          <a:xfrm>
            <a:off x="2737042" y="3987209"/>
            <a:ext cx="6321899" cy="259615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3576D7F-8DD1-467C-95DB-7F37EA62F8E8}"/>
              </a:ext>
            </a:extLst>
          </p:cNvPr>
          <p:cNvSpPr/>
          <p:nvPr/>
        </p:nvSpPr>
        <p:spPr>
          <a:xfrm>
            <a:off x="337628" y="3349255"/>
            <a:ext cx="8721313" cy="56620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EE799369-4DD1-46D2-950E-6D2C2CD536C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757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562"/>
    </mc:Choice>
    <mc:Fallback>
      <p:transition spd="slow" advTm="465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Type H- </a:t>
            </a:r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進行像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elastance-       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肺内含気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 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right-to-left</a:t>
            </a:r>
            <a:r>
              <a:rPr lang="ja-JP" altLang="en-US" sz="2800" b="1" dirty="0">
                <a:solidFill>
                  <a:schemeClr val="bg1"/>
                </a:solidFill>
              </a:rPr>
              <a:t> </a:t>
            </a:r>
            <a:r>
              <a:rPr lang="en-US" altLang="ja-JP" sz="2800" b="1" dirty="0">
                <a:solidFill>
                  <a:schemeClr val="bg1"/>
                </a:solidFill>
              </a:rPr>
              <a:t>shunt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シャント血流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低酸素血症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 lung weight-                          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肺水腫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</a:rPr>
              <a:t>無気肺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lung recruitablity-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(+)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0340" y="4192135"/>
            <a:ext cx="6048462" cy="21145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H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虚脱肺が背側肺中心に拡がる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</a:t>
            </a:r>
            <a:r>
              <a:rPr lang="ja-JP" altLang="en-US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 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84mmHg</a:t>
            </a:r>
            <a:r>
              <a:rPr lang="ja-JP" altLang="en-US" sz="2400" b="1" dirty="0">
                <a:solidFill>
                  <a:schemeClr val="bg1"/>
                </a:solidFill>
              </a:rPr>
              <a:t>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重度</a:t>
            </a:r>
            <a:r>
              <a:rPr lang="en-US" altLang="ja-JP" sz="2400" b="1" dirty="0">
                <a:solidFill>
                  <a:schemeClr val="bg1"/>
                </a:solidFill>
              </a:rPr>
              <a:t>ARDS</a:t>
            </a:r>
            <a:r>
              <a:rPr lang="ja-JP" altLang="en-US" sz="2400" b="1" dirty="0">
                <a:solidFill>
                  <a:schemeClr val="bg1"/>
                </a:solidFill>
              </a:rPr>
              <a:t>に一致する臨床所見及び画像所見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7B0F4C2-BE8C-462D-8991-909D0F93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18" y="4192135"/>
            <a:ext cx="2105025" cy="211455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C247149-AB88-4973-B6C2-570E452A21C4}"/>
              </a:ext>
            </a:extLst>
          </p:cNvPr>
          <p:cNvSpPr/>
          <p:nvPr/>
        </p:nvSpPr>
        <p:spPr>
          <a:xfrm>
            <a:off x="2737042" y="3987209"/>
            <a:ext cx="6321899" cy="259615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4DB965B9-6AE7-41A1-9427-1C3CBA8805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25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354"/>
    </mc:Choice>
    <mc:Fallback>
      <p:transition spd="slow" advTm="21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779" y="274638"/>
            <a:ext cx="8783273" cy="1143000"/>
          </a:xfrm>
        </p:spPr>
        <p:txBody>
          <a:bodyPr/>
          <a:lstStyle/>
          <a:p>
            <a:r>
              <a:rPr kumimoji="1" lang="en-US" altLang="ja-JP" b="1" dirty="0">
                <a:solidFill>
                  <a:schemeClr val="bg1"/>
                </a:solidFill>
              </a:rPr>
              <a:t>Type H- </a:t>
            </a:r>
            <a:r>
              <a:rPr kumimoji="1" lang="en-US" altLang="ja-JP" b="1" i="1" dirty="0">
                <a:solidFill>
                  <a:schemeClr val="bg1"/>
                </a:solidFill>
              </a:rPr>
              <a:t>COVID19</a:t>
            </a:r>
            <a:r>
              <a:rPr kumimoji="1" lang="ja-JP" altLang="en-US" b="1" i="1" dirty="0">
                <a:solidFill>
                  <a:schemeClr val="bg1"/>
                </a:solidFill>
              </a:rPr>
              <a:t>肺炎　</a:t>
            </a:r>
            <a:r>
              <a:rPr kumimoji="1" lang="ja-JP" altLang="en-US" b="1" i="1" dirty="0">
                <a:solidFill>
                  <a:srgbClr val="FF0000"/>
                </a:solidFill>
              </a:rPr>
              <a:t>進行像</a:t>
            </a:r>
            <a:r>
              <a:rPr kumimoji="1" lang="en-US" altLang="ja-JP" b="1" i="1" dirty="0">
                <a:solidFill>
                  <a:schemeClr val="bg1"/>
                </a:solidFill>
              </a:rPr>
              <a:t> 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elastance-       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肺内含気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 </a:t>
            </a:r>
            <a:r>
              <a:rPr lang="ja-JP" altLang="en-US" sz="2800" b="1" dirty="0">
                <a:solidFill>
                  <a:schemeClr val="bg1"/>
                </a:solidFill>
              </a:rPr>
              <a:t>、コンプライアンス 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right-to-left</a:t>
            </a:r>
            <a:r>
              <a:rPr lang="ja-JP" altLang="en-US" sz="2800" b="1" dirty="0">
                <a:solidFill>
                  <a:schemeClr val="bg1"/>
                </a:solidFill>
              </a:rPr>
              <a:t> </a:t>
            </a:r>
            <a:r>
              <a:rPr lang="en-US" altLang="ja-JP" sz="2800" b="1" dirty="0">
                <a:solidFill>
                  <a:schemeClr val="bg1"/>
                </a:solidFill>
              </a:rPr>
              <a:t>shunt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-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シャント血流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低酸素血症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 lung weight-                                       </a:t>
            </a:r>
            <a:r>
              <a:rPr lang="ja-JP" altLang="en-US" sz="2800" b="1" dirty="0">
                <a:solidFill>
                  <a:schemeClr val="bg1"/>
                </a:solidFill>
              </a:rPr>
              <a:t>肺水腫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r>
              <a:rPr lang="ja-JP" altLang="en-US" sz="2800" b="1" dirty="0">
                <a:solidFill>
                  <a:schemeClr val="bg1"/>
                </a:solidFill>
              </a:rPr>
              <a:t>無気肺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↑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r>
              <a:rPr lang="en-US" altLang="ja-JP" sz="2800" b="1" dirty="0">
                <a:solidFill>
                  <a:schemeClr val="bg1"/>
                </a:solidFill>
              </a:rPr>
              <a:t>High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 lung recruitablity-         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リクルートメントする無気肺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(+)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6407A589-5674-4314-AD8B-C6D2A317B107}"/>
              </a:ext>
            </a:extLst>
          </p:cNvPr>
          <p:cNvSpPr txBox="1">
            <a:spLocks/>
          </p:cNvSpPr>
          <p:nvPr/>
        </p:nvSpPr>
        <p:spPr bwMode="auto">
          <a:xfrm>
            <a:off x="2900340" y="4192135"/>
            <a:ext cx="6048462" cy="211455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Type H</a:t>
            </a:r>
            <a:r>
              <a:rPr lang="ja-JP" altLang="en-US" sz="2400" b="1" dirty="0">
                <a:solidFill>
                  <a:schemeClr val="bg1"/>
                </a:solidFill>
              </a:rPr>
              <a:t>の</a:t>
            </a:r>
            <a:r>
              <a:rPr lang="en-US" altLang="ja-JP" sz="2400" b="1" dirty="0">
                <a:solidFill>
                  <a:schemeClr val="bg1"/>
                </a:solidFill>
              </a:rPr>
              <a:t>CT</a:t>
            </a:r>
            <a:r>
              <a:rPr lang="ja-JP" altLang="en-US" sz="2400" b="1" dirty="0">
                <a:solidFill>
                  <a:schemeClr val="bg1"/>
                </a:solidFill>
              </a:rPr>
              <a:t>画像：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虚脱肺が背側肺中心に拡がる</a:t>
            </a:r>
            <a:r>
              <a:rPr lang="en-US" altLang="ja-JP" sz="2400" b="1" dirty="0">
                <a:solidFill>
                  <a:schemeClr val="bg1"/>
                </a:solidFill>
              </a:rPr>
              <a:t>(i.e., </a:t>
            </a:r>
            <a:r>
              <a:rPr lang="ja-JP" altLang="en-US" sz="2400" b="1" dirty="0">
                <a:solidFill>
                  <a:schemeClr val="bg1"/>
                </a:solidFill>
              </a:rPr>
              <a:t>コンプライアンス</a:t>
            </a:r>
            <a:r>
              <a:rPr lang="ja-JP" altLang="en-US" sz="24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lang="en-US" altLang="ja-JP" sz="2400" b="1" dirty="0">
                <a:solidFill>
                  <a:schemeClr val="bg1"/>
                </a:solidFill>
              </a:rPr>
              <a:t>)</a:t>
            </a:r>
            <a:r>
              <a:rPr lang="ja-JP" altLang="en-US" sz="2400" b="1" dirty="0">
                <a:solidFill>
                  <a:schemeClr val="bg1"/>
                </a:solidFill>
              </a:rPr>
              <a:t> 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en-US" altLang="ja-JP" sz="2400" b="1" dirty="0">
                <a:solidFill>
                  <a:schemeClr val="bg1"/>
                </a:solidFill>
              </a:rPr>
              <a:t>P/F</a:t>
            </a:r>
            <a:r>
              <a:rPr lang="ja-JP" altLang="en-US" sz="2400" b="1" dirty="0">
                <a:solidFill>
                  <a:schemeClr val="bg1"/>
                </a:solidFill>
              </a:rPr>
              <a:t>比 </a:t>
            </a:r>
            <a:r>
              <a:rPr lang="en-US" altLang="ja-JP" sz="2400" b="1" dirty="0">
                <a:solidFill>
                  <a:schemeClr val="bg1"/>
                </a:solidFill>
              </a:rPr>
              <a:t>84mmHg</a:t>
            </a:r>
            <a:r>
              <a:rPr lang="ja-JP" altLang="en-US" sz="2400" b="1" dirty="0">
                <a:solidFill>
                  <a:schemeClr val="bg1"/>
                </a:solidFill>
              </a:rPr>
              <a:t>。</a:t>
            </a:r>
            <a:endParaRPr lang="en-US" altLang="ja-JP" sz="2400" b="1" dirty="0">
              <a:solidFill>
                <a:schemeClr val="bg1"/>
              </a:solidFill>
            </a:endParaRPr>
          </a:p>
          <a:p>
            <a:pPr marL="0" indent="0" defTabSz="914400">
              <a:buNone/>
            </a:pPr>
            <a:r>
              <a:rPr lang="ja-JP" altLang="en-US" sz="2400" b="1" dirty="0">
                <a:solidFill>
                  <a:schemeClr val="bg1"/>
                </a:solidFill>
              </a:rPr>
              <a:t>重度</a:t>
            </a:r>
            <a:r>
              <a:rPr lang="en-US" altLang="ja-JP" sz="2400" b="1" dirty="0">
                <a:solidFill>
                  <a:schemeClr val="bg1"/>
                </a:solidFill>
              </a:rPr>
              <a:t>ARDS</a:t>
            </a:r>
            <a:r>
              <a:rPr lang="ja-JP" altLang="en-US" sz="2400" b="1" dirty="0">
                <a:solidFill>
                  <a:schemeClr val="bg1"/>
                </a:solidFill>
              </a:rPr>
              <a:t>に一致する臨床所見及び画像所見</a:t>
            </a:r>
            <a:endParaRPr lang="en-US" altLang="ja-JP" sz="2400" b="1" dirty="0">
              <a:solidFill>
                <a:schemeClr val="bg1"/>
              </a:solidFill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57B0F4C2-BE8C-462D-8991-909D0F937F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18" y="4192135"/>
            <a:ext cx="2105025" cy="2114550"/>
          </a:xfrm>
          <a:prstGeom prst="rect">
            <a:avLst/>
          </a:prstGeom>
        </p:spPr>
      </p:pic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145B551D-836F-4608-9319-87757AFC50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57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870"/>
    </mc:Choice>
    <mc:Fallback>
      <p:transition spd="slow" advTm="688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32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から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Type H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へ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3200" b="1" i="1" dirty="0">
                <a:solidFill>
                  <a:schemeClr val="bg1"/>
                </a:solidFill>
              </a:rPr>
              <a:t>自発呼吸関連肺傷害の関与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低酸素性応答から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↑↑ </a:t>
            </a:r>
            <a:endParaRPr kumimoji="1"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一回換気量、呼吸回数、分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時換気量↑↑</a:t>
            </a: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COVID19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肺炎の進行 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+ 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自発呼吸関連肺傷害 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(i.e., P-SILI)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が関与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肺水腫↑無気肺↑により、自発呼吸の換気量が減少すると、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ようやく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呼吸困難感を自覚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kumimoji="1" lang="ja-JP" altLang="en-US" sz="2800" b="1" dirty="0">
                <a:solidFill>
                  <a:srgbClr val="FF0000"/>
                </a:solidFill>
              </a:rPr>
              <a:t>呼吸困難感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が出現すると、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数時間で重症化 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(Type H)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する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FC5DD6A-3754-4124-AFF2-D37768F6AE64}"/>
              </a:ext>
            </a:extLst>
          </p:cNvPr>
          <p:cNvSpPr/>
          <p:nvPr/>
        </p:nvSpPr>
        <p:spPr>
          <a:xfrm>
            <a:off x="1" y="1812022"/>
            <a:ext cx="8984512" cy="4408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7F2A446B-712B-4F4A-AFAB-394D4DCB8D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35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605"/>
    </mc:Choice>
    <mc:Fallback>
      <p:transition spd="slow" advTm="18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32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から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Type H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へ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3200" b="1" i="1" dirty="0">
                <a:solidFill>
                  <a:schemeClr val="bg1"/>
                </a:solidFill>
              </a:rPr>
              <a:t>自発呼吸関連肺傷害の関与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低酸素性応答から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↑↑ </a:t>
            </a:r>
            <a:endParaRPr kumimoji="1"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一回換気量、呼吸回数、分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時換気量↑↑</a:t>
            </a: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COVID19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肺炎の進行 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+ 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自発呼吸関連肺傷害 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(i.e., P-SILI)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が関与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肺水腫↑無気肺↑により、自発呼吸の換気量が減少すると、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ようやく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呼吸困難感を自覚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kumimoji="1" lang="ja-JP" altLang="en-US" sz="2800" b="1" dirty="0">
                <a:solidFill>
                  <a:srgbClr val="FF0000"/>
                </a:solidFill>
              </a:rPr>
              <a:t>呼吸困難感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が出現すると、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数時間で重症化 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(Type H)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する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FC5DD6A-3754-4124-AFF2-D37768F6AE64}"/>
              </a:ext>
            </a:extLst>
          </p:cNvPr>
          <p:cNvSpPr/>
          <p:nvPr/>
        </p:nvSpPr>
        <p:spPr>
          <a:xfrm>
            <a:off x="361507" y="3147237"/>
            <a:ext cx="8623005" cy="307281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3C3A0BD3-08AB-4CA2-83F3-F611E1FF83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39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027"/>
    </mc:Choice>
    <mc:Fallback>
      <p:transition spd="slow" advTm="420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32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から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Type H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へ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3200" b="1" i="1" dirty="0">
                <a:solidFill>
                  <a:schemeClr val="bg1"/>
                </a:solidFill>
              </a:rPr>
              <a:t>自発呼吸関連肺傷害の関与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低酸素性応答から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↑↑ </a:t>
            </a:r>
            <a:endParaRPr kumimoji="1"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一回換気量、呼吸回数、分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時換気量↑↑</a:t>
            </a: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COVID19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肺炎の進行 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+ 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自発呼吸関連肺傷害 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(i.e., P-SILI)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が関与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肺水腫↑無気肺↑により、自発呼吸の換気量が減少すると、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ようやく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呼吸困難感を自覚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kumimoji="1" lang="ja-JP" altLang="en-US" sz="2800" b="1" dirty="0">
                <a:solidFill>
                  <a:srgbClr val="FF0000"/>
                </a:solidFill>
              </a:rPr>
              <a:t>呼吸困難感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が出現すると、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数時間で重症化 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(Type H)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する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FC5DD6A-3754-4124-AFF2-D37768F6AE64}"/>
              </a:ext>
            </a:extLst>
          </p:cNvPr>
          <p:cNvSpPr/>
          <p:nvPr/>
        </p:nvSpPr>
        <p:spPr>
          <a:xfrm>
            <a:off x="361507" y="4136065"/>
            <a:ext cx="8623005" cy="208398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0E8066CE-735A-4F84-A977-083FDF28B5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225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632"/>
    </mc:Choice>
    <mc:Fallback>
      <p:transition spd="slow" advTm="436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32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から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Type H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へ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3200" b="1" i="1" dirty="0">
                <a:solidFill>
                  <a:schemeClr val="bg1"/>
                </a:solidFill>
              </a:rPr>
              <a:t>自発呼吸関連肺傷害の関与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低酸素性応答から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↑↑ </a:t>
            </a:r>
            <a:endParaRPr kumimoji="1"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一回換気量、呼吸回数、分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時換気量↑↑</a:t>
            </a: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COVID19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肺炎の進行 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+ 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自発呼吸関連肺傷害 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(i.e., P-SILI)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が関与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肺水腫↑無気肺↑により、自発呼吸の換気量が減少すると、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ようやく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呼吸困難感を自覚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kumimoji="1" lang="ja-JP" altLang="en-US" sz="2800" b="1" dirty="0">
                <a:solidFill>
                  <a:srgbClr val="FF0000"/>
                </a:solidFill>
              </a:rPr>
              <a:t>呼吸困難感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が出現すると、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数時間で重症化 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(Type H)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する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FC5DD6A-3754-4124-AFF2-D37768F6AE64}"/>
              </a:ext>
            </a:extLst>
          </p:cNvPr>
          <p:cNvSpPr/>
          <p:nvPr/>
        </p:nvSpPr>
        <p:spPr>
          <a:xfrm>
            <a:off x="361507" y="5348177"/>
            <a:ext cx="8623005" cy="87187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C8B49324-F975-4FED-A072-87A8695F7E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2806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104"/>
    </mc:Choice>
    <mc:Fallback>
      <p:transition spd="slow" advTm="301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32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から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Type H</a:t>
            </a:r>
            <a:r>
              <a:rPr kumimoji="1" lang="ja-JP" altLang="en-US" sz="3200" b="1" dirty="0">
                <a:solidFill>
                  <a:schemeClr val="bg1"/>
                </a:solidFill>
              </a:rPr>
              <a:t>へ</a:t>
            </a:r>
            <a:r>
              <a:rPr kumimoji="1" lang="en-US" altLang="ja-JP" sz="32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3200" b="1" i="1" dirty="0">
                <a:solidFill>
                  <a:schemeClr val="bg1"/>
                </a:solidFill>
              </a:rPr>
              <a:t>自発呼吸関連肺傷害の関与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r>
              <a:rPr kumimoji="1" lang="ja-JP" altLang="en-US" sz="2800" b="1" dirty="0">
                <a:solidFill>
                  <a:schemeClr val="bg1"/>
                </a:solidFill>
              </a:rPr>
              <a:t>低酸素性応答から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↑↑ </a:t>
            </a:r>
            <a:endParaRPr kumimoji="1"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一回換気量、呼吸回数、分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時換気量↑↑</a:t>
            </a:r>
            <a:r>
              <a:rPr kumimoji="1"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COVID19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肺炎の進行 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+ 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自発呼吸関連肺傷害 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(i.e., P-SILI)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が関与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肺水腫↑無気肺↑により、自発呼吸の換気量が減少すると、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ようやく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呼吸困難感を自覚</a:t>
            </a:r>
            <a:endParaRPr lang="en-US" altLang="ja-JP" sz="28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r>
              <a:rPr kumimoji="1" lang="ja-JP" altLang="en-US" sz="2800" b="1" dirty="0">
                <a:solidFill>
                  <a:srgbClr val="FF0000"/>
                </a:solidFill>
              </a:rPr>
              <a:t>呼吸困難感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が出現すると、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数時間で重症化 </a:t>
            </a:r>
            <a:r>
              <a:rPr kumimoji="1" lang="en-US" altLang="ja-JP" sz="2800" b="1" dirty="0">
                <a:solidFill>
                  <a:srgbClr val="FF0000"/>
                </a:solidFill>
              </a:rPr>
              <a:t>(Type H)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する</a:t>
            </a:r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B02DF695-242B-48BF-A1F4-4B5EC19DB42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48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055"/>
    </mc:Choice>
    <mc:Fallback>
      <p:transition spd="slow" advTm="160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COVID19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肺炎初期の管理目標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</a:t>
            </a:r>
            <a:r>
              <a:rPr lang="ja-JP" altLang="en-US" sz="4000" b="1" dirty="0">
                <a:solidFill>
                  <a:schemeClr val="bg1"/>
                </a:solidFill>
              </a:rPr>
              <a:t> </a:t>
            </a:r>
            <a:r>
              <a:rPr lang="ja-JP" altLang="en-US" sz="4000" b="1" i="1" dirty="0">
                <a:solidFill>
                  <a:schemeClr val="bg1"/>
                </a:solidFill>
              </a:rPr>
              <a:t>挿管前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838" y="2608976"/>
            <a:ext cx="8506437" cy="410572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低酸素血症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をしっかりと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改善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させる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②　患者の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呼吸努力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をしっかりと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評価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する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③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NPPV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や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HFNC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は推奨しない</a:t>
            </a:r>
            <a:endParaRPr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ja-JP" sz="2800" b="1" dirty="0">
                <a:solidFill>
                  <a:schemeClr val="bg1"/>
                </a:solidFill>
              </a:rPr>
              <a:t>飛沫感染のリスク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ja-JP" altLang="ja-JP" sz="2800" b="1" dirty="0">
                <a:solidFill>
                  <a:schemeClr val="bg1"/>
                </a:solidFill>
              </a:rPr>
              <a:t>、</a:t>
            </a:r>
            <a:r>
              <a:rPr lang="ja-JP" altLang="en-US" sz="2800" b="1" dirty="0">
                <a:solidFill>
                  <a:schemeClr val="bg1"/>
                </a:solidFill>
              </a:rPr>
              <a:t>挿管タイミング遅延、</a:t>
            </a:r>
            <a:r>
              <a:rPr lang="ja-JP" altLang="ja-JP" sz="2800" b="1" dirty="0">
                <a:solidFill>
                  <a:schemeClr val="bg1"/>
                </a:solidFill>
              </a:rPr>
              <a:t>治療失敗患者の死亡率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早めの挿管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を常に念頭に入れる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9197D2-171B-46F7-BB8C-858265D88745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過剰な呼吸努力を抑制、</a:t>
            </a:r>
            <a:r>
              <a:rPr lang="ja-JP" altLang="en-US" sz="2800" b="1" i="1" dirty="0">
                <a:solidFill>
                  <a:schemeClr val="bg1"/>
                </a:solidFill>
              </a:rPr>
              <a:t>自発呼吸関連肺傷害を回避、</a:t>
            </a:r>
            <a:r>
              <a:rPr lang="en-US" altLang="ja-JP" sz="2800" b="1" i="1" dirty="0">
                <a:solidFill>
                  <a:schemeClr val="bg1"/>
                </a:solidFill>
              </a:rPr>
              <a:t>Type H</a:t>
            </a:r>
            <a:r>
              <a:rPr lang="ja-JP" altLang="en-US" sz="2800" b="1" i="1" dirty="0">
                <a:solidFill>
                  <a:schemeClr val="bg1"/>
                </a:solidFill>
              </a:rPr>
              <a:t>への重症化を防ぐことがポイント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1A42BAD-D39B-4675-9B17-869F3F0406BA}"/>
              </a:ext>
            </a:extLst>
          </p:cNvPr>
          <p:cNvSpPr/>
          <p:nvPr/>
        </p:nvSpPr>
        <p:spPr>
          <a:xfrm>
            <a:off x="244549" y="1318437"/>
            <a:ext cx="8591107" cy="515679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A5000A5D-2AE0-4B54-9C21-BBBE3AF1627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3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489"/>
    </mc:Choice>
    <mc:Fallback>
      <p:transition spd="slow" advTm="174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3351C7-102D-4FDD-83D4-77ED48310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39994"/>
            <a:ext cx="8229600" cy="523819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ja-JP" sz="2800" b="1" dirty="0">
                <a:solidFill>
                  <a:schemeClr val="bg1"/>
                </a:solidFill>
                <a:ea typeface="+mj-ea"/>
              </a:rPr>
              <a:t>ECMO-net</a:t>
            </a:r>
            <a:r>
              <a:rPr lang="ja-JP" altLang="en-US" sz="2800" b="1" dirty="0">
                <a:solidFill>
                  <a:schemeClr val="bg1"/>
                </a:solidFill>
                <a:ea typeface="+mj-ea"/>
              </a:rPr>
              <a:t>からの依頼により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、大阪大学大学院医学系研究科麻酔集中治療医学講座　吉田健史が中心となり本教育ビデオを作成した。</a:t>
            </a:r>
            <a:endParaRPr kumimoji="1"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r>
              <a:rPr lang="ja-JP" altLang="en-US" sz="2800" b="1" dirty="0">
                <a:solidFill>
                  <a:schemeClr val="bg1"/>
                </a:solidFill>
                <a:ea typeface="+mj-ea"/>
              </a:rPr>
              <a:t>以下の参考文献及び自験例から呼吸管理指針を簡潔にまとめた。しかし、常に現場での臨床判断が最優先されることを強調しておく。</a:t>
            </a:r>
            <a:endParaRPr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疑問点があれば 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腹臥位療法の経験がない、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ECMO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適応相談、筋弛緩が中止できない、高二酸化炭素血症に難渋など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、「日本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COVID-19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対策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ECMO-net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」コールセンターに相談されたい。</a:t>
            </a:r>
            <a:endParaRPr kumimoji="1"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endParaRPr kumimoji="1" lang="ja-JP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CEECE7C-5EDE-41C3-9DC9-769561A0B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7048"/>
            <a:ext cx="8229600" cy="1143000"/>
          </a:xfrm>
        </p:spPr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はじめに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3DC78B4-15E6-4565-9718-6F326512B86D}"/>
              </a:ext>
            </a:extLst>
          </p:cNvPr>
          <p:cNvSpPr/>
          <p:nvPr/>
        </p:nvSpPr>
        <p:spPr>
          <a:xfrm>
            <a:off x="350874" y="4455042"/>
            <a:ext cx="8229600" cy="21796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33030898-546E-47AF-85C3-82C95C1406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303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842"/>
    </mc:Choice>
    <mc:Fallback>
      <p:transition spd="slow" advTm="27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COVID19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肺炎初期の管理目標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</a:t>
            </a:r>
            <a:r>
              <a:rPr lang="ja-JP" altLang="en-US" sz="4000" b="1" dirty="0">
                <a:solidFill>
                  <a:schemeClr val="bg1"/>
                </a:solidFill>
              </a:rPr>
              <a:t> </a:t>
            </a:r>
            <a:r>
              <a:rPr lang="ja-JP" altLang="en-US" sz="4000" b="1" i="1" dirty="0">
                <a:solidFill>
                  <a:schemeClr val="bg1"/>
                </a:solidFill>
              </a:rPr>
              <a:t>挿管前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838" y="2608976"/>
            <a:ext cx="8506437" cy="410572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低酸素血症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をしっかりと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改善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させる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②　患者の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呼吸努力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をしっかりと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評価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する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③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NPPV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や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HFNC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は推奨しない</a:t>
            </a:r>
            <a:endParaRPr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ja-JP" sz="2800" b="1" dirty="0">
                <a:solidFill>
                  <a:schemeClr val="bg1"/>
                </a:solidFill>
              </a:rPr>
              <a:t>飛沫感染のリスク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ja-JP" altLang="ja-JP" sz="2800" b="1" dirty="0">
                <a:solidFill>
                  <a:schemeClr val="bg1"/>
                </a:solidFill>
              </a:rPr>
              <a:t>、</a:t>
            </a:r>
            <a:r>
              <a:rPr lang="ja-JP" altLang="en-US" sz="2800" b="1" dirty="0">
                <a:solidFill>
                  <a:schemeClr val="bg1"/>
                </a:solidFill>
              </a:rPr>
              <a:t>挿管タイミング遅延、</a:t>
            </a:r>
            <a:r>
              <a:rPr lang="ja-JP" altLang="ja-JP" sz="2800" b="1" dirty="0">
                <a:solidFill>
                  <a:schemeClr val="bg1"/>
                </a:solidFill>
              </a:rPr>
              <a:t>治療失敗患者の死亡率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早めの挿管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を常に念頭に入れる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9197D2-171B-46F7-BB8C-858265D88745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過剰な呼吸努力を抑制、</a:t>
            </a:r>
            <a:r>
              <a:rPr lang="ja-JP" altLang="en-US" sz="2800" b="1" i="1" dirty="0">
                <a:solidFill>
                  <a:schemeClr val="bg1"/>
                </a:solidFill>
              </a:rPr>
              <a:t>自発呼吸関連肺傷害を回避、</a:t>
            </a:r>
            <a:r>
              <a:rPr lang="en-US" altLang="ja-JP" sz="2800" b="1" i="1" dirty="0">
                <a:solidFill>
                  <a:schemeClr val="bg1"/>
                </a:solidFill>
              </a:rPr>
              <a:t>Type H</a:t>
            </a:r>
            <a:r>
              <a:rPr lang="ja-JP" altLang="en-US" sz="2800" b="1" i="1" dirty="0">
                <a:solidFill>
                  <a:schemeClr val="bg1"/>
                </a:solidFill>
              </a:rPr>
              <a:t>への重症化を防ぐことがポイント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1A42BAD-D39B-4675-9B17-869F3F0406BA}"/>
              </a:ext>
            </a:extLst>
          </p:cNvPr>
          <p:cNvSpPr/>
          <p:nvPr/>
        </p:nvSpPr>
        <p:spPr>
          <a:xfrm>
            <a:off x="244549" y="2560638"/>
            <a:ext cx="8591107" cy="39145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145AB46F-ADFA-4DAE-88EF-58CD88179A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3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38"/>
    </mc:Choice>
    <mc:Fallback>
      <p:transition spd="slow" advTm="273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COVID19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肺炎初期の管理目標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</a:t>
            </a:r>
            <a:r>
              <a:rPr lang="ja-JP" altLang="en-US" sz="4000" b="1" dirty="0">
                <a:solidFill>
                  <a:schemeClr val="bg1"/>
                </a:solidFill>
              </a:rPr>
              <a:t> </a:t>
            </a:r>
            <a:r>
              <a:rPr lang="ja-JP" altLang="en-US" sz="4000" b="1" i="1" dirty="0">
                <a:solidFill>
                  <a:schemeClr val="bg1"/>
                </a:solidFill>
              </a:rPr>
              <a:t>挿管前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838" y="2608976"/>
            <a:ext cx="8506437" cy="410572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低酸素血症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をしっかりと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改善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させる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②　患者の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呼吸努力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をしっかりと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評価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する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③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NPPV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や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HFNC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は推奨しない</a:t>
            </a:r>
            <a:endParaRPr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ja-JP" sz="2800" b="1" dirty="0">
                <a:solidFill>
                  <a:schemeClr val="bg1"/>
                </a:solidFill>
              </a:rPr>
              <a:t>飛沫感染のリスク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ja-JP" altLang="ja-JP" sz="2800" b="1" dirty="0">
                <a:solidFill>
                  <a:schemeClr val="bg1"/>
                </a:solidFill>
              </a:rPr>
              <a:t>、</a:t>
            </a:r>
            <a:r>
              <a:rPr lang="ja-JP" altLang="en-US" sz="2800" b="1" dirty="0">
                <a:solidFill>
                  <a:schemeClr val="bg1"/>
                </a:solidFill>
              </a:rPr>
              <a:t>挿管タイミング遅延、</a:t>
            </a:r>
            <a:r>
              <a:rPr lang="ja-JP" altLang="ja-JP" sz="2800" b="1" dirty="0">
                <a:solidFill>
                  <a:schemeClr val="bg1"/>
                </a:solidFill>
              </a:rPr>
              <a:t>治療失敗患者の死亡率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早めの挿管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を常に念頭に入れる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9197D2-171B-46F7-BB8C-858265D88745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過剰な呼吸努力を抑制、</a:t>
            </a:r>
            <a:r>
              <a:rPr lang="ja-JP" altLang="en-US" sz="2800" b="1" i="1" dirty="0">
                <a:solidFill>
                  <a:schemeClr val="bg1"/>
                </a:solidFill>
              </a:rPr>
              <a:t>自発呼吸関連肺傷害を回避、</a:t>
            </a:r>
            <a:r>
              <a:rPr lang="en-US" altLang="ja-JP" sz="2800" b="1" i="1" dirty="0">
                <a:solidFill>
                  <a:schemeClr val="bg1"/>
                </a:solidFill>
              </a:rPr>
              <a:t>Type H</a:t>
            </a:r>
            <a:r>
              <a:rPr lang="ja-JP" altLang="en-US" sz="2800" b="1" i="1" dirty="0">
                <a:solidFill>
                  <a:schemeClr val="bg1"/>
                </a:solidFill>
              </a:rPr>
              <a:t>への重症化を防ぐことがポイント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1A42BAD-D39B-4675-9B17-869F3F0406BA}"/>
              </a:ext>
            </a:extLst>
          </p:cNvPr>
          <p:cNvSpPr/>
          <p:nvPr/>
        </p:nvSpPr>
        <p:spPr>
          <a:xfrm>
            <a:off x="244549" y="3429000"/>
            <a:ext cx="8591107" cy="304622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213D17FB-B918-4EE6-8762-73FD706B7D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02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749"/>
    </mc:Choice>
    <mc:Fallback>
      <p:transition spd="slow" advTm="267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COVID19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肺炎初期の管理目標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</a:t>
            </a:r>
            <a:r>
              <a:rPr lang="ja-JP" altLang="en-US" sz="4000" b="1" dirty="0">
                <a:solidFill>
                  <a:schemeClr val="bg1"/>
                </a:solidFill>
              </a:rPr>
              <a:t> </a:t>
            </a:r>
            <a:r>
              <a:rPr lang="ja-JP" altLang="en-US" sz="4000" b="1" i="1" dirty="0">
                <a:solidFill>
                  <a:schemeClr val="bg1"/>
                </a:solidFill>
              </a:rPr>
              <a:t>挿管前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838" y="2608976"/>
            <a:ext cx="8506437" cy="410572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低酸素血症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をしっかりと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改善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させる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②　患者の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呼吸努力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をしっかりと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評価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する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③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NPPV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や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HFNC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は推奨しない</a:t>
            </a:r>
            <a:endParaRPr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ja-JP" sz="2800" b="1" dirty="0">
                <a:solidFill>
                  <a:schemeClr val="bg1"/>
                </a:solidFill>
              </a:rPr>
              <a:t>飛沫感染のリスク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ja-JP" altLang="ja-JP" sz="2800" b="1" dirty="0">
                <a:solidFill>
                  <a:schemeClr val="bg1"/>
                </a:solidFill>
              </a:rPr>
              <a:t>、</a:t>
            </a:r>
            <a:r>
              <a:rPr lang="ja-JP" altLang="en-US" sz="2800" b="1" dirty="0">
                <a:solidFill>
                  <a:schemeClr val="bg1"/>
                </a:solidFill>
              </a:rPr>
              <a:t>挿管タイミング遅延、</a:t>
            </a:r>
            <a:r>
              <a:rPr lang="ja-JP" altLang="ja-JP" sz="2800" b="1" dirty="0">
                <a:solidFill>
                  <a:schemeClr val="bg1"/>
                </a:solidFill>
              </a:rPr>
              <a:t>治療失敗患者の死亡率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早めの挿管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を常に念頭に入れる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9197D2-171B-46F7-BB8C-858265D88745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過剰な呼吸努力を抑制、</a:t>
            </a:r>
            <a:r>
              <a:rPr lang="ja-JP" altLang="en-US" sz="2800" b="1" i="1" dirty="0">
                <a:solidFill>
                  <a:schemeClr val="bg1"/>
                </a:solidFill>
              </a:rPr>
              <a:t>自発呼吸関連肺傷害を回避、</a:t>
            </a:r>
            <a:r>
              <a:rPr lang="en-US" altLang="ja-JP" sz="2800" b="1" i="1" dirty="0">
                <a:solidFill>
                  <a:schemeClr val="bg1"/>
                </a:solidFill>
              </a:rPr>
              <a:t>Type H</a:t>
            </a:r>
            <a:r>
              <a:rPr lang="ja-JP" altLang="en-US" sz="2800" b="1" i="1" dirty="0">
                <a:solidFill>
                  <a:schemeClr val="bg1"/>
                </a:solidFill>
              </a:rPr>
              <a:t>への重症化を防ぐことがポイント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1A42BAD-D39B-4675-9B17-869F3F0406BA}"/>
              </a:ext>
            </a:extLst>
          </p:cNvPr>
          <p:cNvSpPr/>
          <p:nvPr/>
        </p:nvSpPr>
        <p:spPr>
          <a:xfrm>
            <a:off x="244549" y="4146698"/>
            <a:ext cx="8591107" cy="232853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B1D08FA1-41CF-40BA-9E69-8E49D38CBD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192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512"/>
    </mc:Choice>
    <mc:Fallback>
      <p:transition spd="slow" advTm="39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COVID19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肺炎初期の管理目標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</a:t>
            </a:r>
            <a:r>
              <a:rPr lang="ja-JP" altLang="en-US" sz="4000" b="1" dirty="0">
                <a:solidFill>
                  <a:schemeClr val="bg1"/>
                </a:solidFill>
              </a:rPr>
              <a:t> </a:t>
            </a:r>
            <a:r>
              <a:rPr lang="ja-JP" altLang="en-US" sz="4000" b="1" i="1" dirty="0">
                <a:solidFill>
                  <a:schemeClr val="bg1"/>
                </a:solidFill>
              </a:rPr>
              <a:t>挿管前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838" y="2608976"/>
            <a:ext cx="8506437" cy="410572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低酸素血症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をしっかりと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改善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させる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②　患者の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呼吸努力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をしっかりと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評価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する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③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NPPV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や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HFNC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は推奨しない</a:t>
            </a:r>
            <a:endParaRPr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ja-JP" sz="2800" b="1" dirty="0">
                <a:solidFill>
                  <a:schemeClr val="bg1"/>
                </a:solidFill>
              </a:rPr>
              <a:t>飛沫感染のリスク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ja-JP" altLang="ja-JP" sz="2800" b="1" dirty="0">
                <a:solidFill>
                  <a:schemeClr val="bg1"/>
                </a:solidFill>
              </a:rPr>
              <a:t>、</a:t>
            </a:r>
            <a:r>
              <a:rPr lang="ja-JP" altLang="en-US" sz="2800" b="1" dirty="0">
                <a:solidFill>
                  <a:schemeClr val="bg1"/>
                </a:solidFill>
              </a:rPr>
              <a:t>挿管タイミング遅延、</a:t>
            </a:r>
            <a:r>
              <a:rPr lang="ja-JP" altLang="ja-JP" sz="2800" b="1" dirty="0">
                <a:solidFill>
                  <a:schemeClr val="bg1"/>
                </a:solidFill>
              </a:rPr>
              <a:t>治療失敗患者の死亡率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早めの挿管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を常に念頭に入れる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9197D2-171B-46F7-BB8C-858265D88745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過剰な呼吸努力を抑制、</a:t>
            </a:r>
            <a:r>
              <a:rPr lang="ja-JP" altLang="en-US" sz="2800" b="1" i="1" dirty="0">
                <a:solidFill>
                  <a:schemeClr val="bg1"/>
                </a:solidFill>
              </a:rPr>
              <a:t>自発呼吸関連肺傷害を回避、</a:t>
            </a:r>
            <a:r>
              <a:rPr lang="en-US" altLang="ja-JP" sz="2800" b="1" i="1" dirty="0">
                <a:solidFill>
                  <a:schemeClr val="bg1"/>
                </a:solidFill>
              </a:rPr>
              <a:t>Type H</a:t>
            </a:r>
            <a:r>
              <a:rPr lang="ja-JP" altLang="en-US" sz="2800" b="1" i="1" dirty="0">
                <a:solidFill>
                  <a:schemeClr val="bg1"/>
                </a:solidFill>
              </a:rPr>
              <a:t>への重症化を防ぐことがポイント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1A42BAD-D39B-4675-9B17-869F3F0406BA}"/>
              </a:ext>
            </a:extLst>
          </p:cNvPr>
          <p:cNvSpPr/>
          <p:nvPr/>
        </p:nvSpPr>
        <p:spPr>
          <a:xfrm>
            <a:off x="244549" y="5741582"/>
            <a:ext cx="8591107" cy="73364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B42C7608-9DA6-48B9-9F9D-FA157E7E01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72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182"/>
    </mc:Choice>
    <mc:Fallback>
      <p:transition spd="slow" advTm="61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COVID19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肺炎初期の管理目標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</a:t>
            </a:r>
            <a:r>
              <a:rPr lang="ja-JP" altLang="en-US" sz="4000" b="1" dirty="0">
                <a:solidFill>
                  <a:schemeClr val="bg1"/>
                </a:solidFill>
              </a:rPr>
              <a:t> </a:t>
            </a:r>
            <a:r>
              <a:rPr lang="ja-JP" altLang="en-US" sz="4000" b="1" i="1" dirty="0">
                <a:solidFill>
                  <a:schemeClr val="bg1"/>
                </a:solidFill>
              </a:rPr>
              <a:t>挿管前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7838" y="2608976"/>
            <a:ext cx="8506437" cy="410572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低酸素血症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をしっかりと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改善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させる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呼吸ドライブ</a:t>
            </a:r>
            <a:r>
              <a:rPr kumimoji="1"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↓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②　患者の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呼吸努力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をしっかりと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評価</a:t>
            </a: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する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③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　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NPPV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や</a:t>
            </a:r>
            <a:r>
              <a:rPr lang="en-US" altLang="ja-JP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HFNC</a:t>
            </a:r>
            <a:r>
              <a:rPr lang="ja-JP" altLang="en-US" sz="2800" b="1" dirty="0">
                <a:solidFill>
                  <a:srgbClr val="FF0000"/>
                </a:solidFill>
                <a:cs typeface="Times New Roman" panose="02020603050405020304" pitchFamily="18" charset="0"/>
              </a:rPr>
              <a:t>は推奨しない</a:t>
            </a:r>
            <a:endParaRPr lang="en-US" altLang="ja-JP" sz="28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(</a:t>
            </a:r>
            <a:r>
              <a:rPr lang="ja-JP" altLang="ja-JP" sz="2800" b="1" dirty="0">
                <a:solidFill>
                  <a:schemeClr val="bg1"/>
                </a:solidFill>
              </a:rPr>
              <a:t>飛沫感染のリスク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ja-JP" altLang="ja-JP" sz="2800" b="1" dirty="0">
                <a:solidFill>
                  <a:schemeClr val="bg1"/>
                </a:solidFill>
              </a:rPr>
              <a:t>、</a:t>
            </a:r>
            <a:r>
              <a:rPr lang="ja-JP" altLang="en-US" sz="2800" b="1" dirty="0">
                <a:solidFill>
                  <a:schemeClr val="bg1"/>
                </a:solidFill>
              </a:rPr>
              <a:t>挿管タイミング遅延、</a:t>
            </a:r>
            <a:r>
              <a:rPr lang="ja-JP" altLang="ja-JP" sz="2800" b="1" dirty="0">
                <a:solidFill>
                  <a:schemeClr val="bg1"/>
                </a:solidFill>
              </a:rPr>
              <a:t>治療失敗患者の死亡率</a:t>
            </a:r>
            <a:r>
              <a:rPr lang="en-US" altLang="ja-JP" sz="2800" b="1" dirty="0">
                <a:solidFill>
                  <a:schemeClr val="bg1"/>
                </a:solidFill>
              </a:rPr>
              <a:t>↑</a:t>
            </a:r>
            <a:r>
              <a:rPr lang="en-US" altLang="ja-JP" sz="2800" b="1" dirty="0">
                <a:solidFill>
                  <a:schemeClr val="bg1"/>
                </a:solidFill>
                <a:cs typeface="Times New Roman" panose="02020603050405020304" pitchFamily="18" charset="0"/>
              </a:rPr>
              <a:t>)</a:t>
            </a:r>
            <a:endParaRPr lang="en-US" altLang="ja-JP" sz="1400" b="1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　早めの挿管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を常に念頭に入れる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79197D2-171B-46F7-BB8C-858265D88745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過剰な呼吸努力を抑制、</a:t>
            </a:r>
            <a:r>
              <a:rPr lang="ja-JP" altLang="en-US" sz="2800" b="1" i="1" dirty="0">
                <a:solidFill>
                  <a:schemeClr val="bg1"/>
                </a:solidFill>
              </a:rPr>
              <a:t>自発呼吸関連肺傷害を回避、</a:t>
            </a:r>
            <a:r>
              <a:rPr lang="en-US" altLang="ja-JP" sz="2800" b="1" i="1" dirty="0">
                <a:solidFill>
                  <a:schemeClr val="bg1"/>
                </a:solidFill>
              </a:rPr>
              <a:t>Type H</a:t>
            </a:r>
            <a:r>
              <a:rPr lang="ja-JP" altLang="en-US" sz="2800" b="1" i="1" dirty="0">
                <a:solidFill>
                  <a:schemeClr val="bg1"/>
                </a:solidFill>
              </a:rPr>
              <a:t>への重症化を防ぐことがポイント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pic>
        <p:nvPicPr>
          <p:cNvPr id="10" name="オーディオ 9">
            <a:hlinkClick r:id="" action="ppaction://media"/>
            <a:extLst>
              <a:ext uri="{FF2B5EF4-FFF2-40B4-BE49-F238E27FC236}">
                <a16:creationId xmlns:a16="http://schemas.microsoft.com/office/drawing/2014/main" id="{145F1953-9F3A-48A0-83C4-35A8BDFFEC2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38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737"/>
    </mc:Choice>
    <mc:Fallback>
      <p:transition spd="slow" advTm="577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84EFED00-D851-4D99-90DC-4F830CD9E454}"/>
              </a:ext>
            </a:extLst>
          </p:cNvPr>
          <p:cNvSpPr txBox="1">
            <a:spLocks/>
          </p:cNvSpPr>
          <p:nvPr/>
        </p:nvSpPr>
        <p:spPr>
          <a:xfrm>
            <a:off x="0" y="2510898"/>
            <a:ext cx="9144000" cy="183620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ja-JP" altLang="en-US" sz="7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人工呼吸管理法</a:t>
            </a:r>
            <a:endParaRPr kumimoji="1" lang="en-US" altLang="ja-JP" sz="3600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pic>
        <p:nvPicPr>
          <p:cNvPr id="3" name="オーディオ 2">
            <a:hlinkClick r:id="" action="ppaction://media"/>
            <a:extLst>
              <a:ext uri="{FF2B5EF4-FFF2-40B4-BE49-F238E27FC236}">
                <a16:creationId xmlns:a16="http://schemas.microsoft.com/office/drawing/2014/main" id="{967E2071-0E63-4102-9E14-09A07834481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685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72"/>
    </mc:Choice>
    <mc:Fallback>
      <p:transition spd="slow" advTm="8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人工呼吸管理目標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挿管後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706038"/>
            <a:ext cx="9144000" cy="356043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基本的には、「</a:t>
            </a:r>
            <a:r>
              <a:rPr lang="en-US" altLang="ja-JP" sz="2800" b="1" dirty="0">
                <a:solidFill>
                  <a:srgbClr val="FF0000"/>
                </a:solidFill>
              </a:rPr>
              <a:t>ARDS</a:t>
            </a:r>
            <a:r>
              <a:rPr lang="ja-JP" altLang="en-US" sz="2800" b="1" dirty="0">
                <a:solidFill>
                  <a:srgbClr val="FF0000"/>
                </a:solidFill>
              </a:rPr>
              <a:t>に対する肺保護換気戦略</a:t>
            </a:r>
            <a:r>
              <a:rPr lang="ja-JP" altLang="en-US" sz="2800" b="1" dirty="0">
                <a:solidFill>
                  <a:schemeClr val="bg1"/>
                </a:solidFill>
              </a:rPr>
              <a:t>」に準じる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②　</a:t>
            </a:r>
            <a:r>
              <a:rPr lang="en-US" altLang="ja-JP" sz="2800" b="1" dirty="0">
                <a:solidFill>
                  <a:srgbClr val="FF0000"/>
                </a:solidFill>
              </a:rPr>
              <a:t>Type L</a:t>
            </a:r>
            <a:r>
              <a:rPr lang="ja-JP" altLang="en-US" sz="2800" b="1" dirty="0">
                <a:solidFill>
                  <a:schemeClr val="bg1"/>
                </a:solidFill>
              </a:rPr>
              <a:t>の特徴を有する場合、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rgbClr val="FF0000"/>
                </a:solidFill>
              </a:rPr>
              <a:t>は低め</a:t>
            </a:r>
            <a:r>
              <a:rPr lang="ja-JP" altLang="en-US" sz="2800" b="1" dirty="0">
                <a:solidFill>
                  <a:schemeClr val="bg1"/>
                </a:solidFill>
              </a:rPr>
              <a:t>で管理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筋弛緩の推奨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：特に呼吸努力が強い時、不同調の管理が困難な時、重度低酸素血症の時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④　</a:t>
            </a:r>
            <a:r>
              <a:rPr lang="ja-JP" altLang="en-US" sz="2800" b="1" dirty="0">
                <a:solidFill>
                  <a:srgbClr val="FF0000"/>
                </a:solidFill>
              </a:rPr>
              <a:t>腹臥位の推奨</a:t>
            </a:r>
            <a:r>
              <a:rPr lang="ja-JP" altLang="en-US" sz="2800" b="1" dirty="0">
                <a:solidFill>
                  <a:schemeClr val="bg1"/>
                </a:solidFill>
              </a:rPr>
              <a:t>：特に重度低酸素血症の時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68EBB9-9BAC-4643-B8E5-1A172F81EA7D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肺生理学的観点から個々の病態に応じた呼吸管理を行うこと</a:t>
            </a:r>
            <a:r>
              <a:rPr lang="ja-JP" altLang="en-US" sz="2800" b="1" i="1" dirty="0">
                <a:solidFill>
                  <a:schemeClr val="bg1"/>
                </a:solidFill>
              </a:rPr>
              <a:t>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C62ED64-0DFB-4C8A-91CC-E4C9875FBDDA}"/>
              </a:ext>
            </a:extLst>
          </p:cNvPr>
          <p:cNvSpPr/>
          <p:nvPr/>
        </p:nvSpPr>
        <p:spPr>
          <a:xfrm>
            <a:off x="106326" y="1265274"/>
            <a:ext cx="8899451" cy="531808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CDB25AC2-6C84-4B5C-82E4-915ADF65056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95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93"/>
    </mc:Choice>
    <mc:Fallback>
      <p:transition spd="slow" advTm="70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人工呼吸管理目標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挿管後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706038"/>
            <a:ext cx="9144000" cy="356043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基本的には、「</a:t>
            </a:r>
            <a:r>
              <a:rPr lang="en-US" altLang="ja-JP" sz="2800" b="1" dirty="0">
                <a:solidFill>
                  <a:srgbClr val="FF0000"/>
                </a:solidFill>
              </a:rPr>
              <a:t>ARDS</a:t>
            </a:r>
            <a:r>
              <a:rPr lang="ja-JP" altLang="en-US" sz="2800" b="1" dirty="0">
                <a:solidFill>
                  <a:srgbClr val="FF0000"/>
                </a:solidFill>
              </a:rPr>
              <a:t>に対する肺保護換気戦略</a:t>
            </a:r>
            <a:r>
              <a:rPr lang="ja-JP" altLang="en-US" sz="2800" b="1" dirty="0">
                <a:solidFill>
                  <a:schemeClr val="bg1"/>
                </a:solidFill>
              </a:rPr>
              <a:t>」に準じる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②　</a:t>
            </a:r>
            <a:r>
              <a:rPr lang="en-US" altLang="ja-JP" sz="2800" b="1" dirty="0">
                <a:solidFill>
                  <a:srgbClr val="FF0000"/>
                </a:solidFill>
              </a:rPr>
              <a:t>Type L</a:t>
            </a:r>
            <a:r>
              <a:rPr lang="ja-JP" altLang="en-US" sz="2800" b="1" dirty="0">
                <a:solidFill>
                  <a:schemeClr val="bg1"/>
                </a:solidFill>
              </a:rPr>
              <a:t>の特徴を有する場合、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rgbClr val="FF0000"/>
                </a:solidFill>
              </a:rPr>
              <a:t>は低め</a:t>
            </a:r>
            <a:r>
              <a:rPr lang="ja-JP" altLang="en-US" sz="2800" b="1" dirty="0">
                <a:solidFill>
                  <a:schemeClr val="bg1"/>
                </a:solidFill>
              </a:rPr>
              <a:t>で管理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筋弛緩の推奨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：特に呼吸努力が強い時、不同調の管理が困難な時、重度低酸素血症の時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④　</a:t>
            </a:r>
            <a:r>
              <a:rPr lang="ja-JP" altLang="en-US" sz="2800" b="1" dirty="0">
                <a:solidFill>
                  <a:srgbClr val="FF0000"/>
                </a:solidFill>
              </a:rPr>
              <a:t>腹臥位の推奨</a:t>
            </a:r>
            <a:r>
              <a:rPr lang="ja-JP" altLang="en-US" sz="2800" b="1" dirty="0">
                <a:solidFill>
                  <a:schemeClr val="bg1"/>
                </a:solidFill>
              </a:rPr>
              <a:t>：特に重度低酸素血症の時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68EBB9-9BAC-4643-B8E5-1A172F81EA7D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肺生理学的観点から個々の病態に応じた呼吸管理を行うこと</a:t>
            </a:r>
            <a:r>
              <a:rPr lang="ja-JP" altLang="en-US" sz="2800" b="1" i="1" dirty="0">
                <a:solidFill>
                  <a:schemeClr val="bg1"/>
                </a:solidFill>
              </a:rPr>
              <a:t>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C62ED64-0DFB-4C8A-91CC-E4C9875FBDDA}"/>
              </a:ext>
            </a:extLst>
          </p:cNvPr>
          <p:cNvSpPr/>
          <p:nvPr/>
        </p:nvSpPr>
        <p:spPr>
          <a:xfrm>
            <a:off x="106326" y="2560638"/>
            <a:ext cx="8899451" cy="402272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0AC3B085-EB8A-43D9-8AA1-6D7346F9D6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09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75"/>
    </mc:Choice>
    <mc:Fallback>
      <p:transition spd="slow" advTm="105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人工呼吸管理目標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挿管後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706038"/>
            <a:ext cx="9144000" cy="356043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基本的には、「</a:t>
            </a:r>
            <a:r>
              <a:rPr lang="en-US" altLang="ja-JP" sz="2800" b="1" dirty="0">
                <a:solidFill>
                  <a:srgbClr val="FF0000"/>
                </a:solidFill>
              </a:rPr>
              <a:t>ARDS</a:t>
            </a:r>
            <a:r>
              <a:rPr lang="ja-JP" altLang="en-US" sz="2800" b="1" dirty="0">
                <a:solidFill>
                  <a:srgbClr val="FF0000"/>
                </a:solidFill>
              </a:rPr>
              <a:t>に対する肺保護換気戦略</a:t>
            </a:r>
            <a:r>
              <a:rPr lang="ja-JP" altLang="en-US" sz="2800" b="1" dirty="0">
                <a:solidFill>
                  <a:schemeClr val="bg1"/>
                </a:solidFill>
              </a:rPr>
              <a:t>」に準じる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②　</a:t>
            </a:r>
            <a:r>
              <a:rPr lang="en-US" altLang="ja-JP" sz="2800" b="1" dirty="0">
                <a:solidFill>
                  <a:srgbClr val="FF0000"/>
                </a:solidFill>
              </a:rPr>
              <a:t>Type L</a:t>
            </a:r>
            <a:r>
              <a:rPr lang="ja-JP" altLang="en-US" sz="2800" b="1" dirty="0">
                <a:solidFill>
                  <a:schemeClr val="bg1"/>
                </a:solidFill>
              </a:rPr>
              <a:t>の特徴を有する場合、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rgbClr val="FF0000"/>
                </a:solidFill>
              </a:rPr>
              <a:t>は低め</a:t>
            </a:r>
            <a:r>
              <a:rPr lang="ja-JP" altLang="en-US" sz="2800" b="1" dirty="0">
                <a:solidFill>
                  <a:schemeClr val="bg1"/>
                </a:solidFill>
              </a:rPr>
              <a:t>で管理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筋弛緩の推奨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：特に呼吸努力が強い時、不同調の管理が困難な時、重度低酸素血症の時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④　</a:t>
            </a:r>
            <a:r>
              <a:rPr lang="ja-JP" altLang="en-US" sz="2800" b="1" dirty="0">
                <a:solidFill>
                  <a:srgbClr val="FF0000"/>
                </a:solidFill>
              </a:rPr>
              <a:t>腹臥位の推奨</a:t>
            </a:r>
            <a:r>
              <a:rPr lang="ja-JP" altLang="en-US" sz="2800" b="1" dirty="0">
                <a:solidFill>
                  <a:schemeClr val="bg1"/>
                </a:solidFill>
              </a:rPr>
              <a:t>：特に重度低酸素血症の時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68EBB9-9BAC-4643-B8E5-1A172F81EA7D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肺生理学的観点から個々の病態に応じた呼吸管理を行うこと</a:t>
            </a:r>
            <a:r>
              <a:rPr lang="ja-JP" altLang="en-US" sz="2800" b="1" i="1" dirty="0">
                <a:solidFill>
                  <a:schemeClr val="bg1"/>
                </a:solidFill>
              </a:rPr>
              <a:t>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C62ED64-0DFB-4C8A-91CC-E4C9875FBDDA}"/>
              </a:ext>
            </a:extLst>
          </p:cNvPr>
          <p:cNvSpPr/>
          <p:nvPr/>
        </p:nvSpPr>
        <p:spPr>
          <a:xfrm>
            <a:off x="106326" y="3429000"/>
            <a:ext cx="8899451" cy="31543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A6D7B099-E47D-4FE0-8AE9-3576637DC4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18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14"/>
    </mc:Choice>
    <mc:Fallback>
      <p:transition spd="slow" advTm="103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人工呼吸管理目標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挿管後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706038"/>
            <a:ext cx="9144000" cy="356043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基本的には、「</a:t>
            </a:r>
            <a:r>
              <a:rPr lang="en-US" altLang="ja-JP" sz="2800" b="1" dirty="0">
                <a:solidFill>
                  <a:srgbClr val="FF0000"/>
                </a:solidFill>
              </a:rPr>
              <a:t>ARDS</a:t>
            </a:r>
            <a:r>
              <a:rPr lang="ja-JP" altLang="en-US" sz="2800" b="1" dirty="0">
                <a:solidFill>
                  <a:srgbClr val="FF0000"/>
                </a:solidFill>
              </a:rPr>
              <a:t>に対する肺保護換気戦略</a:t>
            </a:r>
            <a:r>
              <a:rPr lang="ja-JP" altLang="en-US" sz="2800" b="1" dirty="0">
                <a:solidFill>
                  <a:schemeClr val="bg1"/>
                </a:solidFill>
              </a:rPr>
              <a:t>」に準じる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②　</a:t>
            </a:r>
            <a:r>
              <a:rPr lang="en-US" altLang="ja-JP" sz="2800" b="1" dirty="0">
                <a:solidFill>
                  <a:srgbClr val="FF0000"/>
                </a:solidFill>
              </a:rPr>
              <a:t>Type L</a:t>
            </a:r>
            <a:r>
              <a:rPr lang="ja-JP" altLang="en-US" sz="2800" b="1" dirty="0">
                <a:solidFill>
                  <a:schemeClr val="bg1"/>
                </a:solidFill>
              </a:rPr>
              <a:t>の特徴を有する場合、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rgbClr val="FF0000"/>
                </a:solidFill>
              </a:rPr>
              <a:t>は低め</a:t>
            </a:r>
            <a:r>
              <a:rPr lang="ja-JP" altLang="en-US" sz="2800" b="1" dirty="0">
                <a:solidFill>
                  <a:schemeClr val="bg1"/>
                </a:solidFill>
              </a:rPr>
              <a:t>で管理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筋弛緩の推奨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：特に呼吸努力が強い時、不同調の管理が困難な時、重度低酸素血症の時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④　</a:t>
            </a:r>
            <a:r>
              <a:rPr lang="ja-JP" altLang="en-US" sz="2800" b="1" dirty="0">
                <a:solidFill>
                  <a:srgbClr val="FF0000"/>
                </a:solidFill>
              </a:rPr>
              <a:t>腹臥位の推奨</a:t>
            </a:r>
            <a:r>
              <a:rPr lang="ja-JP" altLang="en-US" sz="2800" b="1" dirty="0">
                <a:solidFill>
                  <a:schemeClr val="bg1"/>
                </a:solidFill>
              </a:rPr>
              <a:t>：特に重度低酸素血症の時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68EBB9-9BAC-4643-B8E5-1A172F81EA7D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肺生理学的観点から個々の病態に応じた呼吸管理を行うこと</a:t>
            </a:r>
            <a:r>
              <a:rPr lang="ja-JP" altLang="en-US" sz="2800" b="1" i="1" dirty="0">
                <a:solidFill>
                  <a:schemeClr val="bg1"/>
                </a:solidFill>
              </a:rPr>
              <a:t>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C62ED64-0DFB-4C8A-91CC-E4C9875FBDDA}"/>
              </a:ext>
            </a:extLst>
          </p:cNvPr>
          <p:cNvSpPr/>
          <p:nvPr/>
        </p:nvSpPr>
        <p:spPr>
          <a:xfrm>
            <a:off x="106326" y="4178594"/>
            <a:ext cx="8899451" cy="240476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146FFAC8-E7DC-42B8-9AE1-C6F259CA30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548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284"/>
    </mc:Choice>
    <mc:Fallback>
      <p:transition spd="slow" advTm="252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A3351C7-102D-4FDD-83D4-77ED48310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39994"/>
            <a:ext cx="8229600" cy="5238199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altLang="ja-JP" sz="2800" b="1" dirty="0">
                <a:solidFill>
                  <a:schemeClr val="bg1"/>
                </a:solidFill>
                <a:ea typeface="+mj-ea"/>
              </a:rPr>
              <a:t>ECMO-net</a:t>
            </a:r>
            <a:r>
              <a:rPr lang="ja-JP" altLang="en-US" sz="2800" b="1" dirty="0">
                <a:solidFill>
                  <a:schemeClr val="bg1"/>
                </a:solidFill>
                <a:ea typeface="+mj-ea"/>
              </a:rPr>
              <a:t>からの依頼により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、大阪大学大学院医学系研究科麻酔集中治療医学講座　吉田健史が中心となり本教育ビデオを作成した。</a:t>
            </a:r>
            <a:endParaRPr kumimoji="1"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r>
              <a:rPr lang="ja-JP" altLang="en-US" sz="2800" b="1" dirty="0">
                <a:solidFill>
                  <a:schemeClr val="bg1"/>
                </a:solidFill>
                <a:ea typeface="+mj-ea"/>
              </a:rPr>
              <a:t>以下の参考文献及び自験例から呼吸管理指針を簡潔にまとめた。しかし、常に現場での臨床判断が最優先されることを強調しておく。</a:t>
            </a:r>
            <a:endParaRPr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疑問点があれば 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(e.g., 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腹臥位療法の経験がない、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ECMO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適応相談、筋弛緩が中止できない、高二酸化炭素血症に難渋など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)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、「日本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COVID-19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対策</a:t>
            </a:r>
            <a:r>
              <a:rPr kumimoji="1" lang="en-US" altLang="ja-JP" sz="2800" b="1" dirty="0">
                <a:solidFill>
                  <a:schemeClr val="bg1"/>
                </a:solidFill>
                <a:ea typeface="+mj-ea"/>
              </a:rPr>
              <a:t>ECMO-net</a:t>
            </a:r>
            <a:r>
              <a:rPr kumimoji="1" lang="ja-JP" altLang="en-US" sz="2800" b="1" dirty="0">
                <a:solidFill>
                  <a:schemeClr val="bg1"/>
                </a:solidFill>
                <a:ea typeface="+mj-ea"/>
              </a:rPr>
              <a:t>」コールセンターに相談されたい。</a:t>
            </a:r>
            <a:endParaRPr kumimoji="1" lang="en-US" altLang="ja-JP" sz="2800" b="1" dirty="0">
              <a:solidFill>
                <a:schemeClr val="bg1"/>
              </a:solidFill>
              <a:ea typeface="+mj-ea"/>
            </a:endParaRPr>
          </a:p>
          <a:p>
            <a:pPr>
              <a:lnSpc>
                <a:spcPct val="120000"/>
              </a:lnSpc>
            </a:pPr>
            <a:endParaRPr kumimoji="1" lang="ja-JP" altLang="en-US" sz="2400" b="1" dirty="0">
              <a:solidFill>
                <a:schemeClr val="bg1"/>
              </a:solidFill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9CEECE7C-5EDE-41C3-9DC9-769561A0BB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7048"/>
            <a:ext cx="8229600" cy="1143000"/>
          </a:xfrm>
        </p:spPr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はじめに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CFC19B67-1B70-4450-80D4-29DD412A27B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848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344"/>
    </mc:Choice>
    <mc:Fallback>
      <p:transition spd="slow" advTm="273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人工呼吸管理目標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挿管後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706038"/>
            <a:ext cx="9144000" cy="356043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基本的には、「</a:t>
            </a:r>
            <a:r>
              <a:rPr lang="en-US" altLang="ja-JP" sz="2800" b="1" dirty="0">
                <a:solidFill>
                  <a:srgbClr val="FF0000"/>
                </a:solidFill>
              </a:rPr>
              <a:t>ARDS</a:t>
            </a:r>
            <a:r>
              <a:rPr lang="ja-JP" altLang="en-US" sz="2800" b="1" dirty="0">
                <a:solidFill>
                  <a:srgbClr val="FF0000"/>
                </a:solidFill>
              </a:rPr>
              <a:t>に対する肺保護換気戦略</a:t>
            </a:r>
            <a:r>
              <a:rPr lang="ja-JP" altLang="en-US" sz="2800" b="1" dirty="0">
                <a:solidFill>
                  <a:schemeClr val="bg1"/>
                </a:solidFill>
              </a:rPr>
              <a:t>」に準じる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②　</a:t>
            </a:r>
            <a:r>
              <a:rPr lang="en-US" altLang="ja-JP" sz="2800" b="1" dirty="0">
                <a:solidFill>
                  <a:srgbClr val="FF0000"/>
                </a:solidFill>
              </a:rPr>
              <a:t>Type L</a:t>
            </a:r>
            <a:r>
              <a:rPr lang="ja-JP" altLang="en-US" sz="2800" b="1" dirty="0">
                <a:solidFill>
                  <a:schemeClr val="bg1"/>
                </a:solidFill>
              </a:rPr>
              <a:t>の特徴を有する場合、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rgbClr val="FF0000"/>
                </a:solidFill>
              </a:rPr>
              <a:t>は低め</a:t>
            </a:r>
            <a:r>
              <a:rPr lang="ja-JP" altLang="en-US" sz="2800" b="1" dirty="0">
                <a:solidFill>
                  <a:schemeClr val="bg1"/>
                </a:solidFill>
              </a:rPr>
              <a:t>で管理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筋弛緩の推奨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：特に呼吸努力が強い時、不同調の管理が困難な時、重度低酸素血症の時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④　</a:t>
            </a:r>
            <a:r>
              <a:rPr lang="ja-JP" altLang="en-US" sz="2800" b="1" dirty="0">
                <a:solidFill>
                  <a:srgbClr val="FF0000"/>
                </a:solidFill>
              </a:rPr>
              <a:t>腹臥位の推奨</a:t>
            </a:r>
            <a:r>
              <a:rPr lang="ja-JP" altLang="en-US" sz="2800" b="1" dirty="0">
                <a:solidFill>
                  <a:schemeClr val="bg1"/>
                </a:solidFill>
              </a:rPr>
              <a:t>：特に重度低酸素血症の時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68EBB9-9BAC-4643-B8E5-1A172F81EA7D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肺生理学的観点から個々の病態に応じた呼吸管理を行うこと</a:t>
            </a:r>
            <a:r>
              <a:rPr lang="ja-JP" altLang="en-US" sz="2800" b="1" i="1" dirty="0">
                <a:solidFill>
                  <a:schemeClr val="bg1"/>
                </a:solidFill>
              </a:rPr>
              <a:t>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C62ED64-0DFB-4C8A-91CC-E4C9875FBDDA}"/>
              </a:ext>
            </a:extLst>
          </p:cNvPr>
          <p:cNvSpPr/>
          <p:nvPr/>
        </p:nvSpPr>
        <p:spPr>
          <a:xfrm>
            <a:off x="106326" y="5571460"/>
            <a:ext cx="8899451" cy="10119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638A916C-E098-4D79-A453-8DAF1E3BA7F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9934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072"/>
    </mc:Choice>
    <mc:Fallback>
      <p:transition spd="slow" advTm="310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人工呼吸管理目標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挿管後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706038"/>
            <a:ext cx="9144000" cy="356043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基本的には、「</a:t>
            </a:r>
            <a:r>
              <a:rPr lang="en-US" altLang="ja-JP" sz="2800" b="1" dirty="0">
                <a:solidFill>
                  <a:srgbClr val="FF0000"/>
                </a:solidFill>
              </a:rPr>
              <a:t>ARDS</a:t>
            </a:r>
            <a:r>
              <a:rPr lang="ja-JP" altLang="en-US" sz="2800" b="1" dirty="0">
                <a:solidFill>
                  <a:srgbClr val="FF0000"/>
                </a:solidFill>
              </a:rPr>
              <a:t>に対する肺保護換気戦略</a:t>
            </a:r>
            <a:r>
              <a:rPr lang="ja-JP" altLang="en-US" sz="2800" b="1" dirty="0">
                <a:solidFill>
                  <a:schemeClr val="bg1"/>
                </a:solidFill>
              </a:rPr>
              <a:t>」に準じる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②　</a:t>
            </a:r>
            <a:r>
              <a:rPr lang="en-US" altLang="ja-JP" sz="2800" b="1" dirty="0">
                <a:solidFill>
                  <a:srgbClr val="FF0000"/>
                </a:solidFill>
              </a:rPr>
              <a:t>Type L</a:t>
            </a:r>
            <a:r>
              <a:rPr lang="ja-JP" altLang="en-US" sz="2800" b="1" dirty="0">
                <a:solidFill>
                  <a:schemeClr val="bg1"/>
                </a:solidFill>
              </a:rPr>
              <a:t>の特徴を有する場合、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rgbClr val="FF0000"/>
                </a:solidFill>
              </a:rPr>
              <a:t>は低め</a:t>
            </a:r>
            <a:r>
              <a:rPr lang="ja-JP" altLang="en-US" sz="2800" b="1" dirty="0">
                <a:solidFill>
                  <a:schemeClr val="bg1"/>
                </a:solidFill>
              </a:rPr>
              <a:t>で管理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</a:t>
            </a:r>
            <a:r>
              <a:rPr kumimoji="1" lang="ja-JP" altLang="en-US" sz="2800" b="1" dirty="0">
                <a:solidFill>
                  <a:srgbClr val="FF0000"/>
                </a:solidFill>
              </a:rPr>
              <a:t>筋弛緩の推奨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：特に呼吸努力が強い時、不同調の管理が困難な時、重度低酸素血症の時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④　</a:t>
            </a:r>
            <a:r>
              <a:rPr lang="ja-JP" altLang="en-US" sz="2800" b="1" dirty="0">
                <a:solidFill>
                  <a:srgbClr val="FF0000"/>
                </a:solidFill>
              </a:rPr>
              <a:t>腹臥位の推奨</a:t>
            </a:r>
            <a:r>
              <a:rPr lang="ja-JP" altLang="en-US" sz="2800" b="1" dirty="0">
                <a:solidFill>
                  <a:schemeClr val="bg1"/>
                </a:solidFill>
              </a:rPr>
              <a:t>：特に重度低酸素血症の時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2B68EBB9-9BAC-4643-B8E5-1A172F81EA7D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肺生理学的観点から個々の病態に応じた呼吸管理を行うこと</a:t>
            </a:r>
            <a:r>
              <a:rPr lang="ja-JP" altLang="en-US" sz="2800" b="1" i="1" dirty="0">
                <a:solidFill>
                  <a:schemeClr val="bg1"/>
                </a:solidFill>
              </a:rPr>
              <a:t>がポイント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285F69E9-D58D-4EA8-AD6C-BE18F9B0A89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6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68"/>
    </mc:Choice>
    <mc:Fallback>
      <p:transition spd="slow" advTm="118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低一回換気量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一回換気量：</a:t>
            </a:r>
            <a:r>
              <a:rPr lang="en-US" altLang="ja-JP" sz="2800" b="1" dirty="0">
                <a:solidFill>
                  <a:schemeClr val="bg1"/>
                </a:solidFill>
              </a:rPr>
              <a:t>6ml/</a:t>
            </a:r>
            <a:r>
              <a:rPr lang="ja-JP" altLang="en-US" sz="2800" b="1" dirty="0">
                <a:solidFill>
                  <a:schemeClr val="bg1"/>
                </a:solidFill>
              </a:rPr>
              <a:t>予測体重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ja-JP" altLang="en-US" sz="2800" b="1" u="sng" dirty="0">
                <a:solidFill>
                  <a:schemeClr val="bg1"/>
                </a:solidFill>
              </a:rPr>
              <a:t>実体重ではない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図 3" descr="文字と写真のスクリーンショット&#10;&#10;自動的に生成された説明">
            <a:extLst>
              <a:ext uri="{FF2B5EF4-FFF2-40B4-BE49-F238E27FC236}">
                <a16:creationId xmlns:a16="http://schemas.microsoft.com/office/drawing/2014/main" id="{6C8940E2-0F4C-4CB2-AAD6-ACF463F45BE9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" t="22476" r="3174" b="14036"/>
          <a:stretch/>
        </p:blipFill>
        <p:spPr>
          <a:xfrm>
            <a:off x="746853" y="2504114"/>
            <a:ext cx="3556700" cy="4353886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982D264-7561-472D-BA57-A8F4A1ED377E}"/>
              </a:ext>
            </a:extLst>
          </p:cNvPr>
          <p:cNvSpPr/>
          <p:nvPr/>
        </p:nvSpPr>
        <p:spPr>
          <a:xfrm>
            <a:off x="4563611" y="3170938"/>
            <a:ext cx="4320331" cy="1323439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ja-JP" altLang="ja-JP" sz="2000" b="1" dirty="0">
                <a:solidFill>
                  <a:schemeClr val="bg1"/>
                </a:solidFill>
                <a:ea typeface="+mj-ea"/>
              </a:rPr>
              <a:t>予測体重計算法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 (</a:t>
            </a:r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左</a:t>
            </a:r>
            <a:r>
              <a:rPr lang="ja-JP" altLang="ja-JP" sz="2000" b="1" dirty="0">
                <a:solidFill>
                  <a:schemeClr val="bg1"/>
                </a:solidFill>
                <a:ea typeface="+mj-ea"/>
              </a:rPr>
              <a:t>早見表参照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)</a:t>
            </a:r>
            <a:endParaRPr lang="ja-JP" altLang="ja-JP" sz="2000" dirty="0">
              <a:solidFill>
                <a:schemeClr val="bg1"/>
              </a:solidFill>
              <a:ea typeface="+mj-ea"/>
            </a:endParaRPr>
          </a:p>
          <a:p>
            <a:endParaRPr lang="en-US" altLang="ja-JP" sz="2000" dirty="0">
              <a:solidFill>
                <a:schemeClr val="bg1"/>
              </a:solidFill>
              <a:ea typeface="+mj-ea"/>
            </a:endParaRPr>
          </a:p>
          <a:p>
            <a:r>
              <a:rPr lang="ja-JP" altLang="ja-JP" sz="2000" dirty="0">
                <a:solidFill>
                  <a:schemeClr val="bg1"/>
                </a:solidFill>
                <a:ea typeface="+mj-ea"/>
              </a:rPr>
              <a:t>男性：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50 + 0.91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×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(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身長－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152.4)</a:t>
            </a:r>
            <a:endParaRPr lang="ja-JP" altLang="ja-JP" sz="2000" dirty="0">
              <a:solidFill>
                <a:schemeClr val="bg1"/>
              </a:solidFill>
              <a:ea typeface="+mj-ea"/>
            </a:endParaRPr>
          </a:p>
          <a:p>
            <a:r>
              <a:rPr lang="ja-JP" altLang="ja-JP" sz="2000" dirty="0">
                <a:solidFill>
                  <a:schemeClr val="bg1"/>
                </a:solidFill>
                <a:ea typeface="+mj-ea"/>
              </a:rPr>
              <a:t>女性：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45.5 + 0.91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×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(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身長－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152.4)</a:t>
            </a:r>
            <a:endParaRPr lang="ja-JP" altLang="ja-JP" sz="20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03FC4B82-ABE1-4EB1-8748-084F0B97F840}"/>
              </a:ext>
            </a:extLst>
          </p:cNvPr>
          <p:cNvSpPr/>
          <p:nvPr/>
        </p:nvSpPr>
        <p:spPr>
          <a:xfrm>
            <a:off x="489098" y="2504114"/>
            <a:ext cx="8059479" cy="43538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D867D4D6-2E78-4681-870C-542E51EC26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164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082"/>
    </mc:Choice>
    <mc:Fallback>
      <p:transition spd="slow" advTm="370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低一回換気量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一回換気量：</a:t>
            </a:r>
            <a:r>
              <a:rPr lang="en-US" altLang="ja-JP" sz="2800" b="1" dirty="0">
                <a:solidFill>
                  <a:schemeClr val="bg1"/>
                </a:solidFill>
              </a:rPr>
              <a:t>6ml/</a:t>
            </a:r>
            <a:r>
              <a:rPr lang="ja-JP" altLang="en-US" sz="2800" b="1" dirty="0">
                <a:solidFill>
                  <a:schemeClr val="bg1"/>
                </a:solidFill>
              </a:rPr>
              <a:t>予測体重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ja-JP" altLang="en-US" sz="2800" b="1" u="sng" dirty="0">
                <a:solidFill>
                  <a:schemeClr val="bg1"/>
                </a:solidFill>
              </a:rPr>
              <a:t>実体重ではない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4" name="図 3" descr="文字と写真のスクリーンショット&#10;&#10;自動的に生成された説明">
            <a:extLst>
              <a:ext uri="{FF2B5EF4-FFF2-40B4-BE49-F238E27FC236}">
                <a16:creationId xmlns:a16="http://schemas.microsoft.com/office/drawing/2014/main" id="{6C8940E2-0F4C-4CB2-AAD6-ACF463F45BE9}"/>
              </a:ext>
            </a:extLst>
          </p:cNvPr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7" t="22476" r="3174" b="14036"/>
          <a:stretch/>
        </p:blipFill>
        <p:spPr>
          <a:xfrm>
            <a:off x="746853" y="2504114"/>
            <a:ext cx="3556700" cy="4353886"/>
          </a:xfrm>
          <a:prstGeom prst="rect">
            <a:avLst/>
          </a:prstGeom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982D264-7561-472D-BA57-A8F4A1ED377E}"/>
              </a:ext>
            </a:extLst>
          </p:cNvPr>
          <p:cNvSpPr/>
          <p:nvPr/>
        </p:nvSpPr>
        <p:spPr>
          <a:xfrm>
            <a:off x="4563611" y="3170938"/>
            <a:ext cx="4320331" cy="1323439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ja-JP" altLang="ja-JP" sz="2000" b="1" dirty="0">
                <a:solidFill>
                  <a:schemeClr val="bg1"/>
                </a:solidFill>
                <a:ea typeface="+mj-ea"/>
              </a:rPr>
              <a:t>予測体重計算法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 (</a:t>
            </a:r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左</a:t>
            </a:r>
            <a:r>
              <a:rPr lang="ja-JP" altLang="ja-JP" sz="2000" b="1" dirty="0">
                <a:solidFill>
                  <a:schemeClr val="bg1"/>
                </a:solidFill>
                <a:ea typeface="+mj-ea"/>
              </a:rPr>
              <a:t>早見表参照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)</a:t>
            </a:r>
            <a:endParaRPr lang="ja-JP" altLang="ja-JP" sz="2000" dirty="0">
              <a:solidFill>
                <a:schemeClr val="bg1"/>
              </a:solidFill>
              <a:ea typeface="+mj-ea"/>
            </a:endParaRPr>
          </a:p>
          <a:p>
            <a:endParaRPr lang="en-US" altLang="ja-JP" sz="2000" dirty="0">
              <a:solidFill>
                <a:schemeClr val="bg1"/>
              </a:solidFill>
              <a:ea typeface="+mj-ea"/>
            </a:endParaRPr>
          </a:p>
          <a:p>
            <a:r>
              <a:rPr lang="ja-JP" altLang="ja-JP" sz="2000" dirty="0">
                <a:solidFill>
                  <a:schemeClr val="bg1"/>
                </a:solidFill>
                <a:ea typeface="+mj-ea"/>
              </a:rPr>
              <a:t>男性：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50 + 0.91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×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(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身長－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152.4)</a:t>
            </a:r>
            <a:endParaRPr lang="ja-JP" altLang="ja-JP" sz="2000" dirty="0">
              <a:solidFill>
                <a:schemeClr val="bg1"/>
              </a:solidFill>
              <a:ea typeface="+mj-ea"/>
            </a:endParaRPr>
          </a:p>
          <a:p>
            <a:r>
              <a:rPr lang="ja-JP" altLang="ja-JP" sz="2000" dirty="0">
                <a:solidFill>
                  <a:schemeClr val="bg1"/>
                </a:solidFill>
                <a:ea typeface="+mj-ea"/>
              </a:rPr>
              <a:t>女性：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45.5 + 0.91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×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(</a:t>
            </a:r>
            <a:r>
              <a:rPr lang="ja-JP" altLang="ja-JP" sz="2000" dirty="0">
                <a:solidFill>
                  <a:schemeClr val="bg1"/>
                </a:solidFill>
                <a:ea typeface="+mj-ea"/>
              </a:rPr>
              <a:t>身長－</a:t>
            </a:r>
            <a:r>
              <a:rPr lang="en-US" altLang="ja-JP" sz="2000" dirty="0">
                <a:solidFill>
                  <a:schemeClr val="bg1"/>
                </a:solidFill>
                <a:ea typeface="+mj-ea"/>
              </a:rPr>
              <a:t>152.4)</a:t>
            </a:r>
            <a:endParaRPr lang="ja-JP" altLang="ja-JP" sz="2000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854DD5A-10D0-46BF-AE63-2F8D8E1E16B2}"/>
              </a:ext>
            </a:extLst>
          </p:cNvPr>
          <p:cNvSpPr/>
          <p:nvPr/>
        </p:nvSpPr>
        <p:spPr>
          <a:xfrm>
            <a:off x="1254642" y="2796363"/>
            <a:ext cx="276446" cy="40616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B1BE1A6-067C-46FF-9839-14CED34037FA}"/>
              </a:ext>
            </a:extLst>
          </p:cNvPr>
          <p:cNvSpPr/>
          <p:nvPr/>
        </p:nvSpPr>
        <p:spPr>
          <a:xfrm>
            <a:off x="1794689" y="2575348"/>
            <a:ext cx="276446" cy="435388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オーディオ 8">
            <a:hlinkClick r:id="" action="ppaction://media"/>
            <a:extLst>
              <a:ext uri="{FF2B5EF4-FFF2-40B4-BE49-F238E27FC236}">
                <a16:creationId xmlns:a16="http://schemas.microsoft.com/office/drawing/2014/main" id="{D2795FFB-A764-42A5-A405-C3FD0A5FEEE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26867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854"/>
    </mc:Choice>
    <mc:Fallback>
      <p:transition spd="slow" advTm="528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  <p:bldP spid="8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低プラトー圧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プラトー圧：</a:t>
            </a:r>
            <a:r>
              <a:rPr lang="en-US" altLang="ja-JP" sz="2800" b="1" dirty="0">
                <a:solidFill>
                  <a:schemeClr val="bg1"/>
                </a:solidFill>
              </a:rPr>
              <a:t>30cmH2O</a:t>
            </a:r>
            <a:r>
              <a:rPr lang="ja-JP" altLang="en-US" sz="2800" b="1" dirty="0">
                <a:solidFill>
                  <a:schemeClr val="bg1"/>
                </a:solidFill>
              </a:rPr>
              <a:t>以下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982D264-7561-472D-BA57-A8F4A1ED377E}"/>
              </a:ext>
            </a:extLst>
          </p:cNvPr>
          <p:cNvSpPr/>
          <p:nvPr/>
        </p:nvSpPr>
        <p:spPr>
          <a:xfrm>
            <a:off x="4664279" y="3233551"/>
            <a:ext cx="4144161" cy="101566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プラトー圧：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1</a:t>
            </a:r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秒未満 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(e.g., </a:t>
            </a:r>
            <a:r>
              <a:rPr lang="en-US" altLang="ja-JP" sz="2000" b="1" dirty="0">
                <a:solidFill>
                  <a:schemeClr val="bg1"/>
                </a:solidFill>
                <a:latin typeface="+mj-ea"/>
              </a:rPr>
              <a:t>0.5</a:t>
            </a:r>
            <a:r>
              <a:rPr lang="ja-JP" altLang="en-US" sz="2000" b="1" dirty="0">
                <a:solidFill>
                  <a:schemeClr val="bg1"/>
                </a:solidFill>
                <a:latin typeface="+mj-ea"/>
              </a:rPr>
              <a:t>秒</a:t>
            </a:r>
            <a:r>
              <a:rPr lang="en-US" altLang="ja-JP" sz="2000" b="1" dirty="0">
                <a:solidFill>
                  <a:schemeClr val="bg1"/>
                </a:solidFill>
                <a:latin typeface="+mj-ea"/>
              </a:rPr>
              <a:t>)</a:t>
            </a:r>
            <a:r>
              <a:rPr lang="ja-JP" altLang="en-US" sz="2000" b="1" dirty="0">
                <a:solidFill>
                  <a:schemeClr val="bg1"/>
                </a:solidFill>
                <a:latin typeface="+mj-ea"/>
              </a:rPr>
              <a:t>のゼロフロー間に測定される吸気終末圧</a:t>
            </a:r>
            <a:endParaRPr lang="en-US" altLang="ja-JP" sz="2000" b="1" dirty="0">
              <a:solidFill>
                <a:schemeClr val="bg1"/>
              </a:solidFill>
              <a:latin typeface="+mj-ea"/>
            </a:endParaRPr>
          </a:p>
          <a:p>
            <a:endParaRPr lang="ja-JP" altLang="ja-JP" sz="2000" dirty="0">
              <a:solidFill>
                <a:schemeClr val="bg1"/>
              </a:solidFill>
              <a:ea typeface="+mj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756D036-0B3F-459A-A0E8-64B9D64D9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430" y="2922752"/>
            <a:ext cx="2019300" cy="3143250"/>
          </a:xfrm>
          <a:prstGeom prst="rect">
            <a:avLst/>
          </a:prstGeom>
        </p:spPr>
      </p:pic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131F2680-588E-41AB-83AF-81DDA0FD206C}"/>
              </a:ext>
            </a:extLst>
          </p:cNvPr>
          <p:cNvCxnSpPr/>
          <p:nvPr/>
        </p:nvCxnSpPr>
        <p:spPr>
          <a:xfrm>
            <a:off x="865464" y="2922752"/>
            <a:ext cx="0" cy="144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D2F9CB6-7E85-483A-8498-2F99BD8288C7}"/>
              </a:ext>
            </a:extLst>
          </p:cNvPr>
          <p:cNvCxnSpPr/>
          <p:nvPr/>
        </p:nvCxnSpPr>
        <p:spPr>
          <a:xfrm>
            <a:off x="865464" y="4494377"/>
            <a:ext cx="0" cy="1404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142C7EB-6F97-46DD-866F-DFDEB9A3815A}"/>
              </a:ext>
            </a:extLst>
          </p:cNvPr>
          <p:cNvSpPr txBox="1"/>
          <p:nvPr/>
        </p:nvSpPr>
        <p:spPr>
          <a:xfrm>
            <a:off x="1730929" y="2828685"/>
            <a:ext cx="1661193" cy="584775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</a:rPr>
              <a:t>1</a:t>
            </a:r>
            <a:r>
              <a:rPr kumimoji="1" lang="ja-JP" altLang="en-US" sz="1600" b="1" dirty="0">
                <a:solidFill>
                  <a:schemeClr val="bg1"/>
                </a:solidFill>
              </a:rPr>
              <a:t>秒未満の吸気ホールド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EAF2B89-DF3D-4B79-81A9-8CB3F605B012}"/>
              </a:ext>
            </a:extLst>
          </p:cNvPr>
          <p:cNvSpPr txBox="1"/>
          <p:nvPr/>
        </p:nvSpPr>
        <p:spPr>
          <a:xfrm>
            <a:off x="-79259" y="4350280"/>
            <a:ext cx="1099721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気道内圧 </a:t>
            </a:r>
            <a:endParaRPr kumimoji="1" lang="en-US" altLang="ja-JP" sz="1600" b="1" dirty="0">
              <a:solidFill>
                <a:schemeClr val="bg1"/>
              </a:solidFill>
            </a:endParaRPr>
          </a:p>
          <a:p>
            <a:r>
              <a:rPr kumimoji="1" lang="en-US" altLang="ja-JP" sz="1600" b="1" dirty="0">
                <a:solidFill>
                  <a:schemeClr val="bg1"/>
                </a:solidFill>
              </a:rPr>
              <a:t>(cmH2O)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25567A6-D53A-45CD-B1C3-360698CEECBE}"/>
              </a:ext>
            </a:extLst>
          </p:cNvPr>
          <p:cNvSpPr txBox="1"/>
          <p:nvPr/>
        </p:nvSpPr>
        <p:spPr>
          <a:xfrm>
            <a:off x="152399" y="2941164"/>
            <a:ext cx="94120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フロー</a:t>
            </a:r>
            <a:endParaRPr kumimoji="1" lang="en-US" altLang="ja-JP" sz="1600" b="1" dirty="0">
              <a:solidFill>
                <a:schemeClr val="bg1"/>
              </a:solidFill>
            </a:endParaRPr>
          </a:p>
          <a:p>
            <a:r>
              <a:rPr kumimoji="1" lang="ja-JP" altLang="en-US" sz="1600" b="1" dirty="0">
                <a:solidFill>
                  <a:schemeClr val="bg1"/>
                </a:solidFill>
              </a:rPr>
              <a:t> </a:t>
            </a:r>
            <a:r>
              <a:rPr kumimoji="1" lang="en-US" altLang="ja-JP" sz="1600" b="1" dirty="0">
                <a:solidFill>
                  <a:schemeClr val="bg1"/>
                </a:solidFill>
              </a:rPr>
              <a:t>(l/min)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9298245-7476-4790-8BEC-446F2EE1D6FC}"/>
              </a:ext>
            </a:extLst>
          </p:cNvPr>
          <p:cNvSpPr txBox="1"/>
          <p:nvPr/>
        </p:nvSpPr>
        <p:spPr>
          <a:xfrm>
            <a:off x="2315360" y="4708746"/>
            <a:ext cx="2019300" cy="338554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プラトー圧≤</a:t>
            </a:r>
            <a:r>
              <a:rPr kumimoji="1" lang="en-US" altLang="ja-JP" sz="1600" b="1" dirty="0">
                <a:solidFill>
                  <a:schemeClr val="bg1"/>
                </a:solidFill>
              </a:rPr>
              <a:t>30cmH2O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E33F2C8-317C-4D8A-91EE-041B8B904A10}"/>
              </a:ext>
            </a:extLst>
          </p:cNvPr>
          <p:cNvSpPr/>
          <p:nvPr/>
        </p:nvSpPr>
        <p:spPr>
          <a:xfrm>
            <a:off x="0" y="2828685"/>
            <a:ext cx="8899451" cy="36678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EF61BF7D-4D34-4A03-9EB3-937774E08E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577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298"/>
    </mc:Choice>
    <mc:Fallback>
      <p:transition spd="slow" advTm="152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低プラトー圧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プラトー圧：</a:t>
            </a:r>
            <a:r>
              <a:rPr lang="en-US" altLang="ja-JP" sz="2800" b="1" dirty="0">
                <a:solidFill>
                  <a:schemeClr val="bg1"/>
                </a:solidFill>
              </a:rPr>
              <a:t>30cmH2O</a:t>
            </a:r>
            <a:r>
              <a:rPr lang="ja-JP" altLang="en-US" sz="2800" b="1" dirty="0">
                <a:solidFill>
                  <a:schemeClr val="bg1"/>
                </a:solidFill>
              </a:rPr>
              <a:t>以下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982D264-7561-472D-BA57-A8F4A1ED377E}"/>
              </a:ext>
            </a:extLst>
          </p:cNvPr>
          <p:cNvSpPr/>
          <p:nvPr/>
        </p:nvSpPr>
        <p:spPr>
          <a:xfrm>
            <a:off x="4664279" y="3233551"/>
            <a:ext cx="4144161" cy="101566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プラトー圧：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1</a:t>
            </a:r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秒未満 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(e.g., </a:t>
            </a:r>
            <a:r>
              <a:rPr lang="en-US" altLang="ja-JP" sz="2000" b="1" dirty="0">
                <a:solidFill>
                  <a:schemeClr val="bg1"/>
                </a:solidFill>
                <a:latin typeface="+mj-ea"/>
              </a:rPr>
              <a:t>0.5</a:t>
            </a:r>
            <a:r>
              <a:rPr lang="ja-JP" altLang="en-US" sz="2000" b="1" dirty="0">
                <a:solidFill>
                  <a:schemeClr val="bg1"/>
                </a:solidFill>
                <a:latin typeface="+mj-ea"/>
              </a:rPr>
              <a:t>秒</a:t>
            </a:r>
            <a:r>
              <a:rPr lang="en-US" altLang="ja-JP" sz="2000" b="1" dirty="0">
                <a:solidFill>
                  <a:schemeClr val="bg1"/>
                </a:solidFill>
                <a:latin typeface="+mj-ea"/>
              </a:rPr>
              <a:t>)</a:t>
            </a:r>
            <a:r>
              <a:rPr lang="ja-JP" altLang="en-US" sz="2000" b="1" dirty="0">
                <a:solidFill>
                  <a:schemeClr val="bg1"/>
                </a:solidFill>
                <a:latin typeface="+mj-ea"/>
              </a:rPr>
              <a:t>のゼロフロー間に測定される吸気終末圧</a:t>
            </a:r>
            <a:endParaRPr lang="en-US" altLang="ja-JP" sz="2000" b="1" dirty="0">
              <a:solidFill>
                <a:schemeClr val="bg1"/>
              </a:solidFill>
              <a:latin typeface="+mj-ea"/>
            </a:endParaRPr>
          </a:p>
          <a:p>
            <a:endParaRPr lang="ja-JP" altLang="ja-JP" sz="2000" dirty="0">
              <a:solidFill>
                <a:schemeClr val="bg1"/>
              </a:solidFill>
              <a:ea typeface="+mj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756D036-0B3F-459A-A0E8-64B9D64D9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430" y="2922752"/>
            <a:ext cx="2019300" cy="3143250"/>
          </a:xfrm>
          <a:prstGeom prst="rect">
            <a:avLst/>
          </a:prstGeom>
        </p:spPr>
      </p:pic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131F2680-588E-41AB-83AF-81DDA0FD206C}"/>
              </a:ext>
            </a:extLst>
          </p:cNvPr>
          <p:cNvCxnSpPr/>
          <p:nvPr/>
        </p:nvCxnSpPr>
        <p:spPr>
          <a:xfrm>
            <a:off x="865464" y="2922752"/>
            <a:ext cx="0" cy="144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D2F9CB6-7E85-483A-8498-2F99BD8288C7}"/>
              </a:ext>
            </a:extLst>
          </p:cNvPr>
          <p:cNvCxnSpPr/>
          <p:nvPr/>
        </p:nvCxnSpPr>
        <p:spPr>
          <a:xfrm>
            <a:off x="865464" y="4494377"/>
            <a:ext cx="0" cy="1404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142C7EB-6F97-46DD-866F-DFDEB9A3815A}"/>
              </a:ext>
            </a:extLst>
          </p:cNvPr>
          <p:cNvSpPr txBox="1"/>
          <p:nvPr/>
        </p:nvSpPr>
        <p:spPr>
          <a:xfrm>
            <a:off x="1730929" y="2828685"/>
            <a:ext cx="1661193" cy="584775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</a:rPr>
              <a:t>1</a:t>
            </a:r>
            <a:r>
              <a:rPr kumimoji="1" lang="ja-JP" altLang="en-US" sz="1600" b="1" dirty="0">
                <a:solidFill>
                  <a:schemeClr val="bg1"/>
                </a:solidFill>
              </a:rPr>
              <a:t>秒未満の吸気ホールド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EAF2B89-DF3D-4B79-81A9-8CB3F605B012}"/>
              </a:ext>
            </a:extLst>
          </p:cNvPr>
          <p:cNvSpPr txBox="1"/>
          <p:nvPr/>
        </p:nvSpPr>
        <p:spPr>
          <a:xfrm>
            <a:off x="-79259" y="4350280"/>
            <a:ext cx="1099721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気道内圧 </a:t>
            </a:r>
            <a:endParaRPr kumimoji="1" lang="en-US" altLang="ja-JP" sz="1600" b="1" dirty="0">
              <a:solidFill>
                <a:schemeClr val="bg1"/>
              </a:solidFill>
            </a:endParaRPr>
          </a:p>
          <a:p>
            <a:r>
              <a:rPr kumimoji="1" lang="en-US" altLang="ja-JP" sz="1600" b="1" dirty="0">
                <a:solidFill>
                  <a:schemeClr val="bg1"/>
                </a:solidFill>
              </a:rPr>
              <a:t>(cmH2O)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25567A6-D53A-45CD-B1C3-360698CEECBE}"/>
              </a:ext>
            </a:extLst>
          </p:cNvPr>
          <p:cNvSpPr txBox="1"/>
          <p:nvPr/>
        </p:nvSpPr>
        <p:spPr>
          <a:xfrm>
            <a:off x="152399" y="2941164"/>
            <a:ext cx="94120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フロー</a:t>
            </a:r>
            <a:endParaRPr kumimoji="1" lang="en-US" altLang="ja-JP" sz="1600" b="1" dirty="0">
              <a:solidFill>
                <a:schemeClr val="bg1"/>
              </a:solidFill>
            </a:endParaRPr>
          </a:p>
          <a:p>
            <a:r>
              <a:rPr kumimoji="1" lang="ja-JP" altLang="en-US" sz="1600" b="1" dirty="0">
                <a:solidFill>
                  <a:schemeClr val="bg1"/>
                </a:solidFill>
              </a:rPr>
              <a:t> </a:t>
            </a:r>
            <a:r>
              <a:rPr kumimoji="1" lang="en-US" altLang="ja-JP" sz="1600" b="1" dirty="0">
                <a:solidFill>
                  <a:schemeClr val="bg1"/>
                </a:solidFill>
              </a:rPr>
              <a:t>(l/min)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9298245-7476-4790-8BEC-446F2EE1D6FC}"/>
              </a:ext>
            </a:extLst>
          </p:cNvPr>
          <p:cNvSpPr txBox="1"/>
          <p:nvPr/>
        </p:nvSpPr>
        <p:spPr>
          <a:xfrm>
            <a:off x="2315360" y="4708746"/>
            <a:ext cx="2019300" cy="338554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プラトー圧≤</a:t>
            </a:r>
            <a:r>
              <a:rPr kumimoji="1" lang="en-US" altLang="ja-JP" sz="1600" b="1" dirty="0">
                <a:solidFill>
                  <a:schemeClr val="bg1"/>
                </a:solidFill>
              </a:rPr>
              <a:t>30cmH2O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3E33F2C8-317C-4D8A-91EE-041B8B904A10}"/>
              </a:ext>
            </a:extLst>
          </p:cNvPr>
          <p:cNvSpPr/>
          <p:nvPr/>
        </p:nvSpPr>
        <p:spPr>
          <a:xfrm>
            <a:off x="1" y="2828685"/>
            <a:ext cx="4572000" cy="366780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2AC623B2-A115-4755-801D-465B093995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676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792"/>
    </mc:Choice>
    <mc:Fallback>
      <p:transition spd="slow" advTm="11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低プラトー圧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プラトー圧：</a:t>
            </a:r>
            <a:r>
              <a:rPr lang="en-US" altLang="ja-JP" sz="2800" b="1" dirty="0">
                <a:solidFill>
                  <a:schemeClr val="bg1"/>
                </a:solidFill>
              </a:rPr>
              <a:t>30cmH2O</a:t>
            </a:r>
            <a:r>
              <a:rPr lang="ja-JP" altLang="en-US" sz="2800" b="1" dirty="0">
                <a:solidFill>
                  <a:schemeClr val="bg1"/>
                </a:solidFill>
              </a:rPr>
              <a:t>以下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6982D264-7561-472D-BA57-A8F4A1ED377E}"/>
              </a:ext>
            </a:extLst>
          </p:cNvPr>
          <p:cNvSpPr/>
          <p:nvPr/>
        </p:nvSpPr>
        <p:spPr>
          <a:xfrm>
            <a:off x="4664279" y="3233551"/>
            <a:ext cx="4144161" cy="101566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プラトー圧：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1</a:t>
            </a:r>
            <a:r>
              <a:rPr lang="ja-JP" altLang="en-US" sz="2000" b="1" dirty="0">
                <a:solidFill>
                  <a:schemeClr val="bg1"/>
                </a:solidFill>
                <a:ea typeface="+mj-ea"/>
              </a:rPr>
              <a:t>秒未満 </a:t>
            </a:r>
            <a:r>
              <a:rPr lang="en-US" altLang="ja-JP" sz="2000" b="1" dirty="0">
                <a:solidFill>
                  <a:schemeClr val="bg1"/>
                </a:solidFill>
                <a:ea typeface="+mj-ea"/>
              </a:rPr>
              <a:t>(e.g., </a:t>
            </a:r>
            <a:r>
              <a:rPr lang="en-US" altLang="ja-JP" sz="2000" b="1" dirty="0">
                <a:solidFill>
                  <a:schemeClr val="bg1"/>
                </a:solidFill>
                <a:latin typeface="+mj-ea"/>
              </a:rPr>
              <a:t>0.5</a:t>
            </a:r>
            <a:r>
              <a:rPr lang="ja-JP" altLang="en-US" sz="2000" b="1" dirty="0">
                <a:solidFill>
                  <a:schemeClr val="bg1"/>
                </a:solidFill>
                <a:latin typeface="+mj-ea"/>
              </a:rPr>
              <a:t>秒</a:t>
            </a:r>
            <a:r>
              <a:rPr lang="en-US" altLang="ja-JP" sz="2000" b="1" dirty="0">
                <a:solidFill>
                  <a:schemeClr val="bg1"/>
                </a:solidFill>
                <a:latin typeface="+mj-ea"/>
              </a:rPr>
              <a:t>)</a:t>
            </a:r>
            <a:r>
              <a:rPr lang="ja-JP" altLang="en-US" sz="2000" b="1" dirty="0">
                <a:solidFill>
                  <a:schemeClr val="bg1"/>
                </a:solidFill>
                <a:latin typeface="+mj-ea"/>
              </a:rPr>
              <a:t>のゼロフロー間に測定される吸気終末圧</a:t>
            </a:r>
            <a:endParaRPr lang="en-US" altLang="ja-JP" sz="2000" b="1" dirty="0">
              <a:solidFill>
                <a:schemeClr val="bg1"/>
              </a:solidFill>
              <a:latin typeface="+mj-ea"/>
            </a:endParaRPr>
          </a:p>
          <a:p>
            <a:endParaRPr lang="ja-JP" altLang="ja-JP" sz="2000" dirty="0">
              <a:solidFill>
                <a:schemeClr val="bg1"/>
              </a:solidFill>
              <a:ea typeface="+mj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8756D036-0B3F-459A-A0E8-64B9D64D9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430" y="2922752"/>
            <a:ext cx="2019300" cy="3143250"/>
          </a:xfrm>
          <a:prstGeom prst="rect">
            <a:avLst/>
          </a:prstGeom>
        </p:spPr>
      </p:pic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131F2680-588E-41AB-83AF-81DDA0FD206C}"/>
              </a:ext>
            </a:extLst>
          </p:cNvPr>
          <p:cNvCxnSpPr/>
          <p:nvPr/>
        </p:nvCxnSpPr>
        <p:spPr>
          <a:xfrm>
            <a:off x="865464" y="2922752"/>
            <a:ext cx="0" cy="1440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7D2F9CB6-7E85-483A-8498-2F99BD8288C7}"/>
              </a:ext>
            </a:extLst>
          </p:cNvPr>
          <p:cNvCxnSpPr/>
          <p:nvPr/>
        </p:nvCxnSpPr>
        <p:spPr>
          <a:xfrm>
            <a:off x="865464" y="4494377"/>
            <a:ext cx="0" cy="14040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D142C7EB-6F97-46DD-866F-DFDEB9A3815A}"/>
              </a:ext>
            </a:extLst>
          </p:cNvPr>
          <p:cNvSpPr txBox="1"/>
          <p:nvPr/>
        </p:nvSpPr>
        <p:spPr>
          <a:xfrm>
            <a:off x="1730929" y="2828685"/>
            <a:ext cx="1661193" cy="584775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>
            <a:spAutoFit/>
          </a:bodyPr>
          <a:lstStyle/>
          <a:p>
            <a:r>
              <a:rPr kumimoji="1" lang="en-US" altLang="ja-JP" sz="1600" b="1" dirty="0">
                <a:solidFill>
                  <a:schemeClr val="bg1"/>
                </a:solidFill>
              </a:rPr>
              <a:t>1</a:t>
            </a:r>
            <a:r>
              <a:rPr kumimoji="1" lang="ja-JP" altLang="en-US" sz="1600" b="1" dirty="0">
                <a:solidFill>
                  <a:schemeClr val="bg1"/>
                </a:solidFill>
              </a:rPr>
              <a:t>秒未満の吸気ホールド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6EAF2B89-DF3D-4B79-81A9-8CB3F605B012}"/>
              </a:ext>
            </a:extLst>
          </p:cNvPr>
          <p:cNvSpPr txBox="1"/>
          <p:nvPr/>
        </p:nvSpPr>
        <p:spPr>
          <a:xfrm>
            <a:off x="-79259" y="4350280"/>
            <a:ext cx="1099721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気道内圧 </a:t>
            </a:r>
            <a:endParaRPr kumimoji="1" lang="en-US" altLang="ja-JP" sz="1600" b="1" dirty="0">
              <a:solidFill>
                <a:schemeClr val="bg1"/>
              </a:solidFill>
            </a:endParaRPr>
          </a:p>
          <a:p>
            <a:r>
              <a:rPr kumimoji="1" lang="en-US" altLang="ja-JP" sz="1600" b="1" dirty="0">
                <a:solidFill>
                  <a:schemeClr val="bg1"/>
                </a:solidFill>
              </a:rPr>
              <a:t>(cmH2O)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25567A6-D53A-45CD-B1C3-360698CEECBE}"/>
              </a:ext>
            </a:extLst>
          </p:cNvPr>
          <p:cNvSpPr txBox="1"/>
          <p:nvPr/>
        </p:nvSpPr>
        <p:spPr>
          <a:xfrm>
            <a:off x="152399" y="2941164"/>
            <a:ext cx="941204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フロー</a:t>
            </a:r>
            <a:endParaRPr kumimoji="1" lang="en-US" altLang="ja-JP" sz="1600" b="1" dirty="0">
              <a:solidFill>
                <a:schemeClr val="bg1"/>
              </a:solidFill>
            </a:endParaRPr>
          </a:p>
          <a:p>
            <a:r>
              <a:rPr kumimoji="1" lang="ja-JP" altLang="en-US" sz="1600" b="1" dirty="0">
                <a:solidFill>
                  <a:schemeClr val="bg1"/>
                </a:solidFill>
              </a:rPr>
              <a:t> </a:t>
            </a:r>
            <a:r>
              <a:rPr kumimoji="1" lang="en-US" altLang="ja-JP" sz="1600" b="1" dirty="0">
                <a:solidFill>
                  <a:schemeClr val="bg1"/>
                </a:solidFill>
              </a:rPr>
              <a:t>(l/min)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9298245-7476-4790-8BEC-446F2EE1D6FC}"/>
              </a:ext>
            </a:extLst>
          </p:cNvPr>
          <p:cNvSpPr txBox="1"/>
          <p:nvPr/>
        </p:nvSpPr>
        <p:spPr>
          <a:xfrm>
            <a:off x="2315360" y="4708746"/>
            <a:ext cx="2019300" cy="338554"/>
          </a:xfrm>
          <a:prstGeom prst="rect">
            <a:avLst/>
          </a:prstGeom>
          <a:solidFill>
            <a:schemeClr val="tx1"/>
          </a:solidFill>
        </p:spPr>
        <p:txBody>
          <a:bodyPr vert="horz" wrap="square" rtlCol="0">
            <a:spAutoFit/>
          </a:bodyPr>
          <a:lstStyle/>
          <a:p>
            <a:r>
              <a:rPr kumimoji="1" lang="ja-JP" altLang="en-US" sz="1600" b="1" dirty="0">
                <a:solidFill>
                  <a:schemeClr val="bg1"/>
                </a:solidFill>
              </a:rPr>
              <a:t>プラトー圧≤</a:t>
            </a:r>
            <a:r>
              <a:rPr kumimoji="1" lang="en-US" altLang="ja-JP" sz="1600" b="1" dirty="0">
                <a:solidFill>
                  <a:schemeClr val="bg1"/>
                </a:solidFill>
              </a:rPr>
              <a:t>30cmH2O</a:t>
            </a:r>
            <a:endParaRPr kumimoji="1" lang="ja-JP" altLang="en-US" sz="1600" b="1" dirty="0">
              <a:solidFill>
                <a:schemeClr val="bg1"/>
              </a:solidFill>
            </a:endParaRPr>
          </a:p>
        </p:txBody>
      </p:sp>
      <p:pic>
        <p:nvPicPr>
          <p:cNvPr id="15" name="オーディオ 14">
            <a:hlinkClick r:id="" action="ppaction://media"/>
            <a:extLst>
              <a:ext uri="{FF2B5EF4-FFF2-40B4-BE49-F238E27FC236}">
                <a16:creationId xmlns:a16="http://schemas.microsoft.com/office/drawing/2014/main" id="{C3821881-AA79-42F8-A446-11EC806188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8975"/>
    </mc:Choice>
    <mc:Fallback>
      <p:transition spd="slow" advTm="289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en-US" altLang="ja-JP" sz="4000" b="1" i="1" dirty="0">
                <a:solidFill>
                  <a:schemeClr val="bg1"/>
                </a:solidFill>
              </a:rPr>
              <a:t>PEEP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sz="2800" b="1" dirty="0">
                <a:solidFill>
                  <a:schemeClr val="bg1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：</a:t>
            </a:r>
            <a:r>
              <a:rPr lang="ja-JP" altLang="en-US" sz="2800" b="1" dirty="0">
                <a:solidFill>
                  <a:srgbClr val="FF0000"/>
                </a:solidFill>
              </a:rPr>
              <a:t>高めの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が推奨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en-US" altLang="ja-JP" sz="2800" b="1" dirty="0">
                <a:solidFill>
                  <a:srgbClr val="FF0000"/>
                </a:solidFill>
              </a:rPr>
              <a:t>Type H</a:t>
            </a:r>
            <a:r>
              <a:rPr lang="ja-JP" altLang="en-US" sz="2800" b="1" dirty="0">
                <a:solidFill>
                  <a:schemeClr val="bg1"/>
                </a:solidFill>
              </a:rPr>
              <a:t>の場合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イタリアからの最新の報告 </a:t>
            </a:r>
            <a:r>
              <a:rPr lang="en-US" altLang="ja-JP" sz="2800" b="1" dirty="0">
                <a:solidFill>
                  <a:schemeClr val="bg1"/>
                </a:solidFill>
              </a:rPr>
              <a:t>(n=1017)</a:t>
            </a:r>
            <a:r>
              <a:rPr lang="ja-JP" altLang="en-US" sz="2800" b="1" dirty="0">
                <a:solidFill>
                  <a:schemeClr val="bg1"/>
                </a:solidFill>
              </a:rPr>
              <a:t>では、</a:t>
            </a:r>
            <a:r>
              <a:rPr lang="en-US" altLang="ja-JP" sz="2800" b="1" dirty="0">
                <a:solidFill>
                  <a:schemeClr val="bg1"/>
                </a:solidFill>
              </a:rPr>
              <a:t>median  P/F 160mmHg</a:t>
            </a:r>
            <a:r>
              <a:rPr lang="ja-JP" altLang="en-US" sz="2800" b="1" dirty="0">
                <a:solidFill>
                  <a:schemeClr val="bg1"/>
                </a:solidFill>
              </a:rPr>
              <a:t>に対して</a:t>
            </a:r>
            <a:r>
              <a:rPr lang="en-US" altLang="ja-JP" sz="2800" b="1" dirty="0">
                <a:solidFill>
                  <a:schemeClr val="bg1"/>
                </a:solidFill>
              </a:rPr>
              <a:t>median PEEP 14cmH2O</a:t>
            </a:r>
            <a:r>
              <a:rPr lang="ja-JP" altLang="en-US" sz="2800" b="1" dirty="0">
                <a:solidFill>
                  <a:schemeClr val="bg1"/>
                </a:solidFill>
              </a:rPr>
              <a:t>であった。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阪大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ICU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の初期設定：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 15</a:t>
            </a:r>
            <a:r>
              <a:rPr lang="en-US" altLang="ja-JP" sz="2800" b="1" dirty="0">
                <a:solidFill>
                  <a:schemeClr val="bg1"/>
                </a:solidFill>
              </a:rPr>
              <a:t>cmH2O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908705D-73C5-49F8-94CD-C2790DB63A24}"/>
              </a:ext>
            </a:extLst>
          </p:cNvPr>
          <p:cNvSpPr/>
          <p:nvPr/>
        </p:nvSpPr>
        <p:spPr>
          <a:xfrm>
            <a:off x="340242" y="1924493"/>
            <a:ext cx="8399721" cy="309407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70483DFE-1562-46F9-81B4-B34B660B0F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906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231"/>
    </mc:Choice>
    <mc:Fallback>
      <p:transition spd="slow" advTm="42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en-US" altLang="ja-JP" sz="4000" b="1" i="1" dirty="0">
                <a:solidFill>
                  <a:schemeClr val="bg1"/>
                </a:solidFill>
              </a:rPr>
              <a:t>PEEP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sz="2800" b="1" dirty="0">
                <a:solidFill>
                  <a:schemeClr val="bg1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：</a:t>
            </a:r>
            <a:r>
              <a:rPr lang="ja-JP" altLang="en-US" sz="2800" b="1" dirty="0">
                <a:solidFill>
                  <a:srgbClr val="FF0000"/>
                </a:solidFill>
              </a:rPr>
              <a:t>高めの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が推奨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en-US" altLang="ja-JP" sz="2800" b="1" dirty="0">
                <a:solidFill>
                  <a:srgbClr val="FF0000"/>
                </a:solidFill>
              </a:rPr>
              <a:t>Type H</a:t>
            </a:r>
            <a:r>
              <a:rPr lang="ja-JP" altLang="en-US" sz="2800" b="1" dirty="0">
                <a:solidFill>
                  <a:schemeClr val="bg1"/>
                </a:solidFill>
              </a:rPr>
              <a:t>の場合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イタリアからの最新の報告 </a:t>
            </a:r>
            <a:r>
              <a:rPr lang="en-US" altLang="ja-JP" sz="2800" b="1" dirty="0">
                <a:solidFill>
                  <a:schemeClr val="bg1"/>
                </a:solidFill>
              </a:rPr>
              <a:t>(n=1017)</a:t>
            </a:r>
            <a:r>
              <a:rPr lang="ja-JP" altLang="en-US" sz="2800" b="1" dirty="0">
                <a:solidFill>
                  <a:schemeClr val="bg1"/>
                </a:solidFill>
              </a:rPr>
              <a:t>では、</a:t>
            </a:r>
            <a:r>
              <a:rPr lang="en-US" altLang="ja-JP" sz="2800" b="1" dirty="0">
                <a:solidFill>
                  <a:schemeClr val="bg1"/>
                </a:solidFill>
              </a:rPr>
              <a:t>median  P/F 160mmHg</a:t>
            </a:r>
            <a:r>
              <a:rPr lang="ja-JP" altLang="en-US" sz="2800" b="1" dirty="0">
                <a:solidFill>
                  <a:schemeClr val="bg1"/>
                </a:solidFill>
              </a:rPr>
              <a:t>に対して</a:t>
            </a:r>
            <a:r>
              <a:rPr lang="en-US" altLang="ja-JP" sz="2800" b="1" dirty="0">
                <a:solidFill>
                  <a:schemeClr val="bg1"/>
                </a:solidFill>
              </a:rPr>
              <a:t>median PEEP 14cmH2O</a:t>
            </a:r>
            <a:r>
              <a:rPr lang="ja-JP" altLang="en-US" sz="2800" b="1" dirty="0">
                <a:solidFill>
                  <a:schemeClr val="bg1"/>
                </a:solidFill>
              </a:rPr>
              <a:t>であった。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阪大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ICU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の初期設定：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 15</a:t>
            </a:r>
            <a:r>
              <a:rPr lang="en-US" altLang="ja-JP" sz="2800" b="1" dirty="0">
                <a:solidFill>
                  <a:schemeClr val="bg1"/>
                </a:solidFill>
              </a:rPr>
              <a:t>cmH2O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908705D-73C5-49F8-94CD-C2790DB63A24}"/>
              </a:ext>
            </a:extLst>
          </p:cNvPr>
          <p:cNvSpPr/>
          <p:nvPr/>
        </p:nvSpPr>
        <p:spPr>
          <a:xfrm>
            <a:off x="340242" y="2636875"/>
            <a:ext cx="8399721" cy="238169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848AC320-AD14-47C4-AE09-38533E917D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997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282"/>
    </mc:Choice>
    <mc:Fallback>
      <p:transition spd="slow" advTm="21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en-US" altLang="ja-JP" sz="4000" b="1" i="1" dirty="0">
                <a:solidFill>
                  <a:schemeClr val="bg1"/>
                </a:solidFill>
              </a:rPr>
              <a:t>PEEP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sz="2800" b="1" dirty="0">
                <a:solidFill>
                  <a:schemeClr val="bg1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：</a:t>
            </a:r>
            <a:r>
              <a:rPr lang="ja-JP" altLang="en-US" sz="2800" b="1" dirty="0">
                <a:solidFill>
                  <a:srgbClr val="FF0000"/>
                </a:solidFill>
              </a:rPr>
              <a:t>高めの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が推奨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en-US" altLang="ja-JP" sz="2800" b="1" dirty="0">
                <a:solidFill>
                  <a:srgbClr val="FF0000"/>
                </a:solidFill>
              </a:rPr>
              <a:t>Type H</a:t>
            </a:r>
            <a:r>
              <a:rPr lang="ja-JP" altLang="en-US" sz="2800" b="1" dirty="0">
                <a:solidFill>
                  <a:schemeClr val="bg1"/>
                </a:solidFill>
              </a:rPr>
              <a:t>の場合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イタリアからの最新の報告 </a:t>
            </a:r>
            <a:r>
              <a:rPr lang="en-US" altLang="ja-JP" sz="2800" b="1" dirty="0">
                <a:solidFill>
                  <a:schemeClr val="bg1"/>
                </a:solidFill>
              </a:rPr>
              <a:t>(n=1017)</a:t>
            </a:r>
            <a:r>
              <a:rPr lang="ja-JP" altLang="en-US" sz="2800" b="1" dirty="0">
                <a:solidFill>
                  <a:schemeClr val="bg1"/>
                </a:solidFill>
              </a:rPr>
              <a:t>では、</a:t>
            </a:r>
            <a:r>
              <a:rPr lang="en-US" altLang="ja-JP" sz="2800" b="1" dirty="0">
                <a:solidFill>
                  <a:schemeClr val="bg1"/>
                </a:solidFill>
              </a:rPr>
              <a:t>median  P/F 160mmHg</a:t>
            </a:r>
            <a:r>
              <a:rPr lang="ja-JP" altLang="en-US" sz="2800" b="1" dirty="0">
                <a:solidFill>
                  <a:schemeClr val="bg1"/>
                </a:solidFill>
              </a:rPr>
              <a:t>に対して</a:t>
            </a:r>
            <a:r>
              <a:rPr lang="en-US" altLang="ja-JP" sz="2800" b="1" dirty="0">
                <a:solidFill>
                  <a:schemeClr val="bg1"/>
                </a:solidFill>
              </a:rPr>
              <a:t>median PEEP 14cmH2O</a:t>
            </a:r>
            <a:r>
              <a:rPr lang="ja-JP" altLang="en-US" sz="2800" b="1" dirty="0">
                <a:solidFill>
                  <a:schemeClr val="bg1"/>
                </a:solidFill>
              </a:rPr>
              <a:t>であった。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阪大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ICU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の初期設定：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 15</a:t>
            </a:r>
            <a:r>
              <a:rPr lang="en-US" altLang="ja-JP" sz="2800" b="1" dirty="0">
                <a:solidFill>
                  <a:schemeClr val="bg1"/>
                </a:solidFill>
              </a:rPr>
              <a:t>cmH2O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908705D-73C5-49F8-94CD-C2790DB63A24}"/>
              </a:ext>
            </a:extLst>
          </p:cNvPr>
          <p:cNvSpPr/>
          <p:nvPr/>
        </p:nvSpPr>
        <p:spPr>
          <a:xfrm>
            <a:off x="340242" y="3934047"/>
            <a:ext cx="8399721" cy="108452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29810DD8-F3A7-404B-BEBA-DCE16ACC45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70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705"/>
    </mc:Choice>
    <mc:Fallback>
      <p:transition spd="slow" advTm="277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>
            <a:extLst>
              <a:ext uri="{FF2B5EF4-FFF2-40B4-BE49-F238E27FC236}">
                <a16:creationId xmlns:a16="http://schemas.microsoft.com/office/drawing/2014/main" id="{01D0886C-ECBD-4A9B-9FBF-54F1BDBE50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29024"/>
            <a:ext cx="8229600" cy="6273112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Diagnosis and Treatment Scheme for Novel Coronavirus Pneumonia Edition </a:t>
            </a:r>
            <a:r>
              <a:rPr lang="ja-JP" altLang="ja-JP" sz="1800" b="1" dirty="0">
                <a:solidFill>
                  <a:schemeClr val="bg1"/>
                </a:solidFill>
              </a:rPr>
              <a:t>Ⅵ</a:t>
            </a:r>
            <a:r>
              <a:rPr lang="en-US" altLang="ja-JP" sz="1800" b="1" dirty="0">
                <a:solidFill>
                  <a:schemeClr val="bg1"/>
                </a:solidFill>
              </a:rPr>
              <a:t>, National Health Commission of the People’s Republic of China</a:t>
            </a:r>
          </a:p>
          <a:p>
            <a:pPr marL="457200" indent="-457200"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Clinical management of severe acute respiratory infection when novel coronavirus infection is suspected, Interim guideline, WHO, 2020</a:t>
            </a:r>
          </a:p>
          <a:p>
            <a:pPr marL="457200" indent="-457200">
              <a:buAutoNum type="arabicPeriod"/>
            </a:pPr>
            <a:r>
              <a:rPr kumimoji="1" lang="en-US" altLang="ja-JP" sz="1800" b="1" dirty="0">
                <a:solidFill>
                  <a:schemeClr val="bg1"/>
                </a:solidFill>
              </a:rPr>
              <a:t>COVID-19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重症患者に対する人工呼吸管理に関する注意点　第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1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報　日本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COVID-19</a:t>
            </a:r>
            <a:r>
              <a:rPr kumimoji="1" lang="ja-JP" altLang="en-US" sz="1800" b="1" dirty="0">
                <a:solidFill>
                  <a:schemeClr val="bg1"/>
                </a:solidFill>
              </a:rPr>
              <a:t>対策 </a:t>
            </a:r>
            <a:r>
              <a:rPr kumimoji="1" lang="en-US" altLang="ja-JP" sz="1800" b="1" dirty="0">
                <a:solidFill>
                  <a:schemeClr val="bg1"/>
                </a:solidFill>
              </a:rPr>
              <a:t>ECMO-net </a:t>
            </a:r>
          </a:p>
          <a:p>
            <a:pPr marL="457200" indent="-457200">
              <a:buFont typeface="Arial" charset="0"/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COVID-19</a:t>
            </a:r>
            <a:r>
              <a:rPr lang="ja-JP" altLang="en-US" sz="1800" b="1" dirty="0">
                <a:solidFill>
                  <a:schemeClr val="bg1"/>
                </a:solidFill>
              </a:rPr>
              <a:t>重症患者に対する人工呼吸管理に関する注意点　第</a:t>
            </a:r>
            <a:r>
              <a:rPr lang="en-US" altLang="ja-JP" sz="1800" b="1" dirty="0">
                <a:solidFill>
                  <a:schemeClr val="bg1"/>
                </a:solidFill>
              </a:rPr>
              <a:t>2</a:t>
            </a:r>
            <a:r>
              <a:rPr lang="ja-JP" altLang="en-US" sz="1800" b="1" dirty="0">
                <a:solidFill>
                  <a:schemeClr val="bg1"/>
                </a:solidFill>
              </a:rPr>
              <a:t>報　日本</a:t>
            </a:r>
            <a:r>
              <a:rPr lang="en-US" altLang="ja-JP" sz="1800" b="1" dirty="0">
                <a:solidFill>
                  <a:schemeClr val="bg1"/>
                </a:solidFill>
              </a:rPr>
              <a:t>COVID-19</a:t>
            </a:r>
            <a:r>
              <a:rPr lang="ja-JP" altLang="en-US" sz="1800" b="1" dirty="0">
                <a:solidFill>
                  <a:schemeClr val="bg1"/>
                </a:solidFill>
              </a:rPr>
              <a:t>対策 </a:t>
            </a:r>
            <a:r>
              <a:rPr lang="en-US" altLang="ja-JP" sz="1800" b="1" dirty="0">
                <a:solidFill>
                  <a:schemeClr val="bg1"/>
                </a:solidFill>
              </a:rPr>
              <a:t>ECMO-net </a:t>
            </a:r>
          </a:p>
          <a:p>
            <a:pPr marL="457200" indent="-457200">
              <a:buFont typeface="Arial" charset="0"/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COVID-19 treatment guidelines, NIH, 2020</a:t>
            </a:r>
          </a:p>
          <a:p>
            <a:pPr marL="457200" indent="-457200">
              <a:buFont typeface="Arial" charset="0"/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Brigham and Women’s Hospital COVID-19 clinical guidelines, 2020</a:t>
            </a:r>
          </a:p>
          <a:p>
            <a:pPr marL="457200" indent="-457200">
              <a:buAutoNum type="arabicPeriod"/>
            </a:pPr>
            <a:r>
              <a:rPr kumimoji="1" lang="en-US" altLang="ja-JP" sz="1800" b="1" dirty="0">
                <a:solidFill>
                  <a:schemeClr val="bg1"/>
                </a:solidFill>
              </a:rPr>
              <a:t>Diagnosis and management of COVID-19 Disease, AJRCCM 2020</a:t>
            </a:r>
          </a:p>
          <a:p>
            <a:pPr marL="457200" indent="-457200"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Clinical features of patients infected with 2019 novel coronavirus in Wuhan, China, Lancet 2020</a:t>
            </a:r>
          </a:p>
          <a:p>
            <a:pPr marL="457200" indent="-457200">
              <a:buAutoNum type="arabicPeriod"/>
            </a:pPr>
            <a:r>
              <a:rPr kumimoji="1" lang="en-US" altLang="ja-JP" sz="1800" b="1" dirty="0">
                <a:solidFill>
                  <a:schemeClr val="bg1"/>
                </a:solidFill>
              </a:rPr>
              <a:t>Baseline characteristics and outcome of 1591 patients infected with SARS-CoV-2 admitted to ICUs of the Lombardy region, Italy, JAMA 2020</a:t>
            </a:r>
          </a:p>
          <a:p>
            <a:pPr marL="457200" indent="-457200">
              <a:buAutoNum type="arabicPeriod"/>
            </a:pPr>
            <a:r>
              <a:rPr kumimoji="1" lang="en-US" altLang="ja-JP" sz="1800" b="1" dirty="0">
                <a:solidFill>
                  <a:schemeClr val="bg1"/>
                </a:solidFill>
              </a:rPr>
              <a:t>COVID-19 pneumonia: ARDS or not?, Critical Care, 2020</a:t>
            </a:r>
          </a:p>
          <a:p>
            <a:pPr marL="457200" indent="-457200"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COVID-19 pneumonia: different respiratory treatments for different phenotypes? Intensive Care Medicine, 2020</a:t>
            </a:r>
          </a:p>
          <a:p>
            <a:pPr marL="457200" indent="-457200"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AJRCCM2020 OUT of THE BLUE </a:t>
            </a:r>
            <a:r>
              <a:rPr lang="en-US" altLang="ja-JP" sz="1800" dirty="0">
                <a:solidFill>
                  <a:schemeClr val="bg1"/>
                </a:solidFill>
              </a:rPr>
              <a:t>Podcast on COVID-19 in Italy. </a:t>
            </a:r>
            <a:r>
              <a:rPr lang="en-US" altLang="ja-JP" sz="1800" dirty="0">
                <a:solidFill>
                  <a:schemeClr val="bg1"/>
                </a:solidFill>
                <a:hlinkClick r:id="rId4"/>
              </a:rPr>
              <a:t>https://outoftheblue.transistor.fm/episodes/covid-19</a:t>
            </a:r>
            <a:endParaRPr lang="en-US" altLang="ja-JP" sz="1800" dirty="0">
              <a:solidFill>
                <a:schemeClr val="bg1"/>
              </a:solidFill>
            </a:endParaRPr>
          </a:p>
          <a:p>
            <a:pPr marL="457200" indent="-457200">
              <a:buAutoNum type="arabicPeriod"/>
            </a:pPr>
            <a:r>
              <a:rPr lang="en-US" altLang="ja-JP" sz="1800" b="1" dirty="0">
                <a:solidFill>
                  <a:schemeClr val="bg1"/>
                </a:solidFill>
              </a:rPr>
              <a:t>ELSO</a:t>
            </a:r>
            <a:r>
              <a:rPr lang="ja-JP" altLang="en-US" sz="1800" b="1" dirty="0">
                <a:solidFill>
                  <a:schemeClr val="bg1"/>
                </a:solidFill>
              </a:rPr>
              <a:t>ガイドライン：重症循環</a:t>
            </a:r>
            <a:r>
              <a:rPr lang="en-US" altLang="ja-JP" sz="1800" b="1" dirty="0">
                <a:solidFill>
                  <a:schemeClr val="bg1"/>
                </a:solidFill>
              </a:rPr>
              <a:t>/</a:t>
            </a:r>
            <a:r>
              <a:rPr lang="ja-JP" altLang="en-US" sz="1800" b="1" dirty="0">
                <a:solidFill>
                  <a:schemeClr val="bg1"/>
                </a:solidFill>
              </a:rPr>
              <a:t>呼吸不全の</a:t>
            </a:r>
            <a:r>
              <a:rPr lang="en-US" altLang="ja-JP" sz="1800" b="1" dirty="0">
                <a:solidFill>
                  <a:schemeClr val="bg1"/>
                </a:solidFill>
              </a:rPr>
              <a:t>COVID-19</a:t>
            </a:r>
            <a:r>
              <a:rPr lang="ja-JP" altLang="en-US" sz="1800" b="1" dirty="0">
                <a:solidFill>
                  <a:schemeClr val="bg1"/>
                </a:solidFill>
              </a:rPr>
              <a:t>患者に対する</a:t>
            </a:r>
            <a:r>
              <a:rPr lang="en-US" altLang="ja-JP" sz="1800" b="1" dirty="0">
                <a:solidFill>
                  <a:schemeClr val="bg1"/>
                </a:solidFill>
              </a:rPr>
              <a:t>ECMO</a:t>
            </a:r>
            <a:r>
              <a:rPr lang="ja-JP" altLang="en-US" sz="1800" b="1" dirty="0">
                <a:solidFill>
                  <a:schemeClr val="bg1"/>
                </a:solidFill>
              </a:rPr>
              <a:t>について</a:t>
            </a:r>
            <a:endParaRPr lang="en-US" altLang="ja-JP" sz="1800" b="1" dirty="0">
              <a:solidFill>
                <a:schemeClr val="bg1"/>
              </a:solidFill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4C9ABE8E-26C3-4A3C-B2BE-CB2E888FBD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92525" y="42530"/>
            <a:ext cx="1158949" cy="331418"/>
          </a:xfrm>
        </p:spPr>
        <p:txBody>
          <a:bodyPr/>
          <a:lstStyle/>
          <a:p>
            <a:r>
              <a:rPr kumimoji="1" lang="ja-JP" altLang="en-US" sz="1800" b="1" dirty="0">
                <a:solidFill>
                  <a:schemeClr val="bg1"/>
                </a:solidFill>
              </a:rPr>
              <a:t>参考文献</a:t>
            </a:r>
            <a:endParaRPr kumimoji="1" lang="ja-JP" altLang="en-US" sz="1800" b="1" i="1" dirty="0">
              <a:solidFill>
                <a:schemeClr val="bg1"/>
              </a:solidFill>
            </a:endParaRPr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656FFBB4-D85C-4F9B-A322-2EFA6C5ED0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5612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23"/>
    </mc:Choice>
    <mc:Fallback>
      <p:transition spd="slow" advTm="126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en-US" altLang="ja-JP" sz="4000" b="1" i="1" dirty="0">
                <a:solidFill>
                  <a:schemeClr val="bg1"/>
                </a:solidFill>
              </a:rPr>
              <a:t>PEEP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2"/>
            <a:ext cx="9144000" cy="490267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sz="2800" b="1" dirty="0">
                <a:solidFill>
                  <a:schemeClr val="bg1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：</a:t>
            </a:r>
            <a:r>
              <a:rPr lang="ja-JP" altLang="en-US" sz="2800" b="1" dirty="0">
                <a:solidFill>
                  <a:srgbClr val="FF0000"/>
                </a:solidFill>
              </a:rPr>
              <a:t>高めの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ja-JP" altLang="en-US" sz="2800" b="1" dirty="0">
                <a:solidFill>
                  <a:schemeClr val="bg1"/>
                </a:solidFill>
              </a:rPr>
              <a:t>が推奨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en-US" altLang="ja-JP" sz="2800" b="1" dirty="0">
                <a:solidFill>
                  <a:srgbClr val="FF0000"/>
                </a:solidFill>
              </a:rPr>
              <a:t>Type H</a:t>
            </a:r>
            <a:r>
              <a:rPr lang="ja-JP" altLang="en-US" sz="2800" b="1" dirty="0">
                <a:solidFill>
                  <a:schemeClr val="bg1"/>
                </a:solidFill>
              </a:rPr>
              <a:t>の場合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イタリアからの最新の報告 </a:t>
            </a:r>
            <a:r>
              <a:rPr lang="en-US" altLang="ja-JP" sz="2800" b="1" dirty="0">
                <a:solidFill>
                  <a:schemeClr val="bg1"/>
                </a:solidFill>
              </a:rPr>
              <a:t>(n=1017)</a:t>
            </a:r>
            <a:r>
              <a:rPr lang="ja-JP" altLang="en-US" sz="2800" b="1" dirty="0">
                <a:solidFill>
                  <a:schemeClr val="bg1"/>
                </a:solidFill>
              </a:rPr>
              <a:t>では、</a:t>
            </a:r>
            <a:r>
              <a:rPr lang="en-US" altLang="ja-JP" sz="2800" b="1" dirty="0">
                <a:solidFill>
                  <a:schemeClr val="bg1"/>
                </a:solidFill>
              </a:rPr>
              <a:t>median  P/F 160mmHg</a:t>
            </a:r>
            <a:r>
              <a:rPr lang="ja-JP" altLang="en-US" sz="2800" b="1" dirty="0">
                <a:solidFill>
                  <a:schemeClr val="bg1"/>
                </a:solidFill>
              </a:rPr>
              <a:t>に対して</a:t>
            </a:r>
            <a:r>
              <a:rPr lang="en-US" altLang="ja-JP" sz="2800" b="1" dirty="0">
                <a:solidFill>
                  <a:schemeClr val="bg1"/>
                </a:solidFill>
              </a:rPr>
              <a:t>median PEEP 14cmH2O</a:t>
            </a:r>
            <a:r>
              <a:rPr lang="ja-JP" altLang="en-US" sz="2800" b="1" dirty="0">
                <a:solidFill>
                  <a:schemeClr val="bg1"/>
                </a:solidFill>
              </a:rPr>
              <a:t>であった。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阪大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ICU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の初期設定：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 15</a:t>
            </a:r>
            <a:r>
              <a:rPr lang="en-US" altLang="ja-JP" sz="2800" b="1" dirty="0">
                <a:solidFill>
                  <a:schemeClr val="bg1"/>
                </a:solidFill>
              </a:rPr>
              <a:t>cmH2O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CE16FEF0-6C1C-4FE0-A8F9-FDF02C4D842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672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234"/>
    </mc:Choice>
    <mc:Fallback>
      <p:transition spd="slow" advTm="122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筋弛緩</a:t>
            </a:r>
            <a:r>
              <a:rPr lang="en-US" altLang="ja-JP" sz="2800" b="1" dirty="0">
                <a:solidFill>
                  <a:schemeClr val="bg1"/>
                </a:solidFill>
              </a:rPr>
              <a:t> (</a:t>
            </a:r>
            <a:r>
              <a:rPr lang="ja-JP" altLang="en-US" sz="2800" b="1" dirty="0">
                <a:solidFill>
                  <a:schemeClr val="bg1"/>
                </a:solidFill>
              </a:rPr>
              <a:t>ロクロニウム持続　</a:t>
            </a:r>
            <a:r>
              <a:rPr lang="en-US" altLang="ja-JP" sz="2800" b="1" dirty="0">
                <a:solidFill>
                  <a:schemeClr val="bg1"/>
                </a:solidFill>
              </a:rPr>
              <a:t>7</a:t>
            </a:r>
            <a:r>
              <a:rPr lang="en-US" altLang="ja-JP" sz="2800" b="1" dirty="0">
                <a:solidFill>
                  <a:schemeClr val="bg1"/>
                </a:solidFill>
                <a:latin typeface="Symbol" charset="2"/>
                <a:cs typeface="Symbol" charset="2"/>
              </a:rPr>
              <a:t>m</a:t>
            </a:r>
            <a:r>
              <a:rPr lang="en-US" altLang="ja-JP" sz="2800" b="1" dirty="0">
                <a:solidFill>
                  <a:schemeClr val="bg1"/>
                </a:solidFill>
              </a:rPr>
              <a:t>g/kg/min</a:t>
            </a:r>
            <a:r>
              <a:rPr lang="ja-JP" altLang="en-US" sz="2800" b="1" dirty="0">
                <a:solidFill>
                  <a:schemeClr val="bg1"/>
                </a:solidFill>
              </a:rPr>
              <a:t>、</a:t>
            </a:r>
            <a:r>
              <a:rPr lang="en-US" altLang="ja-JP" sz="2800" b="1" dirty="0">
                <a:solidFill>
                  <a:schemeClr val="bg1"/>
                </a:solidFill>
              </a:rPr>
              <a:t>48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呼吸努力が強く、一回換気量の制限が困難な時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不同調の管理が困難な時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③　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　腹臥位導入時、腹臥位中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ja-JP" altLang="en-US" sz="2800" b="1" i="1" dirty="0">
                <a:solidFill>
                  <a:srgbClr val="FF0000"/>
                </a:solidFill>
              </a:rPr>
              <a:t>自発呼吸関連肺傷害を可能な限り回避する目的で積極的に</a:t>
            </a:r>
            <a:r>
              <a:rPr lang="ja-JP" altLang="en-US" sz="2800" b="1" i="1" dirty="0">
                <a:solidFill>
                  <a:srgbClr val="FF0000"/>
                </a:solidFill>
              </a:rPr>
              <a:t>考慮する</a:t>
            </a:r>
            <a:r>
              <a:rPr kumimoji="1" lang="ja-JP" altLang="en-US" sz="2800" b="1" i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D3AA83-EED4-48FB-9570-8E4084D9B10D}"/>
              </a:ext>
            </a:extLst>
          </p:cNvPr>
          <p:cNvSpPr/>
          <p:nvPr/>
        </p:nvSpPr>
        <p:spPr>
          <a:xfrm>
            <a:off x="0" y="2668772"/>
            <a:ext cx="8984512" cy="39145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3E11E4A3-A8CC-40EE-9456-546967D2BE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224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971"/>
    </mc:Choice>
    <mc:Fallback>
      <p:transition spd="slow" advTm="219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筋弛緩</a:t>
            </a:r>
            <a:r>
              <a:rPr lang="en-US" altLang="ja-JP" sz="2800" b="1" dirty="0">
                <a:solidFill>
                  <a:schemeClr val="bg1"/>
                </a:solidFill>
              </a:rPr>
              <a:t> (</a:t>
            </a:r>
            <a:r>
              <a:rPr lang="ja-JP" altLang="en-US" sz="2800" b="1" dirty="0">
                <a:solidFill>
                  <a:schemeClr val="bg1"/>
                </a:solidFill>
              </a:rPr>
              <a:t>ロクロニウム持続　</a:t>
            </a:r>
            <a:r>
              <a:rPr lang="en-US" altLang="ja-JP" sz="2800" b="1" dirty="0">
                <a:solidFill>
                  <a:schemeClr val="bg1"/>
                </a:solidFill>
              </a:rPr>
              <a:t>7</a:t>
            </a:r>
            <a:r>
              <a:rPr lang="en-US" altLang="ja-JP" sz="2800" b="1" dirty="0">
                <a:solidFill>
                  <a:schemeClr val="bg1"/>
                </a:solidFill>
                <a:latin typeface="Symbol" charset="2"/>
                <a:cs typeface="Symbol" charset="2"/>
              </a:rPr>
              <a:t>m</a:t>
            </a:r>
            <a:r>
              <a:rPr lang="en-US" altLang="ja-JP" sz="2800" b="1" dirty="0">
                <a:solidFill>
                  <a:schemeClr val="bg1"/>
                </a:solidFill>
              </a:rPr>
              <a:t>g/kg/min</a:t>
            </a:r>
            <a:r>
              <a:rPr lang="ja-JP" altLang="en-US" sz="2800" b="1" dirty="0">
                <a:solidFill>
                  <a:schemeClr val="bg1"/>
                </a:solidFill>
              </a:rPr>
              <a:t>、</a:t>
            </a:r>
            <a:r>
              <a:rPr lang="en-US" altLang="ja-JP" sz="2800" b="1" dirty="0">
                <a:solidFill>
                  <a:schemeClr val="bg1"/>
                </a:solidFill>
              </a:rPr>
              <a:t>48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呼吸努力が強く、一回換気量の制限が困難な時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不同調の管理が困難な時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③　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　腹臥位導入時、腹臥位中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ja-JP" altLang="en-US" sz="2800" b="1" i="1" dirty="0">
                <a:solidFill>
                  <a:srgbClr val="FF0000"/>
                </a:solidFill>
              </a:rPr>
              <a:t>自発呼吸関連肺傷害を可能な限り回避する目的で積極的に</a:t>
            </a:r>
            <a:r>
              <a:rPr lang="ja-JP" altLang="en-US" sz="2800" b="1" i="1" dirty="0">
                <a:solidFill>
                  <a:srgbClr val="FF0000"/>
                </a:solidFill>
              </a:rPr>
              <a:t>考慮する</a:t>
            </a:r>
            <a:r>
              <a:rPr kumimoji="1" lang="ja-JP" altLang="en-US" sz="2800" b="1" i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D3AA83-EED4-48FB-9570-8E4084D9B10D}"/>
              </a:ext>
            </a:extLst>
          </p:cNvPr>
          <p:cNvSpPr/>
          <p:nvPr/>
        </p:nvSpPr>
        <p:spPr>
          <a:xfrm>
            <a:off x="0" y="3221664"/>
            <a:ext cx="8984512" cy="336169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0E24FC49-87C5-405D-B599-3D556BF8A8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107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396"/>
    </mc:Choice>
    <mc:Fallback>
      <p:transition spd="slow" advTm="243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筋弛緩</a:t>
            </a:r>
            <a:r>
              <a:rPr lang="en-US" altLang="ja-JP" sz="2800" b="1" dirty="0">
                <a:solidFill>
                  <a:schemeClr val="bg1"/>
                </a:solidFill>
              </a:rPr>
              <a:t> (</a:t>
            </a:r>
            <a:r>
              <a:rPr lang="ja-JP" altLang="en-US" sz="2800" b="1" dirty="0">
                <a:solidFill>
                  <a:schemeClr val="bg1"/>
                </a:solidFill>
              </a:rPr>
              <a:t>ロクロニウム持続　</a:t>
            </a:r>
            <a:r>
              <a:rPr lang="en-US" altLang="ja-JP" sz="2800" b="1" dirty="0">
                <a:solidFill>
                  <a:schemeClr val="bg1"/>
                </a:solidFill>
              </a:rPr>
              <a:t>7</a:t>
            </a:r>
            <a:r>
              <a:rPr lang="en-US" altLang="ja-JP" sz="2800" b="1" dirty="0">
                <a:solidFill>
                  <a:schemeClr val="bg1"/>
                </a:solidFill>
                <a:latin typeface="Symbol" charset="2"/>
                <a:cs typeface="Symbol" charset="2"/>
              </a:rPr>
              <a:t>m</a:t>
            </a:r>
            <a:r>
              <a:rPr lang="en-US" altLang="ja-JP" sz="2800" b="1" dirty="0">
                <a:solidFill>
                  <a:schemeClr val="bg1"/>
                </a:solidFill>
              </a:rPr>
              <a:t>g/kg/min</a:t>
            </a:r>
            <a:r>
              <a:rPr lang="ja-JP" altLang="en-US" sz="2800" b="1" dirty="0">
                <a:solidFill>
                  <a:schemeClr val="bg1"/>
                </a:solidFill>
              </a:rPr>
              <a:t>、</a:t>
            </a:r>
            <a:r>
              <a:rPr lang="en-US" altLang="ja-JP" sz="2800" b="1" dirty="0">
                <a:solidFill>
                  <a:schemeClr val="bg1"/>
                </a:solidFill>
              </a:rPr>
              <a:t>48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呼吸努力が強く、一回換気量の制限が困難な時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不同調の管理が困難な時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③　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　腹臥位導入時、腹臥位中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ja-JP" altLang="en-US" sz="2800" b="1" i="1" dirty="0">
                <a:solidFill>
                  <a:srgbClr val="FF0000"/>
                </a:solidFill>
              </a:rPr>
              <a:t>自発呼吸関連肺傷害を可能な限り回避する目的で積極的に</a:t>
            </a:r>
            <a:r>
              <a:rPr lang="ja-JP" altLang="en-US" sz="2800" b="1" i="1" dirty="0">
                <a:solidFill>
                  <a:srgbClr val="FF0000"/>
                </a:solidFill>
              </a:rPr>
              <a:t>考慮する</a:t>
            </a:r>
            <a:r>
              <a:rPr kumimoji="1" lang="ja-JP" altLang="en-US" sz="2800" b="1" i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D3AA83-EED4-48FB-9570-8E4084D9B10D}"/>
              </a:ext>
            </a:extLst>
          </p:cNvPr>
          <p:cNvSpPr/>
          <p:nvPr/>
        </p:nvSpPr>
        <p:spPr>
          <a:xfrm>
            <a:off x="0" y="3965944"/>
            <a:ext cx="8984512" cy="261741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8BFEA4DA-1AE7-4C8D-AD07-C6610913E80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47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3445"/>
    </mc:Choice>
    <mc:Fallback>
      <p:transition spd="slow" advTm="43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筋弛緩</a:t>
            </a:r>
            <a:r>
              <a:rPr lang="en-US" altLang="ja-JP" sz="2800" b="1" dirty="0">
                <a:solidFill>
                  <a:schemeClr val="bg1"/>
                </a:solidFill>
              </a:rPr>
              <a:t> (</a:t>
            </a:r>
            <a:r>
              <a:rPr lang="ja-JP" altLang="en-US" sz="2800" b="1" dirty="0">
                <a:solidFill>
                  <a:schemeClr val="bg1"/>
                </a:solidFill>
              </a:rPr>
              <a:t>ロクロニウム持続　</a:t>
            </a:r>
            <a:r>
              <a:rPr lang="en-US" altLang="ja-JP" sz="2800" b="1" dirty="0">
                <a:solidFill>
                  <a:schemeClr val="bg1"/>
                </a:solidFill>
              </a:rPr>
              <a:t>7</a:t>
            </a:r>
            <a:r>
              <a:rPr lang="en-US" altLang="ja-JP" sz="2800" b="1" dirty="0">
                <a:solidFill>
                  <a:schemeClr val="bg1"/>
                </a:solidFill>
                <a:latin typeface="Symbol" charset="2"/>
                <a:cs typeface="Symbol" charset="2"/>
              </a:rPr>
              <a:t>m</a:t>
            </a:r>
            <a:r>
              <a:rPr lang="en-US" altLang="ja-JP" sz="2800" b="1" dirty="0">
                <a:solidFill>
                  <a:schemeClr val="bg1"/>
                </a:solidFill>
              </a:rPr>
              <a:t>g/kg/min</a:t>
            </a:r>
            <a:r>
              <a:rPr lang="ja-JP" altLang="en-US" sz="2800" b="1" dirty="0">
                <a:solidFill>
                  <a:schemeClr val="bg1"/>
                </a:solidFill>
              </a:rPr>
              <a:t>、</a:t>
            </a:r>
            <a:r>
              <a:rPr lang="en-US" altLang="ja-JP" sz="2800" b="1" dirty="0">
                <a:solidFill>
                  <a:schemeClr val="bg1"/>
                </a:solidFill>
              </a:rPr>
              <a:t>48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呼吸努力が強く、一回換気量の制限が困難な時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不同調の管理が困難な時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③　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　腹臥位導入時、腹臥位中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ja-JP" altLang="en-US" sz="2800" b="1" i="1" dirty="0">
                <a:solidFill>
                  <a:srgbClr val="FF0000"/>
                </a:solidFill>
              </a:rPr>
              <a:t>自発呼吸関連肺傷害を可能な限り回避する目的で積極的に</a:t>
            </a:r>
            <a:r>
              <a:rPr lang="ja-JP" altLang="en-US" sz="2800" b="1" i="1" dirty="0">
                <a:solidFill>
                  <a:srgbClr val="FF0000"/>
                </a:solidFill>
              </a:rPr>
              <a:t>考慮する</a:t>
            </a:r>
            <a:r>
              <a:rPr kumimoji="1" lang="ja-JP" altLang="en-US" sz="2800" b="1" i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D3AA83-EED4-48FB-9570-8E4084D9B10D}"/>
              </a:ext>
            </a:extLst>
          </p:cNvPr>
          <p:cNvSpPr/>
          <p:nvPr/>
        </p:nvSpPr>
        <p:spPr>
          <a:xfrm>
            <a:off x="0" y="4699591"/>
            <a:ext cx="8984512" cy="188377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B0CEBC60-EA5D-47B4-914F-103008AE59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4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915"/>
    </mc:Choice>
    <mc:Fallback>
      <p:transition spd="slow" advTm="159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筋弛緩</a:t>
            </a:r>
            <a:r>
              <a:rPr lang="en-US" altLang="ja-JP" sz="2800" b="1" dirty="0">
                <a:solidFill>
                  <a:schemeClr val="bg1"/>
                </a:solidFill>
              </a:rPr>
              <a:t> (</a:t>
            </a:r>
            <a:r>
              <a:rPr lang="ja-JP" altLang="en-US" sz="2800" b="1" dirty="0">
                <a:solidFill>
                  <a:schemeClr val="bg1"/>
                </a:solidFill>
              </a:rPr>
              <a:t>ロクロニウム持続　</a:t>
            </a:r>
            <a:r>
              <a:rPr lang="en-US" altLang="ja-JP" sz="2800" b="1" dirty="0">
                <a:solidFill>
                  <a:schemeClr val="bg1"/>
                </a:solidFill>
              </a:rPr>
              <a:t>7</a:t>
            </a:r>
            <a:r>
              <a:rPr lang="en-US" altLang="ja-JP" sz="2800" b="1" dirty="0">
                <a:solidFill>
                  <a:schemeClr val="bg1"/>
                </a:solidFill>
                <a:latin typeface="Symbol" charset="2"/>
                <a:cs typeface="Symbol" charset="2"/>
              </a:rPr>
              <a:t>m</a:t>
            </a:r>
            <a:r>
              <a:rPr lang="en-US" altLang="ja-JP" sz="2800" b="1" dirty="0">
                <a:solidFill>
                  <a:schemeClr val="bg1"/>
                </a:solidFill>
              </a:rPr>
              <a:t>g/kg/min</a:t>
            </a:r>
            <a:r>
              <a:rPr lang="ja-JP" altLang="en-US" sz="2800" b="1" dirty="0">
                <a:solidFill>
                  <a:schemeClr val="bg1"/>
                </a:solidFill>
              </a:rPr>
              <a:t>、</a:t>
            </a:r>
            <a:r>
              <a:rPr lang="en-US" altLang="ja-JP" sz="2800" b="1" dirty="0">
                <a:solidFill>
                  <a:schemeClr val="bg1"/>
                </a:solidFill>
              </a:rPr>
              <a:t>48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呼吸努力が強く、一回換気量の制限が困難な時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不同調の管理が困難な時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③　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　腹臥位導入時、腹臥位中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ja-JP" altLang="en-US" sz="2800" b="1" i="1" dirty="0">
                <a:solidFill>
                  <a:srgbClr val="FF0000"/>
                </a:solidFill>
              </a:rPr>
              <a:t>自発呼吸関連肺傷害を可能な限り回避する目的で積極的に</a:t>
            </a:r>
            <a:r>
              <a:rPr lang="ja-JP" altLang="en-US" sz="2800" b="1" i="1" dirty="0">
                <a:solidFill>
                  <a:srgbClr val="FF0000"/>
                </a:solidFill>
              </a:rPr>
              <a:t>考慮する</a:t>
            </a:r>
            <a:r>
              <a:rPr kumimoji="1" lang="ja-JP" altLang="en-US" sz="2800" b="1" i="1" dirty="0">
                <a:solidFill>
                  <a:srgbClr val="FF0000"/>
                </a:solidFill>
              </a:rPr>
              <a:t>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D3AA83-EED4-48FB-9570-8E4084D9B10D}"/>
              </a:ext>
            </a:extLst>
          </p:cNvPr>
          <p:cNvSpPr/>
          <p:nvPr/>
        </p:nvSpPr>
        <p:spPr>
          <a:xfrm>
            <a:off x="0" y="5390707"/>
            <a:ext cx="8984512" cy="119265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9F79AA45-4E7A-4D90-AFA8-EE3FBAA5D2F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8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500"/>
    </mc:Choice>
    <mc:Fallback>
      <p:transition spd="slow" advTm="57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筋弛緩</a:t>
            </a:r>
            <a:r>
              <a:rPr lang="en-US" altLang="ja-JP" sz="2800" b="1" dirty="0">
                <a:solidFill>
                  <a:schemeClr val="bg1"/>
                </a:solidFill>
              </a:rPr>
              <a:t> (</a:t>
            </a:r>
            <a:r>
              <a:rPr lang="ja-JP" altLang="en-US" sz="2800" b="1" dirty="0">
                <a:solidFill>
                  <a:schemeClr val="bg1"/>
                </a:solidFill>
              </a:rPr>
              <a:t>ロクロニウム持続　</a:t>
            </a:r>
            <a:r>
              <a:rPr lang="en-US" altLang="ja-JP" sz="2800" b="1" dirty="0">
                <a:solidFill>
                  <a:schemeClr val="bg1"/>
                </a:solidFill>
              </a:rPr>
              <a:t>7</a:t>
            </a:r>
            <a:r>
              <a:rPr lang="en-US" altLang="ja-JP" sz="2800" b="1" dirty="0">
                <a:solidFill>
                  <a:schemeClr val="bg1"/>
                </a:solidFill>
                <a:latin typeface="Symbol" charset="2"/>
                <a:cs typeface="Symbol" charset="2"/>
              </a:rPr>
              <a:t>m</a:t>
            </a:r>
            <a:r>
              <a:rPr lang="en-US" altLang="ja-JP" sz="2800" b="1" dirty="0">
                <a:solidFill>
                  <a:schemeClr val="bg1"/>
                </a:solidFill>
              </a:rPr>
              <a:t>g/kg/min</a:t>
            </a:r>
            <a:r>
              <a:rPr lang="ja-JP" altLang="en-US" sz="2800" b="1" dirty="0">
                <a:solidFill>
                  <a:schemeClr val="bg1"/>
                </a:solidFill>
              </a:rPr>
              <a:t>、</a:t>
            </a:r>
            <a:r>
              <a:rPr lang="en-US" altLang="ja-JP" sz="2800" b="1" dirty="0">
                <a:solidFill>
                  <a:schemeClr val="bg1"/>
                </a:solidFill>
              </a:rPr>
              <a:t>48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呼吸努力が強く、一回換気量の制限が困難な時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不同調の管理が困難な時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③　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④　腹臥位導入時、腹臥位中</a:t>
            </a:r>
            <a:endParaRPr kumimoji="1"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kumimoji="1" lang="ja-JP" altLang="en-US" sz="2800" b="1" i="1" dirty="0">
                <a:solidFill>
                  <a:srgbClr val="FF0000"/>
                </a:solidFill>
              </a:rPr>
              <a:t>自発呼吸関連肺傷害を可能な限り回避する目的で積極的に</a:t>
            </a:r>
            <a:r>
              <a:rPr lang="ja-JP" altLang="en-US" sz="2800" b="1" i="1" dirty="0">
                <a:solidFill>
                  <a:srgbClr val="FF0000"/>
                </a:solidFill>
              </a:rPr>
              <a:t>考慮する</a:t>
            </a:r>
            <a:r>
              <a:rPr kumimoji="1" lang="ja-JP" altLang="en-US" sz="2800" b="1" i="1" dirty="0">
                <a:solidFill>
                  <a:srgbClr val="FF0000"/>
                </a:solidFill>
              </a:rPr>
              <a:t>。</a:t>
            </a:r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E943BE65-23A5-4862-B788-84FD79E4A1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9626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78"/>
    </mc:Choice>
    <mc:Fallback>
      <p:transition spd="slow" advTm="153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腹臥位 </a:t>
            </a:r>
            <a:r>
              <a:rPr lang="en-US" altLang="ja-JP" sz="2800" b="1" dirty="0">
                <a:solidFill>
                  <a:schemeClr val="bg1"/>
                </a:solidFill>
              </a:rPr>
              <a:t>(12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16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/</a:t>
            </a:r>
            <a:r>
              <a:rPr lang="ja-JP" altLang="en-US" sz="2800" b="1" dirty="0">
                <a:solidFill>
                  <a:schemeClr val="bg1"/>
                </a:solidFill>
              </a:rPr>
              <a:t>日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altLang="ja-JP" sz="2800" b="1" i="1" dirty="0">
              <a:solidFill>
                <a:srgbClr val="FF0000"/>
              </a:solidFill>
              <a:ea typeface="+mj-ea"/>
            </a:endParaRPr>
          </a:p>
          <a:p>
            <a:pPr marL="0" indent="0">
              <a:buNone/>
            </a:pP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重症</a:t>
            </a:r>
            <a:r>
              <a:rPr lang="en-US" altLang="ja-JP" sz="2800" b="1" i="1" dirty="0">
                <a:solidFill>
                  <a:srgbClr val="FF0000"/>
                </a:solidFill>
                <a:ea typeface="+mj-ea"/>
              </a:rPr>
              <a:t>COVID19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肺炎の多くは、腹臥位療法が著効する。</a:t>
            </a:r>
            <a:r>
              <a:rPr lang="en-US" altLang="ja-JP" sz="2800" b="1" i="1" dirty="0">
                <a:solidFill>
                  <a:srgbClr val="FF0000"/>
                </a:solidFill>
                <a:ea typeface="+mj-ea"/>
              </a:rPr>
              <a:t>VVECMO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移行</a:t>
            </a:r>
            <a:r>
              <a:rPr lang="ja-JP" altLang="ja-JP" sz="2800" b="1" i="1" dirty="0">
                <a:solidFill>
                  <a:srgbClr val="FF0000"/>
                </a:solidFill>
                <a:ea typeface="+mj-ea"/>
              </a:rPr>
              <a:t>前に禁忌でなければ、筋弛緩＋腹臥位療法を導入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する</a:t>
            </a:r>
            <a:r>
              <a:rPr lang="ja-JP" altLang="ja-JP" sz="2800" b="1" i="1" dirty="0">
                <a:solidFill>
                  <a:srgbClr val="FF0000"/>
                </a:solidFill>
                <a:ea typeface="+mj-ea"/>
              </a:rPr>
              <a:t>。</a:t>
            </a:r>
            <a:endParaRPr lang="en-US" altLang="ja-JP" sz="2800" b="1" i="1" dirty="0">
              <a:solidFill>
                <a:srgbClr val="FF0000"/>
              </a:solidFill>
              <a:ea typeface="+mj-ea"/>
            </a:endParaRPr>
          </a:p>
          <a:p>
            <a:pPr marL="0" indent="0">
              <a:lnSpc>
                <a:spcPct val="150000"/>
              </a:lnSpc>
              <a:buNone/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524006D-51DF-4E40-94A2-80CC0F0AD5DF}"/>
              </a:ext>
            </a:extLst>
          </p:cNvPr>
          <p:cNvSpPr/>
          <p:nvPr/>
        </p:nvSpPr>
        <p:spPr>
          <a:xfrm>
            <a:off x="106326" y="2636874"/>
            <a:ext cx="8941981" cy="316850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15CD5DD1-3F65-4F58-9782-28661FD39D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4714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718"/>
    </mc:Choice>
    <mc:Fallback>
      <p:transition spd="slow" advTm="16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腹臥位 </a:t>
            </a:r>
            <a:r>
              <a:rPr lang="en-US" altLang="ja-JP" sz="2800" b="1" dirty="0">
                <a:solidFill>
                  <a:schemeClr val="bg1"/>
                </a:solidFill>
              </a:rPr>
              <a:t>(12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16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/</a:t>
            </a:r>
            <a:r>
              <a:rPr lang="ja-JP" altLang="en-US" sz="2800" b="1" dirty="0">
                <a:solidFill>
                  <a:schemeClr val="bg1"/>
                </a:solidFill>
              </a:rPr>
              <a:t>日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altLang="ja-JP" sz="2800" b="1" i="1" dirty="0">
              <a:solidFill>
                <a:srgbClr val="FF0000"/>
              </a:solidFill>
              <a:ea typeface="+mj-ea"/>
            </a:endParaRPr>
          </a:p>
          <a:p>
            <a:pPr marL="0" indent="0">
              <a:buNone/>
            </a:pP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重症</a:t>
            </a:r>
            <a:r>
              <a:rPr lang="en-US" altLang="ja-JP" sz="2800" b="1" i="1" dirty="0">
                <a:solidFill>
                  <a:srgbClr val="FF0000"/>
                </a:solidFill>
                <a:ea typeface="+mj-ea"/>
              </a:rPr>
              <a:t>COVID19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肺炎の多くは、腹臥位療法が著効する。</a:t>
            </a:r>
            <a:r>
              <a:rPr lang="en-US" altLang="ja-JP" sz="2800" b="1" i="1" dirty="0">
                <a:solidFill>
                  <a:srgbClr val="FF0000"/>
                </a:solidFill>
                <a:ea typeface="+mj-ea"/>
              </a:rPr>
              <a:t>VVECMO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移行</a:t>
            </a:r>
            <a:r>
              <a:rPr lang="ja-JP" altLang="ja-JP" sz="2800" b="1" i="1" dirty="0">
                <a:solidFill>
                  <a:srgbClr val="FF0000"/>
                </a:solidFill>
                <a:ea typeface="+mj-ea"/>
              </a:rPr>
              <a:t>前に禁忌でなければ、筋弛緩＋腹臥位療法を導入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する</a:t>
            </a:r>
            <a:r>
              <a:rPr lang="ja-JP" altLang="ja-JP" sz="2800" b="1" i="1" dirty="0">
                <a:solidFill>
                  <a:srgbClr val="FF0000"/>
                </a:solidFill>
                <a:ea typeface="+mj-ea"/>
              </a:rPr>
              <a:t>。</a:t>
            </a:r>
            <a:endParaRPr lang="en-US" altLang="ja-JP" sz="2800" b="1" i="1" dirty="0">
              <a:solidFill>
                <a:srgbClr val="FF0000"/>
              </a:solidFill>
              <a:ea typeface="+mj-ea"/>
            </a:endParaRPr>
          </a:p>
          <a:p>
            <a:pPr marL="0" indent="0">
              <a:lnSpc>
                <a:spcPct val="150000"/>
              </a:lnSpc>
              <a:buNone/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524006D-51DF-4E40-94A2-80CC0F0AD5DF}"/>
              </a:ext>
            </a:extLst>
          </p:cNvPr>
          <p:cNvSpPr/>
          <p:nvPr/>
        </p:nvSpPr>
        <p:spPr>
          <a:xfrm>
            <a:off x="106326" y="3508744"/>
            <a:ext cx="8941981" cy="229663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BBCDFBDF-6E4F-4521-B0F4-C1CB02044F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000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55"/>
    </mc:Choice>
    <mc:Fallback>
      <p:transition spd="slow" advTm="129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ja-JP" altLang="en-US" sz="4000" b="1" dirty="0">
                <a:solidFill>
                  <a:schemeClr val="bg1"/>
                </a:solidFill>
              </a:rPr>
              <a:t>肺保護換気戦略</a:t>
            </a:r>
            <a:r>
              <a:rPr kumimoji="1" lang="en-US" altLang="ja-JP" sz="4000" b="1" dirty="0">
                <a:solidFill>
                  <a:schemeClr val="bg1"/>
                </a:solidFill>
              </a:rPr>
              <a:t>- 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補助治療②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sz="2800" b="1" dirty="0">
                <a:solidFill>
                  <a:schemeClr val="bg1"/>
                </a:solidFill>
              </a:rPr>
              <a:t>腹臥位 </a:t>
            </a:r>
            <a:r>
              <a:rPr lang="en-US" altLang="ja-JP" sz="2800" b="1" dirty="0">
                <a:solidFill>
                  <a:schemeClr val="bg1"/>
                </a:solidFill>
              </a:rPr>
              <a:t>(12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16</a:t>
            </a:r>
            <a:r>
              <a:rPr lang="ja-JP" altLang="en-US" sz="2800" b="1" dirty="0">
                <a:solidFill>
                  <a:schemeClr val="bg1"/>
                </a:solidFill>
              </a:rPr>
              <a:t>時間</a:t>
            </a:r>
            <a:r>
              <a:rPr lang="en-US" altLang="ja-JP" sz="2800" b="1" dirty="0">
                <a:solidFill>
                  <a:schemeClr val="bg1"/>
                </a:solidFill>
              </a:rPr>
              <a:t>/</a:t>
            </a:r>
            <a:r>
              <a:rPr lang="ja-JP" altLang="en-US" sz="2800" b="1" dirty="0">
                <a:solidFill>
                  <a:schemeClr val="bg1"/>
                </a:solidFill>
              </a:rPr>
              <a:t>日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lang="ja-JP" altLang="en-US" sz="2800" b="1" dirty="0">
                <a:solidFill>
                  <a:schemeClr val="bg1"/>
                </a:solidFill>
              </a:rPr>
              <a:t>重度低酸素血症の時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US" altLang="ja-JP" sz="2800" b="1" i="1" dirty="0">
              <a:solidFill>
                <a:srgbClr val="FF0000"/>
              </a:solidFill>
              <a:ea typeface="+mj-ea"/>
            </a:endParaRPr>
          </a:p>
          <a:p>
            <a:pPr marL="0" indent="0">
              <a:buNone/>
            </a:pP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重症</a:t>
            </a:r>
            <a:r>
              <a:rPr lang="en-US" altLang="ja-JP" sz="2800" b="1" i="1" dirty="0">
                <a:solidFill>
                  <a:srgbClr val="FF0000"/>
                </a:solidFill>
                <a:ea typeface="+mj-ea"/>
              </a:rPr>
              <a:t>COVID19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肺炎の多くは、腹臥位療法が著効する。</a:t>
            </a:r>
            <a:r>
              <a:rPr lang="en-US" altLang="ja-JP" sz="2800" b="1" i="1" dirty="0">
                <a:solidFill>
                  <a:srgbClr val="FF0000"/>
                </a:solidFill>
                <a:ea typeface="+mj-ea"/>
              </a:rPr>
              <a:t>VVECMO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移行</a:t>
            </a:r>
            <a:r>
              <a:rPr lang="ja-JP" altLang="ja-JP" sz="2800" b="1" i="1" dirty="0">
                <a:solidFill>
                  <a:srgbClr val="FF0000"/>
                </a:solidFill>
                <a:ea typeface="+mj-ea"/>
              </a:rPr>
              <a:t>前に禁忌でなければ、筋弛緩＋腹臥位療法を導入</a:t>
            </a:r>
            <a:r>
              <a:rPr lang="ja-JP" altLang="en-US" sz="2800" b="1" i="1" dirty="0">
                <a:solidFill>
                  <a:srgbClr val="FF0000"/>
                </a:solidFill>
                <a:ea typeface="+mj-ea"/>
              </a:rPr>
              <a:t>する</a:t>
            </a:r>
            <a:r>
              <a:rPr lang="ja-JP" altLang="ja-JP" sz="2800" b="1" i="1" dirty="0">
                <a:solidFill>
                  <a:srgbClr val="FF0000"/>
                </a:solidFill>
                <a:ea typeface="+mj-ea"/>
              </a:rPr>
              <a:t>。</a:t>
            </a:r>
            <a:endParaRPr lang="en-US" altLang="ja-JP" sz="2800" b="1" i="1" dirty="0">
              <a:solidFill>
                <a:srgbClr val="FF0000"/>
              </a:solidFill>
              <a:ea typeface="+mj-ea"/>
            </a:endParaRPr>
          </a:p>
          <a:p>
            <a:pPr marL="0" indent="0">
              <a:lnSpc>
                <a:spcPct val="150000"/>
              </a:lnSpc>
              <a:buNone/>
            </a:pP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9B667CB4-F897-4D13-B397-5556EBC0C3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25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367"/>
    </mc:Choice>
    <mc:Fallback>
      <p:transition spd="slow" advTm="2936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84EFED00-D851-4D99-90DC-4F830CD9E454}"/>
              </a:ext>
            </a:extLst>
          </p:cNvPr>
          <p:cNvSpPr txBox="1">
            <a:spLocks/>
          </p:cNvSpPr>
          <p:nvPr/>
        </p:nvSpPr>
        <p:spPr>
          <a:xfrm>
            <a:off x="0" y="2510898"/>
            <a:ext cx="9144000" cy="183620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1" lang="ja-JP" altLang="en-US" sz="7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挿管前</a:t>
            </a:r>
            <a:endParaRPr kumimoji="1" lang="en-US" altLang="ja-JP" sz="72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ja-JP" altLang="en-US" b="1" i="1" dirty="0">
                <a:solidFill>
                  <a:srgbClr val="FF0000"/>
                </a:solidFill>
                <a:latin typeface="Arial" panose="020B0604020202020204" pitchFamily="34" charset="0"/>
                <a:ea typeface="ＭＳ Ｐゴシック" panose="020B0600070205080204" pitchFamily="50" charset="-128"/>
                <a:cs typeface="Arial" panose="020B0604020202020204" pitchFamily="34" charset="0"/>
              </a:rPr>
              <a:t>管理と注意点</a:t>
            </a:r>
            <a:endParaRPr kumimoji="1" lang="en-US" altLang="ja-JP" b="1" i="1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ＭＳ Ｐゴシック" panose="020B0600070205080204" pitchFamily="50" charset="-128"/>
              <a:cs typeface="Arial" panose="020B0604020202020204" pitchFamily="34" charset="0"/>
            </a:endParaRPr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959FD556-6AC7-45D2-90F5-0BAA7E6A16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79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00"/>
    </mc:Choice>
    <mc:Fallback>
      <p:transition spd="slow" advTm="11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の場合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2934586"/>
            <a:ext cx="9144000" cy="384390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一気換気量：</a:t>
            </a:r>
            <a:r>
              <a:rPr lang="en-US" altLang="ja-JP" sz="2800" b="1" dirty="0">
                <a:solidFill>
                  <a:schemeClr val="bg1"/>
                </a:solidFill>
              </a:rPr>
              <a:t>8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9ml/kg</a:t>
            </a:r>
            <a:r>
              <a:rPr lang="ja-JP" altLang="en-US" sz="2800" b="1" dirty="0">
                <a:solidFill>
                  <a:schemeClr val="bg1"/>
                </a:solidFill>
              </a:rPr>
              <a:t>まで許容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8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～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10cmH</a:t>
            </a:r>
            <a:r>
              <a:rPr kumimoji="1" lang="en-US" altLang="ja-JP" sz="2800" b="1" baseline="-25000" dirty="0">
                <a:solidFill>
                  <a:schemeClr val="bg1"/>
                </a:solidFill>
              </a:rPr>
              <a:t>2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O</a:t>
            </a:r>
            <a:r>
              <a:rPr lang="ja-JP" altLang="en-US" sz="2800" b="1" dirty="0">
                <a:solidFill>
                  <a:schemeClr val="bg1"/>
                </a:solidFill>
              </a:rPr>
              <a:t>を上限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ja-JP" altLang="en-US" sz="2800" b="1" dirty="0">
                <a:solidFill>
                  <a:srgbClr val="FF0000"/>
                </a:solidFill>
              </a:rPr>
              <a:t>低めの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腹臥位：必要最低限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低酸素血症の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rescue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としての位置づけ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4A1631-4937-4D28-B4E3-2E568CE2CBB0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コンプライアンス≈正常、リクルートする無気肺がないことを念頭に入れた管理を行う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FF5CBF4-1AAE-41D0-8715-369A1BC16F50}"/>
              </a:ext>
            </a:extLst>
          </p:cNvPr>
          <p:cNvSpPr/>
          <p:nvPr/>
        </p:nvSpPr>
        <p:spPr>
          <a:xfrm>
            <a:off x="0" y="1254642"/>
            <a:ext cx="9048307" cy="51142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FE45BD11-C2CD-4704-A103-217C40B14E6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16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70"/>
    </mc:Choice>
    <mc:Fallback>
      <p:transition spd="slow" advTm="112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の場合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2934586"/>
            <a:ext cx="9144000" cy="384390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一気換気量：</a:t>
            </a:r>
            <a:r>
              <a:rPr lang="en-US" altLang="ja-JP" sz="2800" b="1" dirty="0">
                <a:solidFill>
                  <a:schemeClr val="bg1"/>
                </a:solidFill>
              </a:rPr>
              <a:t>8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9ml/kg</a:t>
            </a:r>
            <a:r>
              <a:rPr lang="ja-JP" altLang="en-US" sz="2800" b="1" dirty="0">
                <a:solidFill>
                  <a:schemeClr val="bg1"/>
                </a:solidFill>
              </a:rPr>
              <a:t>まで許容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8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～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10cmH</a:t>
            </a:r>
            <a:r>
              <a:rPr kumimoji="1" lang="en-US" altLang="ja-JP" sz="2800" b="1" baseline="-25000" dirty="0">
                <a:solidFill>
                  <a:schemeClr val="bg1"/>
                </a:solidFill>
              </a:rPr>
              <a:t>2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O</a:t>
            </a:r>
            <a:r>
              <a:rPr lang="ja-JP" altLang="en-US" sz="2800" b="1" dirty="0">
                <a:solidFill>
                  <a:schemeClr val="bg1"/>
                </a:solidFill>
              </a:rPr>
              <a:t>を上限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ja-JP" altLang="en-US" sz="2800" b="1" dirty="0">
                <a:solidFill>
                  <a:srgbClr val="FF0000"/>
                </a:solidFill>
              </a:rPr>
              <a:t>低めの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腹臥位：必要最低限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低酸素血症の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rescue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としての位置づけ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4A1631-4937-4D28-B4E3-2E568CE2CBB0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コンプライアンス≈正常、リクルートする無気肺がないことを念頭に入れた管理を行う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FF5CBF4-1AAE-41D0-8715-369A1BC16F50}"/>
              </a:ext>
            </a:extLst>
          </p:cNvPr>
          <p:cNvSpPr/>
          <p:nvPr/>
        </p:nvSpPr>
        <p:spPr>
          <a:xfrm>
            <a:off x="0" y="2764464"/>
            <a:ext cx="9048307" cy="360443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オーディオ 7">
            <a:hlinkClick r:id="" action="ppaction://media"/>
            <a:extLst>
              <a:ext uri="{FF2B5EF4-FFF2-40B4-BE49-F238E27FC236}">
                <a16:creationId xmlns:a16="http://schemas.microsoft.com/office/drawing/2014/main" id="{63BB3637-8E64-4714-A147-0A027D7340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95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512"/>
    </mc:Choice>
    <mc:Fallback>
      <p:transition spd="slow" advTm="335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の場合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2934586"/>
            <a:ext cx="9144000" cy="384390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一気換気量：</a:t>
            </a:r>
            <a:r>
              <a:rPr lang="en-US" altLang="ja-JP" sz="2800" b="1" dirty="0">
                <a:solidFill>
                  <a:schemeClr val="bg1"/>
                </a:solidFill>
              </a:rPr>
              <a:t>8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9ml/kg</a:t>
            </a:r>
            <a:r>
              <a:rPr lang="ja-JP" altLang="en-US" sz="2800" b="1" dirty="0">
                <a:solidFill>
                  <a:schemeClr val="bg1"/>
                </a:solidFill>
              </a:rPr>
              <a:t>まで許容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8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～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10cmH</a:t>
            </a:r>
            <a:r>
              <a:rPr kumimoji="1" lang="en-US" altLang="ja-JP" sz="2800" b="1" baseline="-25000" dirty="0">
                <a:solidFill>
                  <a:schemeClr val="bg1"/>
                </a:solidFill>
              </a:rPr>
              <a:t>2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O</a:t>
            </a:r>
            <a:r>
              <a:rPr lang="ja-JP" altLang="en-US" sz="2800" b="1" dirty="0">
                <a:solidFill>
                  <a:schemeClr val="bg1"/>
                </a:solidFill>
              </a:rPr>
              <a:t>を上限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ja-JP" altLang="en-US" sz="2800" b="1" dirty="0">
                <a:solidFill>
                  <a:srgbClr val="FF0000"/>
                </a:solidFill>
              </a:rPr>
              <a:t>低めの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腹臥位：必要最低限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低酸素血症の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rescue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としての位置づけ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4A1631-4937-4D28-B4E3-2E568CE2CBB0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コンプライアンス≈正常、リクルートする無気肺がないことを念頭に入れた管理を行う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FF5CBF4-1AAE-41D0-8715-369A1BC16F50}"/>
              </a:ext>
            </a:extLst>
          </p:cNvPr>
          <p:cNvSpPr/>
          <p:nvPr/>
        </p:nvSpPr>
        <p:spPr>
          <a:xfrm>
            <a:off x="0" y="3732028"/>
            <a:ext cx="9048307" cy="263687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38A75B70-2BD0-4A59-8E45-03110FB15C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77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43"/>
    </mc:Choice>
    <mc:Fallback>
      <p:transition spd="slow" advTm="166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の場合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2934586"/>
            <a:ext cx="9144000" cy="384390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一気換気量：</a:t>
            </a:r>
            <a:r>
              <a:rPr lang="en-US" altLang="ja-JP" sz="2800" b="1" dirty="0">
                <a:solidFill>
                  <a:schemeClr val="bg1"/>
                </a:solidFill>
              </a:rPr>
              <a:t>8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9ml/kg</a:t>
            </a:r>
            <a:r>
              <a:rPr lang="ja-JP" altLang="en-US" sz="2800" b="1" dirty="0">
                <a:solidFill>
                  <a:schemeClr val="bg1"/>
                </a:solidFill>
              </a:rPr>
              <a:t>まで許容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8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～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10cmH</a:t>
            </a:r>
            <a:r>
              <a:rPr kumimoji="1" lang="en-US" altLang="ja-JP" sz="2800" b="1" baseline="-25000" dirty="0">
                <a:solidFill>
                  <a:schemeClr val="bg1"/>
                </a:solidFill>
              </a:rPr>
              <a:t>2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O</a:t>
            </a:r>
            <a:r>
              <a:rPr lang="ja-JP" altLang="en-US" sz="2800" b="1" dirty="0">
                <a:solidFill>
                  <a:schemeClr val="bg1"/>
                </a:solidFill>
              </a:rPr>
              <a:t>を上限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ja-JP" altLang="en-US" sz="2800" b="1" dirty="0">
                <a:solidFill>
                  <a:srgbClr val="FF0000"/>
                </a:solidFill>
              </a:rPr>
              <a:t>低めの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腹臥位：必要最低限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低酸素血症の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rescue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としての位置づけ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4A1631-4937-4D28-B4E3-2E568CE2CBB0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コンプライアンス≈正常、リクルートする無気肺がないことを念頭に入れた管理を行う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2FF5CBF4-1AAE-41D0-8715-369A1BC16F50}"/>
              </a:ext>
            </a:extLst>
          </p:cNvPr>
          <p:cNvSpPr/>
          <p:nvPr/>
        </p:nvSpPr>
        <p:spPr>
          <a:xfrm>
            <a:off x="0" y="4401879"/>
            <a:ext cx="9048307" cy="196702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3C827D5D-B64E-41D2-935D-BDE03A83BB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005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995"/>
    </mc:Choice>
    <mc:Fallback>
      <p:transition spd="slow" advTm="31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dirty="0">
                <a:solidFill>
                  <a:schemeClr val="bg1"/>
                </a:solidFill>
              </a:rPr>
              <a:t>Type L</a:t>
            </a:r>
            <a:r>
              <a:rPr kumimoji="1" lang="ja-JP" altLang="en-US" sz="4000" b="1" dirty="0">
                <a:solidFill>
                  <a:schemeClr val="bg1"/>
                </a:solidFill>
              </a:rPr>
              <a:t>の場合</a:t>
            </a:r>
            <a:endParaRPr kumimoji="1" lang="ja-JP" altLang="en-US" sz="4000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2934586"/>
            <a:ext cx="9144000" cy="3843906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①　一気換気量：</a:t>
            </a:r>
            <a:r>
              <a:rPr lang="en-US" altLang="ja-JP" sz="2800" b="1" dirty="0">
                <a:solidFill>
                  <a:schemeClr val="bg1"/>
                </a:solidFill>
              </a:rPr>
              <a:t>8</a:t>
            </a:r>
            <a:r>
              <a:rPr lang="ja-JP" altLang="en-US" sz="2800" b="1" dirty="0">
                <a:solidFill>
                  <a:schemeClr val="bg1"/>
                </a:solidFill>
              </a:rPr>
              <a:t>～</a:t>
            </a:r>
            <a:r>
              <a:rPr lang="en-US" altLang="ja-JP" sz="2800" b="1" dirty="0">
                <a:solidFill>
                  <a:schemeClr val="bg1"/>
                </a:solidFill>
              </a:rPr>
              <a:t>9ml/kg</a:t>
            </a:r>
            <a:r>
              <a:rPr lang="ja-JP" altLang="en-US" sz="2800" b="1" dirty="0">
                <a:solidFill>
                  <a:schemeClr val="bg1"/>
                </a:solidFill>
              </a:rPr>
              <a:t>まで許容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②　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：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8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～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10cmH</a:t>
            </a:r>
            <a:r>
              <a:rPr kumimoji="1" lang="en-US" altLang="ja-JP" sz="2800" b="1" baseline="-25000" dirty="0">
                <a:solidFill>
                  <a:schemeClr val="bg1"/>
                </a:solidFill>
              </a:rPr>
              <a:t>2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O</a:t>
            </a:r>
            <a:r>
              <a:rPr lang="ja-JP" altLang="en-US" sz="2800" b="1" dirty="0">
                <a:solidFill>
                  <a:schemeClr val="bg1"/>
                </a:solidFill>
              </a:rPr>
              <a:t>を上限 </a:t>
            </a:r>
            <a:r>
              <a:rPr lang="en-US" altLang="ja-JP" sz="2800" b="1" dirty="0">
                <a:solidFill>
                  <a:schemeClr val="bg1"/>
                </a:solidFill>
              </a:rPr>
              <a:t>(</a:t>
            </a:r>
            <a:r>
              <a:rPr lang="ja-JP" altLang="en-US" sz="2800" b="1" dirty="0">
                <a:solidFill>
                  <a:srgbClr val="FF0000"/>
                </a:solidFill>
              </a:rPr>
              <a:t>低めの</a:t>
            </a:r>
            <a:r>
              <a:rPr lang="en-US" altLang="ja-JP" sz="2800" b="1" dirty="0">
                <a:solidFill>
                  <a:srgbClr val="FF0000"/>
                </a:solidFill>
              </a:rPr>
              <a:t>PEEP</a:t>
            </a:r>
            <a:r>
              <a:rPr lang="en-US" altLang="ja-JP" sz="2800" b="1" dirty="0">
                <a:solidFill>
                  <a:schemeClr val="bg1"/>
                </a:solidFill>
              </a:rPr>
              <a:t>)</a:t>
            </a: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③　腹臥位：必要最低限 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(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低酸素血症の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rescue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としての位置づけ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)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84A1631-4937-4D28-B4E3-2E568CE2CBB0}"/>
              </a:ext>
            </a:extLst>
          </p:cNvPr>
          <p:cNvSpPr/>
          <p:nvPr/>
        </p:nvSpPr>
        <p:spPr>
          <a:xfrm>
            <a:off x="427839" y="1417638"/>
            <a:ext cx="8279933" cy="954107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kumimoji="1" lang="ja-JP" altLang="en-US" sz="2800" b="1" i="1" dirty="0">
                <a:solidFill>
                  <a:schemeClr val="bg1"/>
                </a:solidFill>
              </a:rPr>
              <a:t>コンプライアンス≈正常、リクルートする無気肺がないことを念頭に入れた管理を行う</a:t>
            </a:r>
            <a:endParaRPr kumimoji="1" lang="en-US" altLang="ja-JP" sz="2800" b="1" i="1" dirty="0">
              <a:solidFill>
                <a:schemeClr val="bg1"/>
              </a:solidFill>
            </a:endParaRPr>
          </a:p>
        </p:txBody>
      </p:sp>
      <p:pic>
        <p:nvPicPr>
          <p:cNvPr id="7" name="オーディオ 6">
            <a:hlinkClick r:id="" action="ppaction://media"/>
            <a:extLst>
              <a:ext uri="{FF2B5EF4-FFF2-40B4-BE49-F238E27FC236}">
                <a16:creationId xmlns:a16="http://schemas.microsoft.com/office/drawing/2014/main" id="{378727DC-5195-466F-8454-B8F60EFC7B5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88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139"/>
    </mc:Choice>
    <mc:Fallback>
      <p:transition spd="slow" advTm="261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4638"/>
            <a:ext cx="9143999" cy="1143000"/>
          </a:xfrm>
        </p:spPr>
        <p:txBody>
          <a:bodyPr/>
          <a:lstStyle/>
          <a:p>
            <a:r>
              <a:rPr kumimoji="1" lang="en-US" altLang="ja-JP" sz="4000" b="1" i="1" dirty="0">
                <a:solidFill>
                  <a:schemeClr val="bg1"/>
                </a:solidFill>
              </a:rPr>
              <a:t>ECMO</a:t>
            </a:r>
            <a:r>
              <a:rPr kumimoji="1" lang="ja-JP" altLang="en-US" sz="4000" b="1" i="1" dirty="0">
                <a:solidFill>
                  <a:schemeClr val="bg1"/>
                </a:solidFill>
              </a:rPr>
              <a:t>導入へ</a:t>
            </a:r>
          </a:p>
        </p:txBody>
      </p:sp>
      <p:sp>
        <p:nvSpPr>
          <p:cNvPr id="7" name="コンテンツ プレースホルダー 2">
            <a:extLst>
              <a:ext uri="{FF2B5EF4-FFF2-40B4-BE49-F238E27FC236}">
                <a16:creationId xmlns:a16="http://schemas.microsoft.com/office/drawing/2014/main" id="{AA59F3A4-2ABA-4A90-A17D-7FEB3B3D1A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812023"/>
            <a:ext cx="9144000" cy="416347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ja-JP" altLang="en-US" sz="2800" b="1" dirty="0">
                <a:solidFill>
                  <a:schemeClr val="bg1"/>
                </a:solidFill>
              </a:rPr>
              <a:t>以下の基準を満たす場合、</a:t>
            </a:r>
            <a:r>
              <a:rPr lang="en-US" altLang="ja-JP" sz="2800" b="1" dirty="0">
                <a:solidFill>
                  <a:schemeClr val="bg1"/>
                </a:solidFill>
              </a:rPr>
              <a:t>ECMO</a:t>
            </a:r>
            <a:r>
              <a:rPr lang="ja-JP" altLang="en-US" sz="2800" b="1" dirty="0">
                <a:solidFill>
                  <a:schemeClr val="bg1"/>
                </a:solidFill>
              </a:rPr>
              <a:t>導入を考慮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kumimoji="1" lang="ja-JP" altLang="en-US" sz="2800" b="1" dirty="0">
                <a:solidFill>
                  <a:schemeClr val="bg1"/>
                </a:solidFill>
              </a:rPr>
              <a:t>①　</a:t>
            </a:r>
            <a:r>
              <a:rPr kumimoji="1" lang="en-US" altLang="ja-JP" sz="2800" b="1" dirty="0">
                <a:solidFill>
                  <a:schemeClr val="bg1"/>
                </a:solidFill>
              </a:rPr>
              <a:t>PEEP 10</a:t>
            </a:r>
            <a:r>
              <a:rPr kumimoji="1" lang="ja-JP" altLang="en-US" sz="2800" b="1" dirty="0">
                <a:solidFill>
                  <a:schemeClr val="bg1"/>
                </a:solidFill>
              </a:rPr>
              <a:t>　</a:t>
            </a:r>
            <a:r>
              <a:rPr lang="en-US" altLang="ja-JP" sz="2800" b="1" dirty="0">
                <a:solidFill>
                  <a:schemeClr val="bg1"/>
                </a:solidFill>
              </a:rPr>
              <a:t>P/F</a:t>
            </a:r>
            <a:r>
              <a:rPr lang="ja-JP" altLang="en-US" sz="2800" b="1" dirty="0">
                <a:solidFill>
                  <a:schemeClr val="bg1"/>
                </a:solidFill>
              </a:rPr>
              <a:t>比　</a:t>
            </a:r>
            <a:r>
              <a:rPr lang="en-US" altLang="ja-JP" sz="2800" b="1" dirty="0">
                <a:solidFill>
                  <a:schemeClr val="bg1"/>
                </a:solidFill>
              </a:rPr>
              <a:t>≤100mmHg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ja-JP" altLang="en-US" sz="2800" b="1" dirty="0">
                <a:solidFill>
                  <a:schemeClr val="bg1"/>
                </a:solidFill>
              </a:rPr>
              <a:t>②　</a:t>
            </a:r>
            <a:r>
              <a:rPr lang="en-US" altLang="ja-JP" sz="2800" b="1" dirty="0">
                <a:solidFill>
                  <a:schemeClr val="bg1"/>
                </a:solidFill>
              </a:rPr>
              <a:t>pH&lt;7.25</a:t>
            </a:r>
            <a:r>
              <a:rPr lang="ja-JP" altLang="en-US" sz="2800" b="1" dirty="0">
                <a:solidFill>
                  <a:schemeClr val="bg1"/>
                </a:solidFill>
              </a:rPr>
              <a:t>かつ</a:t>
            </a:r>
            <a:r>
              <a:rPr lang="en-US" altLang="ja-JP" sz="2800" b="1" dirty="0">
                <a:solidFill>
                  <a:schemeClr val="bg1"/>
                </a:solidFill>
              </a:rPr>
              <a:t>PaCO2≥60mmHg</a:t>
            </a:r>
            <a:r>
              <a:rPr lang="ja-JP" altLang="en-US" sz="2800" b="1" dirty="0">
                <a:solidFill>
                  <a:schemeClr val="bg1"/>
                </a:solidFill>
              </a:rPr>
              <a:t>が</a:t>
            </a:r>
            <a:r>
              <a:rPr lang="en-US" altLang="ja-JP" sz="2800" b="1" dirty="0">
                <a:solidFill>
                  <a:schemeClr val="bg1"/>
                </a:solidFill>
              </a:rPr>
              <a:t>6</a:t>
            </a:r>
            <a:r>
              <a:rPr lang="ja-JP" altLang="en-US" sz="2800" b="1" dirty="0">
                <a:solidFill>
                  <a:schemeClr val="bg1"/>
                </a:solidFill>
              </a:rPr>
              <a:t>時間以上継続</a:t>
            </a:r>
            <a:endParaRPr lang="en-US" altLang="ja-JP" sz="2800" b="1" dirty="0">
              <a:solidFill>
                <a:schemeClr val="bg1"/>
              </a:solidFill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ja-JP" altLang="en-US" sz="2800" b="1" i="1" dirty="0">
                <a:solidFill>
                  <a:srgbClr val="FF0000"/>
                </a:solidFill>
              </a:rPr>
              <a:t>適応など疑問点がある場合、「日本</a:t>
            </a:r>
            <a:r>
              <a:rPr lang="en-US" altLang="ja-JP" sz="2800" b="1" i="1" dirty="0">
                <a:solidFill>
                  <a:srgbClr val="FF0000"/>
                </a:solidFill>
              </a:rPr>
              <a:t>COVID-19</a:t>
            </a:r>
            <a:r>
              <a:rPr lang="ja-JP" altLang="en-US" sz="2800" b="1" i="1" dirty="0">
                <a:solidFill>
                  <a:srgbClr val="FF0000"/>
                </a:solidFill>
              </a:rPr>
              <a:t>対策</a:t>
            </a:r>
            <a:r>
              <a:rPr lang="en-US" altLang="ja-JP" sz="2800" b="1" i="1" dirty="0">
                <a:solidFill>
                  <a:srgbClr val="FF0000"/>
                </a:solidFill>
              </a:rPr>
              <a:t>ECMO-net</a:t>
            </a:r>
            <a:r>
              <a:rPr lang="ja-JP" altLang="en-US" sz="2800" b="1" i="1" dirty="0">
                <a:solidFill>
                  <a:srgbClr val="FF0000"/>
                </a:solidFill>
              </a:rPr>
              <a:t>」コールセンターに相談する。</a:t>
            </a:r>
            <a:endParaRPr lang="en-US" altLang="ja-JP" sz="2800" b="1" i="1" dirty="0">
              <a:solidFill>
                <a:srgbClr val="FF0000"/>
              </a:solidFill>
            </a:endParaRPr>
          </a:p>
        </p:txBody>
      </p:sp>
      <p:pic>
        <p:nvPicPr>
          <p:cNvPr id="5" name="オーディオ 4">
            <a:hlinkClick r:id="" action="ppaction://media"/>
            <a:extLst>
              <a:ext uri="{FF2B5EF4-FFF2-40B4-BE49-F238E27FC236}">
                <a16:creationId xmlns:a16="http://schemas.microsoft.com/office/drawing/2014/main" id="{288A8D34-945A-425B-B1C3-519FABBDD7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842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1480"/>
    </mc:Choice>
    <mc:Fallback>
      <p:transition spd="slow" advTm="614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酸素療法</a:t>
            </a:r>
            <a:r>
              <a:rPr kumimoji="1" lang="en-US" altLang="ja-JP" b="1" dirty="0">
                <a:solidFill>
                  <a:schemeClr val="bg1"/>
                </a:solidFill>
              </a:rPr>
              <a:t>- </a:t>
            </a:r>
            <a:r>
              <a:rPr lang="ja-JP" altLang="en-US" b="1" i="1" dirty="0">
                <a:solidFill>
                  <a:schemeClr val="bg1"/>
                </a:solidFill>
              </a:rPr>
              <a:t>開始基準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88312"/>
            <a:ext cx="8229600" cy="412638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頻呼吸（</a:t>
            </a:r>
            <a:r>
              <a:rPr lang="ja-JP" altLang="en-US" b="1" dirty="0">
                <a:solidFill>
                  <a:schemeClr val="bg1"/>
                </a:solidFill>
              </a:rPr>
              <a:t>呼吸回数 ≥ </a:t>
            </a:r>
            <a:r>
              <a:rPr lang="en-US" altLang="ja-JP" b="1" dirty="0">
                <a:solidFill>
                  <a:schemeClr val="bg1"/>
                </a:solidFill>
              </a:rPr>
              <a:t>30</a:t>
            </a:r>
            <a:r>
              <a:rPr lang="ja-JP" altLang="en-US" b="1" dirty="0">
                <a:solidFill>
                  <a:schemeClr val="bg1"/>
                </a:solidFill>
              </a:rPr>
              <a:t>回</a:t>
            </a:r>
            <a:r>
              <a:rPr lang="en-US" altLang="ja-JP" b="1" dirty="0">
                <a:solidFill>
                  <a:schemeClr val="bg1"/>
                </a:solidFill>
              </a:rPr>
              <a:t>/</a:t>
            </a:r>
            <a:r>
              <a:rPr lang="ja-JP" altLang="en-US" b="1" dirty="0">
                <a:solidFill>
                  <a:schemeClr val="bg1"/>
                </a:solidFill>
              </a:rPr>
              <a:t>分</a:t>
            </a:r>
            <a:r>
              <a:rPr kumimoji="1" lang="ja-JP" altLang="en-US" b="1" dirty="0">
                <a:solidFill>
                  <a:schemeClr val="bg1"/>
                </a:solidFill>
              </a:rPr>
              <a:t>）</a:t>
            </a:r>
            <a:endParaRPr kumimoji="1" lang="en-US" altLang="ja-JP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</a:rPr>
              <a:t>室内気　</a:t>
            </a:r>
            <a:r>
              <a:rPr lang="en-US" altLang="ja-JP" b="1" dirty="0">
                <a:solidFill>
                  <a:schemeClr val="bg1"/>
                </a:solidFill>
              </a:rPr>
              <a:t>SpO</a:t>
            </a:r>
            <a:r>
              <a:rPr lang="en-US" altLang="ja-JP" b="1" baseline="-25000" dirty="0">
                <a:solidFill>
                  <a:schemeClr val="bg1"/>
                </a:solidFill>
              </a:rPr>
              <a:t>2</a:t>
            </a:r>
            <a:r>
              <a:rPr lang="en-US" altLang="ja-JP" b="1" dirty="0">
                <a:solidFill>
                  <a:schemeClr val="bg1"/>
                </a:solidFill>
              </a:rPr>
              <a:t> ≤ 93%</a:t>
            </a:r>
          </a:p>
          <a:p>
            <a:r>
              <a:rPr lang="ja-JP" altLang="en-US" b="1" dirty="0">
                <a:solidFill>
                  <a:schemeClr val="bg1"/>
                </a:solidFill>
              </a:rPr>
              <a:t>呼吸促迫の症状 </a:t>
            </a:r>
            <a:endParaRPr lang="en-US" altLang="ja-JP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ja-JP" b="1" dirty="0">
                <a:solidFill>
                  <a:schemeClr val="bg1"/>
                </a:solidFill>
              </a:rPr>
              <a:t>(</a:t>
            </a:r>
            <a:r>
              <a:rPr lang="ja-JP" altLang="en-US" b="1" dirty="0">
                <a:solidFill>
                  <a:schemeClr val="bg1"/>
                </a:solidFill>
              </a:rPr>
              <a:t>呼吸補助筋の収縮、呼吸困難感の自覚など</a:t>
            </a:r>
            <a:r>
              <a:rPr lang="en-US" altLang="ja-JP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循環不全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EC652600-06FF-4E99-B0F6-3CD56A6E5E53}"/>
              </a:ext>
            </a:extLst>
          </p:cNvPr>
          <p:cNvSpPr txBox="1">
            <a:spLocks/>
          </p:cNvSpPr>
          <p:nvPr/>
        </p:nvSpPr>
        <p:spPr bwMode="auto">
          <a:xfrm>
            <a:off x="0" y="1663298"/>
            <a:ext cx="9144000" cy="102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50000"/>
              </a:lnSpc>
              <a:buNone/>
            </a:pPr>
            <a:r>
              <a:rPr lang="ja-JP" altLang="en-US" b="1" dirty="0">
                <a:solidFill>
                  <a:schemeClr val="bg1"/>
                </a:solidFill>
              </a:rPr>
              <a:t>下記のいづれかを満たす場合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151C963-4566-43C4-B894-F17CF6148564}"/>
              </a:ext>
            </a:extLst>
          </p:cNvPr>
          <p:cNvSpPr/>
          <p:nvPr/>
        </p:nvSpPr>
        <p:spPr>
          <a:xfrm>
            <a:off x="361507" y="2588312"/>
            <a:ext cx="8229600" cy="38975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BBED667A-852B-4C23-874E-F4B6F9FE302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42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45"/>
    </mc:Choice>
    <mc:Fallback>
      <p:transition spd="slow" advTm="134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酸素療法</a:t>
            </a:r>
            <a:r>
              <a:rPr kumimoji="1" lang="en-US" altLang="ja-JP" b="1" dirty="0">
                <a:solidFill>
                  <a:schemeClr val="bg1"/>
                </a:solidFill>
              </a:rPr>
              <a:t>- </a:t>
            </a:r>
            <a:r>
              <a:rPr lang="ja-JP" altLang="en-US" b="1" i="1" dirty="0">
                <a:solidFill>
                  <a:schemeClr val="bg1"/>
                </a:solidFill>
              </a:rPr>
              <a:t>開始基準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88312"/>
            <a:ext cx="8229600" cy="412638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頻呼吸（</a:t>
            </a:r>
            <a:r>
              <a:rPr lang="ja-JP" altLang="en-US" b="1" dirty="0">
                <a:solidFill>
                  <a:schemeClr val="bg1"/>
                </a:solidFill>
              </a:rPr>
              <a:t>呼吸回数 ≥ </a:t>
            </a:r>
            <a:r>
              <a:rPr lang="en-US" altLang="ja-JP" b="1" dirty="0">
                <a:solidFill>
                  <a:schemeClr val="bg1"/>
                </a:solidFill>
              </a:rPr>
              <a:t>30</a:t>
            </a:r>
            <a:r>
              <a:rPr lang="ja-JP" altLang="en-US" b="1" dirty="0">
                <a:solidFill>
                  <a:schemeClr val="bg1"/>
                </a:solidFill>
              </a:rPr>
              <a:t>回</a:t>
            </a:r>
            <a:r>
              <a:rPr lang="en-US" altLang="ja-JP" b="1" dirty="0">
                <a:solidFill>
                  <a:schemeClr val="bg1"/>
                </a:solidFill>
              </a:rPr>
              <a:t>/</a:t>
            </a:r>
            <a:r>
              <a:rPr lang="ja-JP" altLang="en-US" b="1" dirty="0">
                <a:solidFill>
                  <a:schemeClr val="bg1"/>
                </a:solidFill>
              </a:rPr>
              <a:t>分</a:t>
            </a:r>
            <a:r>
              <a:rPr kumimoji="1" lang="ja-JP" altLang="en-US" b="1" dirty="0">
                <a:solidFill>
                  <a:schemeClr val="bg1"/>
                </a:solidFill>
              </a:rPr>
              <a:t>）</a:t>
            </a:r>
            <a:endParaRPr kumimoji="1" lang="en-US" altLang="ja-JP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</a:rPr>
              <a:t>室内気　</a:t>
            </a:r>
            <a:r>
              <a:rPr lang="en-US" altLang="ja-JP" b="1" dirty="0">
                <a:solidFill>
                  <a:schemeClr val="bg1"/>
                </a:solidFill>
              </a:rPr>
              <a:t>SpO</a:t>
            </a:r>
            <a:r>
              <a:rPr lang="en-US" altLang="ja-JP" b="1" baseline="-25000" dirty="0">
                <a:solidFill>
                  <a:schemeClr val="bg1"/>
                </a:solidFill>
              </a:rPr>
              <a:t>2</a:t>
            </a:r>
            <a:r>
              <a:rPr lang="en-US" altLang="ja-JP" b="1" dirty="0">
                <a:solidFill>
                  <a:schemeClr val="bg1"/>
                </a:solidFill>
              </a:rPr>
              <a:t> ≤ 93%</a:t>
            </a:r>
          </a:p>
          <a:p>
            <a:r>
              <a:rPr lang="ja-JP" altLang="en-US" b="1" dirty="0">
                <a:solidFill>
                  <a:schemeClr val="bg1"/>
                </a:solidFill>
              </a:rPr>
              <a:t>呼吸促迫の症状 </a:t>
            </a:r>
            <a:endParaRPr lang="en-US" altLang="ja-JP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ja-JP" b="1" dirty="0">
                <a:solidFill>
                  <a:schemeClr val="bg1"/>
                </a:solidFill>
              </a:rPr>
              <a:t>(</a:t>
            </a:r>
            <a:r>
              <a:rPr lang="ja-JP" altLang="en-US" b="1" dirty="0">
                <a:solidFill>
                  <a:schemeClr val="bg1"/>
                </a:solidFill>
              </a:rPr>
              <a:t>呼吸補助筋の収縮、呼吸困難感の自覚など</a:t>
            </a:r>
            <a:r>
              <a:rPr lang="en-US" altLang="ja-JP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循環不全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EC652600-06FF-4E99-B0F6-3CD56A6E5E53}"/>
              </a:ext>
            </a:extLst>
          </p:cNvPr>
          <p:cNvSpPr txBox="1">
            <a:spLocks/>
          </p:cNvSpPr>
          <p:nvPr/>
        </p:nvSpPr>
        <p:spPr bwMode="auto">
          <a:xfrm>
            <a:off x="0" y="1663298"/>
            <a:ext cx="9144000" cy="102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50000"/>
              </a:lnSpc>
              <a:buNone/>
            </a:pPr>
            <a:r>
              <a:rPr lang="ja-JP" altLang="en-US" b="1" dirty="0">
                <a:solidFill>
                  <a:schemeClr val="bg1"/>
                </a:solidFill>
              </a:rPr>
              <a:t>下記のいづれかを満たす場合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B151C963-4566-43C4-B894-F17CF6148564}"/>
              </a:ext>
            </a:extLst>
          </p:cNvPr>
          <p:cNvSpPr/>
          <p:nvPr/>
        </p:nvSpPr>
        <p:spPr>
          <a:xfrm>
            <a:off x="361507" y="3429000"/>
            <a:ext cx="8229600" cy="305686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" name="オーディオ 5">
            <a:hlinkClick r:id="" action="ppaction://media"/>
            <a:extLst>
              <a:ext uri="{FF2B5EF4-FFF2-40B4-BE49-F238E27FC236}">
                <a16:creationId xmlns:a16="http://schemas.microsoft.com/office/drawing/2014/main" id="{8119A273-A461-4ADB-BB16-8D4D22D73D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84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07"/>
    </mc:Choice>
    <mc:Fallback>
      <p:transition spd="slow" advTm="13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F0E095-3C31-4326-9433-C168777D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b="1" dirty="0">
                <a:solidFill>
                  <a:schemeClr val="bg1"/>
                </a:solidFill>
              </a:rPr>
              <a:t>酸素療法</a:t>
            </a:r>
            <a:r>
              <a:rPr kumimoji="1" lang="en-US" altLang="ja-JP" b="1" dirty="0">
                <a:solidFill>
                  <a:schemeClr val="bg1"/>
                </a:solidFill>
              </a:rPr>
              <a:t>- </a:t>
            </a:r>
            <a:r>
              <a:rPr lang="ja-JP" altLang="en-US" b="1" i="1" dirty="0">
                <a:solidFill>
                  <a:schemeClr val="bg1"/>
                </a:solidFill>
              </a:rPr>
              <a:t>開始基準</a:t>
            </a:r>
            <a:endParaRPr kumimoji="1" lang="ja-JP" altLang="en-US" b="1" i="1" dirty="0">
              <a:solidFill>
                <a:schemeClr val="bg1"/>
              </a:solidFill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A76945F-BB3D-4551-B282-6F9D8169CC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588312"/>
            <a:ext cx="8229600" cy="4126385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頻呼吸（</a:t>
            </a:r>
            <a:r>
              <a:rPr lang="ja-JP" altLang="en-US" b="1" dirty="0">
                <a:solidFill>
                  <a:schemeClr val="bg1"/>
                </a:solidFill>
              </a:rPr>
              <a:t>呼吸回数 ≥ </a:t>
            </a:r>
            <a:r>
              <a:rPr lang="en-US" altLang="ja-JP" b="1" dirty="0">
                <a:solidFill>
                  <a:schemeClr val="bg1"/>
                </a:solidFill>
              </a:rPr>
              <a:t>30</a:t>
            </a:r>
            <a:r>
              <a:rPr lang="ja-JP" altLang="en-US" b="1" dirty="0">
                <a:solidFill>
                  <a:schemeClr val="bg1"/>
                </a:solidFill>
              </a:rPr>
              <a:t>回</a:t>
            </a:r>
            <a:r>
              <a:rPr lang="en-US" altLang="ja-JP" b="1" dirty="0">
                <a:solidFill>
                  <a:schemeClr val="bg1"/>
                </a:solidFill>
              </a:rPr>
              <a:t>/</a:t>
            </a:r>
            <a:r>
              <a:rPr lang="ja-JP" altLang="en-US" b="1" dirty="0">
                <a:solidFill>
                  <a:schemeClr val="bg1"/>
                </a:solidFill>
              </a:rPr>
              <a:t>分</a:t>
            </a:r>
            <a:r>
              <a:rPr kumimoji="1" lang="ja-JP" altLang="en-US" b="1" dirty="0">
                <a:solidFill>
                  <a:schemeClr val="bg1"/>
                </a:solidFill>
              </a:rPr>
              <a:t>）</a:t>
            </a:r>
            <a:endParaRPr kumimoji="1" lang="en-US" altLang="ja-JP" b="1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b="1" dirty="0">
                <a:solidFill>
                  <a:schemeClr val="bg1"/>
                </a:solidFill>
              </a:rPr>
              <a:t>室内気　</a:t>
            </a:r>
            <a:r>
              <a:rPr lang="en-US" altLang="ja-JP" b="1" dirty="0">
                <a:solidFill>
                  <a:schemeClr val="bg1"/>
                </a:solidFill>
              </a:rPr>
              <a:t>SpO</a:t>
            </a:r>
            <a:r>
              <a:rPr lang="en-US" altLang="ja-JP" b="1" baseline="-25000" dirty="0">
                <a:solidFill>
                  <a:schemeClr val="bg1"/>
                </a:solidFill>
              </a:rPr>
              <a:t>2</a:t>
            </a:r>
            <a:r>
              <a:rPr lang="en-US" altLang="ja-JP" b="1" dirty="0">
                <a:solidFill>
                  <a:schemeClr val="bg1"/>
                </a:solidFill>
              </a:rPr>
              <a:t> ≤ 93%</a:t>
            </a:r>
          </a:p>
          <a:p>
            <a:r>
              <a:rPr lang="ja-JP" altLang="en-US" b="1" dirty="0">
                <a:solidFill>
                  <a:schemeClr val="bg1"/>
                </a:solidFill>
              </a:rPr>
              <a:t>呼吸促迫の症状 </a:t>
            </a:r>
            <a:endParaRPr lang="en-US" altLang="ja-JP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altLang="ja-JP" b="1" dirty="0">
                <a:solidFill>
                  <a:schemeClr val="bg1"/>
                </a:solidFill>
              </a:rPr>
              <a:t>(</a:t>
            </a:r>
            <a:r>
              <a:rPr lang="ja-JP" altLang="en-US" b="1" dirty="0">
                <a:solidFill>
                  <a:schemeClr val="bg1"/>
                </a:solidFill>
              </a:rPr>
              <a:t>呼吸補助筋の収縮、呼吸困難感の自覚など</a:t>
            </a:r>
            <a:r>
              <a:rPr lang="en-US" altLang="ja-JP" b="1" dirty="0">
                <a:solidFill>
                  <a:schemeClr val="bg1"/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kumimoji="1" lang="ja-JP" altLang="en-US" b="1" dirty="0">
                <a:solidFill>
                  <a:schemeClr val="bg1"/>
                </a:solidFill>
              </a:rPr>
              <a:t>循環不全</a:t>
            </a:r>
          </a:p>
        </p:txBody>
      </p:sp>
      <p:sp>
        <p:nvSpPr>
          <p:cNvPr id="5" name="コンテンツ プレースホルダー 2">
            <a:extLst>
              <a:ext uri="{FF2B5EF4-FFF2-40B4-BE49-F238E27FC236}">
                <a16:creationId xmlns:a16="http://schemas.microsoft.com/office/drawing/2014/main" id="{EC652600-06FF-4E99-B0F6-3CD56A6E5E53}"/>
              </a:ext>
            </a:extLst>
          </p:cNvPr>
          <p:cNvSpPr txBox="1">
            <a:spLocks/>
          </p:cNvSpPr>
          <p:nvPr/>
        </p:nvSpPr>
        <p:spPr bwMode="auto">
          <a:xfrm>
            <a:off x="0" y="1663298"/>
            <a:ext cx="9144000" cy="1025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lnSpc>
                <a:spcPct val="150000"/>
              </a:lnSpc>
              <a:buNone/>
            </a:pPr>
            <a:r>
              <a:rPr lang="ja-JP" altLang="en-US" b="1" dirty="0">
                <a:solidFill>
                  <a:schemeClr val="bg1"/>
                </a:solidFill>
              </a:rPr>
              <a:t>下記のいづれかを満たす場合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A12F198-30BE-4396-8BF3-59396C38FDF3}"/>
              </a:ext>
            </a:extLst>
          </p:cNvPr>
          <p:cNvSpPr/>
          <p:nvPr/>
        </p:nvSpPr>
        <p:spPr>
          <a:xfrm>
            <a:off x="361507" y="4169392"/>
            <a:ext cx="8229600" cy="231646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オーディオ 3">
            <a:hlinkClick r:id="" action="ppaction://media"/>
            <a:extLst>
              <a:ext uri="{FF2B5EF4-FFF2-40B4-BE49-F238E27FC236}">
                <a16:creationId xmlns:a16="http://schemas.microsoft.com/office/drawing/2014/main" id="{291DEA4D-DAF8-498F-A48C-9D4035E4E4D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620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183"/>
    </mc:Choice>
    <mc:Fallback>
      <p:transition spd="slow" advTm="121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4|5.4"/>
</p:tagLst>
</file>

<file path=ppt/theme/theme1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18840</TotalTime>
  <Words>4689</Words>
  <Application>Microsoft Office PowerPoint</Application>
  <PresentationFormat>画面に合わせる (4:3)</PresentationFormat>
  <Paragraphs>426</Paragraphs>
  <Slides>65</Slides>
  <Notes>2</Notes>
  <HiddenSlides>0</HiddenSlides>
  <MMClips>65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65</vt:i4>
      </vt:variant>
    </vt:vector>
  </HeadingPairs>
  <TitlesOfParts>
    <vt:vector size="72" baseType="lpstr">
      <vt:lpstr>ＭＳ Ｐゴシック</vt:lpstr>
      <vt:lpstr>游ゴシック</vt:lpstr>
      <vt:lpstr>Arial</vt:lpstr>
      <vt:lpstr>Calibri</vt:lpstr>
      <vt:lpstr>Symbol</vt:lpstr>
      <vt:lpstr>Times New Roman</vt:lpstr>
      <vt:lpstr>1_Office テーマ</vt:lpstr>
      <vt:lpstr>重症COVID19肺炎に対する 人工呼吸管理の概要と注意点</vt:lpstr>
      <vt:lpstr>はじめに</vt:lpstr>
      <vt:lpstr>はじめに</vt:lpstr>
      <vt:lpstr>はじめに</vt:lpstr>
      <vt:lpstr>参考文献</vt:lpstr>
      <vt:lpstr>PowerPoint プレゼンテーション</vt:lpstr>
      <vt:lpstr>酸素療法- 開始基準</vt:lpstr>
      <vt:lpstr>酸素療法- 開始基準</vt:lpstr>
      <vt:lpstr>酸素療法- 開始基準</vt:lpstr>
      <vt:lpstr>酸素療法- 開始基準</vt:lpstr>
      <vt:lpstr>酸素療法- 開始基準</vt:lpstr>
      <vt:lpstr>酸素療法- 方法</vt:lpstr>
      <vt:lpstr>酸素療法- 方法</vt:lpstr>
      <vt:lpstr>COVID19肺炎　初期像 (Type L) </vt:lpstr>
      <vt:lpstr>COVID19肺炎　初期像 (Type L) </vt:lpstr>
      <vt:lpstr>COVID19肺炎　初期像 (Type L) </vt:lpstr>
      <vt:lpstr>COVID19肺炎　初期像 (Type L) </vt:lpstr>
      <vt:lpstr>COVID19肺炎　初期像 (Type L) </vt:lpstr>
      <vt:lpstr>Type H- COVID19肺炎　進行像 </vt:lpstr>
      <vt:lpstr>Type H- COVID19肺炎　進行像 </vt:lpstr>
      <vt:lpstr>Type H- COVID19肺炎　進行像 </vt:lpstr>
      <vt:lpstr>Type H- COVID19肺炎　進行像 </vt:lpstr>
      <vt:lpstr>Type H- COVID19肺炎　進行像 </vt:lpstr>
      <vt:lpstr>Type LからType Hへ- 自発呼吸関連肺傷害の関与</vt:lpstr>
      <vt:lpstr>Type LからType Hへ- 自発呼吸関連肺傷害の関与</vt:lpstr>
      <vt:lpstr>Type LからType Hへ- 自発呼吸関連肺傷害の関与</vt:lpstr>
      <vt:lpstr>Type LからType Hへ- 自発呼吸関連肺傷害の関与</vt:lpstr>
      <vt:lpstr>Type LからType Hへ- 自発呼吸関連肺傷害の関与</vt:lpstr>
      <vt:lpstr>COVID19肺炎初期の管理目標- 挿管前</vt:lpstr>
      <vt:lpstr>COVID19肺炎初期の管理目標- 挿管前</vt:lpstr>
      <vt:lpstr>COVID19肺炎初期の管理目標- 挿管前</vt:lpstr>
      <vt:lpstr>COVID19肺炎初期の管理目標- 挿管前</vt:lpstr>
      <vt:lpstr>COVID19肺炎初期の管理目標- 挿管前</vt:lpstr>
      <vt:lpstr>COVID19肺炎初期の管理目標- 挿管前</vt:lpstr>
      <vt:lpstr>PowerPoint プレゼンテーション</vt:lpstr>
      <vt:lpstr>人工呼吸管理目標- 挿管後</vt:lpstr>
      <vt:lpstr>人工呼吸管理目標- 挿管後</vt:lpstr>
      <vt:lpstr>人工呼吸管理目標- 挿管後</vt:lpstr>
      <vt:lpstr>人工呼吸管理目標- 挿管後</vt:lpstr>
      <vt:lpstr>人工呼吸管理目標- 挿管後</vt:lpstr>
      <vt:lpstr>人工呼吸管理目標- 挿管後</vt:lpstr>
      <vt:lpstr>肺保護換気戦略- 低一回換気量</vt:lpstr>
      <vt:lpstr>肺保護換気戦略- 低一回換気量</vt:lpstr>
      <vt:lpstr>肺保護換気戦略- 低プラトー圧</vt:lpstr>
      <vt:lpstr>肺保護換気戦略- 低プラトー圧</vt:lpstr>
      <vt:lpstr>肺保護換気戦略- 低プラトー圧</vt:lpstr>
      <vt:lpstr>肺保護換気戦略- PEEP</vt:lpstr>
      <vt:lpstr>肺保護換気戦略- PEEP</vt:lpstr>
      <vt:lpstr>肺保護換気戦略- PEEP</vt:lpstr>
      <vt:lpstr>肺保護換気戦略- PEEP</vt:lpstr>
      <vt:lpstr>肺保護換気戦略- 補助治療①</vt:lpstr>
      <vt:lpstr>肺保護換気戦略- 補助治療①</vt:lpstr>
      <vt:lpstr>肺保護換気戦略- 補助治療①</vt:lpstr>
      <vt:lpstr>肺保護換気戦略- 補助治療①</vt:lpstr>
      <vt:lpstr>肺保護換気戦略- 補助治療①</vt:lpstr>
      <vt:lpstr>肺保護換気戦略- 補助治療①</vt:lpstr>
      <vt:lpstr>肺保護換気戦略- 補助治療②</vt:lpstr>
      <vt:lpstr>肺保護換気戦略- 補助治療②</vt:lpstr>
      <vt:lpstr>肺保護換気戦略- 補助治療②</vt:lpstr>
      <vt:lpstr>Type Lの場合</vt:lpstr>
      <vt:lpstr>Type Lの場合</vt:lpstr>
      <vt:lpstr>Type Lの場合</vt:lpstr>
      <vt:lpstr>Type Lの場合</vt:lpstr>
      <vt:lpstr>Type Lの場合</vt:lpstr>
      <vt:lpstr>ECMO導入へ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急性呼吸不全のモニタリングと対処方法</dc:title>
  <dc:creator>吉田 健史</dc:creator>
  <cp:lastModifiedBy>健史 吉田</cp:lastModifiedBy>
  <cp:revision>150</cp:revision>
  <dcterms:created xsi:type="dcterms:W3CDTF">2018-11-16T00:27:15Z</dcterms:created>
  <dcterms:modified xsi:type="dcterms:W3CDTF">2020-05-06T15:32:44Z</dcterms:modified>
</cp:coreProperties>
</file>