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256" r:id="rId2"/>
    <p:sldId id="295" r:id="rId3"/>
    <p:sldId id="297" r:id="rId4"/>
    <p:sldId id="296" r:id="rId5"/>
    <p:sldId id="298" r:id="rId6"/>
    <p:sldId id="300" r:id="rId7"/>
    <p:sldId id="299" r:id="rId8"/>
    <p:sldId id="301" r:id="rId9"/>
    <p:sldId id="302" r:id="rId10"/>
    <p:sldId id="303" r:id="rId11"/>
    <p:sldId id="305" r:id="rId12"/>
  </p:sldIdLst>
  <p:sldSz cx="10287000" cy="6858000" type="35mm"/>
  <p:notesSz cx="7099300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B3DF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5BE263C-DBD7-4A20-BB59-AAB30ACAA65A}" styleName="中間スタイル 3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09" autoAdjust="0"/>
    <p:restoredTop sz="77981"/>
  </p:normalViewPr>
  <p:slideViewPr>
    <p:cSldViewPr snapToGrid="0">
      <p:cViewPr varScale="1">
        <p:scale>
          <a:sx n="65" d="100"/>
          <a:sy n="65" d="100"/>
        </p:scale>
        <p:origin x="826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D03BE531-5D1A-4274-BCB2-384E1B4CB6CC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021294" y="9721107"/>
            <a:ext cx="3076363" cy="513507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96033059-8EF4-40A9-9286-EE08D9DFE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809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664D0E-BCF7-5948-BA55-A809F9BD2ADE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58850" y="1279525"/>
            <a:ext cx="518160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6F22E7-1C03-E94E-9C21-179B8A5412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10630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r>
              <a:rPr kumimoji="1" lang="ja-JP" altLang="en-US"/>
              <a:t>日の講習、お疲れ様でございました。最後に</a:t>
            </a:r>
            <a:r>
              <a:rPr kumimoji="1" lang="en-US" altLang="ja-JP" dirty="0" err="1"/>
              <a:t>ECMOnet</a:t>
            </a:r>
            <a:r>
              <a:rPr kumimoji="1" lang="ja-JP" altLang="en-US"/>
              <a:t>につきまして、情報提供させていただきます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6F22E7-1C03-E94E-9C21-179B8A54128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1082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最後に本邦における</a:t>
            </a:r>
            <a:r>
              <a:rPr kumimoji="1" lang="en-US" altLang="ja-JP" dirty="0"/>
              <a:t>COVID-19</a:t>
            </a:r>
            <a:r>
              <a:rPr kumimoji="1" lang="ja-JP" altLang="en-US"/>
              <a:t>　</a:t>
            </a:r>
            <a:r>
              <a:rPr kumimoji="1" lang="en-US" altLang="ja-JP" dirty="0"/>
              <a:t>ECMO</a:t>
            </a:r>
            <a:r>
              <a:rPr kumimoji="1" lang="ja-JP" altLang="en-US"/>
              <a:t>の治療成績を公開します。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6F22E7-1C03-E94E-9C21-179B8A541285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48622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２０２０年６月の時点で、</a:t>
            </a:r>
            <a:r>
              <a:rPr kumimoji="1" lang="en-US" altLang="ja-JP" dirty="0"/>
              <a:t>ECMO</a:t>
            </a:r>
            <a:r>
              <a:rPr kumimoji="1" lang="ja-JP" altLang="en-US"/>
              <a:t>生存離脱あ</a:t>
            </a:r>
            <a:r>
              <a:rPr kumimoji="1" lang="en-US" altLang="ja-JP" dirty="0"/>
              <a:t>119</a:t>
            </a:r>
            <a:r>
              <a:rPr kumimoji="1" lang="ja-JP" altLang="en-US"/>
              <a:t>名、</a:t>
            </a:r>
            <a:r>
              <a:rPr kumimoji="1" lang="en-US" altLang="ja-JP" dirty="0"/>
              <a:t>ECMO</a:t>
            </a:r>
            <a:r>
              <a:rPr kumimoji="1" lang="ja-JP" altLang="en-US"/>
              <a:t>死亡が</a:t>
            </a:r>
            <a:r>
              <a:rPr kumimoji="1" lang="en-US" altLang="ja-JP" dirty="0"/>
              <a:t>44</a:t>
            </a:r>
            <a:r>
              <a:rPr kumimoji="1" lang="ja-JP" altLang="en-US"/>
              <a:t>名、</a:t>
            </a:r>
            <a:r>
              <a:rPr kumimoji="1" lang="en-US" altLang="ja-JP" dirty="0"/>
              <a:t>ECMO</a:t>
            </a:r>
            <a:r>
              <a:rPr kumimoji="1" lang="ja-JP" altLang="en-US"/>
              <a:t>稼働中が</a:t>
            </a:r>
            <a:r>
              <a:rPr kumimoji="1" lang="en-US" altLang="ja-JP" dirty="0"/>
              <a:t>9</a:t>
            </a:r>
            <a:r>
              <a:rPr kumimoji="1" lang="ja-JP" altLang="en-US"/>
              <a:t>名です。</a:t>
            </a:r>
            <a:endParaRPr kumimoji="1" lang="en-US" altLang="ja-JP" dirty="0"/>
          </a:p>
          <a:p>
            <a:r>
              <a:rPr kumimoji="1" lang="en-US" altLang="ja-JP" dirty="0"/>
              <a:t>ECMO</a:t>
            </a:r>
            <a:r>
              <a:rPr kumimoji="1" lang="ja-JP" altLang="en-US"/>
              <a:t>の離脱生存は実に</a:t>
            </a:r>
            <a:r>
              <a:rPr kumimoji="1" lang="en-US" altLang="ja-JP" dirty="0"/>
              <a:t>73%</a:t>
            </a:r>
            <a:r>
              <a:rPr kumimoji="1" lang="ja-JP" altLang="en-US"/>
              <a:t>であり、世界トップクラスの治療成績となっております。</a:t>
            </a:r>
            <a:endParaRPr kumimoji="1" lang="en-US" altLang="ja-JP" dirty="0"/>
          </a:p>
          <a:p>
            <a:r>
              <a:rPr kumimoji="1" lang="ja-JP" altLang="en-US"/>
              <a:t>今後のこの数字を維持し、さらなる成績向上をタッせうするべく、</a:t>
            </a:r>
            <a:r>
              <a:rPr kumimoji="1" lang="en-US" altLang="ja-JP" dirty="0" err="1"/>
              <a:t>ECMOnet</a:t>
            </a:r>
            <a:r>
              <a:rPr kumimoji="1" lang="ja-JP" altLang="en-US"/>
              <a:t>はみなさまとともに歩んでゆきたいと考えております。</a:t>
            </a:r>
            <a:endParaRPr kumimoji="1" lang="en-US" altLang="ja-JP" dirty="0"/>
          </a:p>
          <a:p>
            <a:r>
              <a:rPr kumimoji="1" lang="ja-JP" altLang="en-US"/>
              <a:t>本日は、。長丁場の講習会に御参加いただき、誠にありがとうございました。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6F22E7-1C03-E94E-9C21-179B8A541285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7484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err="1"/>
              <a:t>ECMOnet</a:t>
            </a:r>
            <a:r>
              <a:rPr kumimoji="1" lang="ja-JP" altLang="en-US"/>
              <a:t>は、</a:t>
            </a:r>
            <a:r>
              <a:rPr kumimoji="1" lang="en-US" altLang="ja-JP" dirty="0"/>
              <a:t>2020</a:t>
            </a:r>
            <a:r>
              <a:rPr kumimoji="1" lang="ja-JP" altLang="en-US"/>
              <a:t>年の</a:t>
            </a:r>
            <a:r>
              <a:rPr kumimoji="1" lang="en-US" altLang="ja-JP" dirty="0"/>
              <a:t>2</a:t>
            </a:r>
            <a:r>
              <a:rPr kumimoji="1" lang="ja-JP" altLang="en-US"/>
              <a:t>月に、日本集中治療医学会、日本救急医学会、日本呼吸療法医学会の３学会のサポート受けて設立されました。おもには</a:t>
            </a:r>
            <a:r>
              <a:rPr kumimoji="1" lang="en-US" altLang="ja-JP" dirty="0"/>
              <a:t>ECMO</a:t>
            </a:r>
            <a:r>
              <a:rPr kumimoji="1" lang="ja-JP" altLang="en-US"/>
              <a:t>に関する電話相談や、</a:t>
            </a:r>
            <a:r>
              <a:rPr kumimoji="1" lang="en-US" altLang="ja-JP" dirty="0"/>
              <a:t>ECMO</a:t>
            </a:r>
            <a:r>
              <a:rPr kumimoji="1" lang="ja-JP" altLang="en-US"/>
              <a:t>をその地で行うためのコーディネーション、緊急で</a:t>
            </a:r>
            <a:r>
              <a:rPr kumimoji="1" lang="en-US" altLang="ja-JP" dirty="0"/>
              <a:t>ECMO</a:t>
            </a:r>
            <a:r>
              <a:rPr kumimoji="1" lang="ja-JP" altLang="en-US"/>
              <a:t>を導入するためのラピッドレスポンス</a:t>
            </a:r>
            <a:r>
              <a:rPr kumimoji="1" lang="en-US" altLang="ja-JP" dirty="0"/>
              <a:t>ECMO</a:t>
            </a:r>
            <a:r>
              <a:rPr kumimoji="1" lang="ja-JP" altLang="en-US"/>
              <a:t>チームの派遣、および、</a:t>
            </a:r>
            <a:r>
              <a:rPr kumimoji="1" lang="en-US" altLang="ja-JP" dirty="0"/>
              <a:t>ECMO</a:t>
            </a:r>
            <a:r>
              <a:rPr kumimoji="1" lang="ja-JP" altLang="en-US"/>
              <a:t>トランスポーとなどを主だった事業としております。時には、相談があった病院に出向き、一緒に</a:t>
            </a:r>
            <a:r>
              <a:rPr kumimoji="1" lang="en-US" altLang="ja-JP" dirty="0"/>
              <a:t>ECMO</a:t>
            </a:r>
            <a:r>
              <a:rPr kumimoji="1" lang="ja-JP" altLang="en-US"/>
              <a:t>の治療戦略を考える</a:t>
            </a:r>
            <a:r>
              <a:rPr kumimoji="1" lang="en-US" altLang="ja-JP" dirty="0"/>
              <a:t>ECMO</a:t>
            </a:r>
            <a:r>
              <a:rPr kumimoji="1" lang="ja-JP" altLang="en-US"/>
              <a:t>コーチングなども行っており、これら全ての業務を、</a:t>
            </a:r>
            <a:r>
              <a:rPr kumimoji="1" lang="en-US" altLang="ja-JP" dirty="0"/>
              <a:t>24</a:t>
            </a:r>
            <a:r>
              <a:rPr kumimoji="1" lang="ja-JP" altLang="en-US"/>
              <a:t>時間運営の電話相談を窓口として受付ております。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6F22E7-1C03-E94E-9C21-179B8A541285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65545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我々の</a:t>
            </a:r>
            <a:r>
              <a:rPr kumimoji="1" lang="en-US" altLang="ja-JP" dirty="0" err="1"/>
              <a:t>ECMOnet</a:t>
            </a:r>
            <a:r>
              <a:rPr kumimoji="1" lang="ja-JP" altLang="en-US"/>
              <a:t>は、全国的な組織です。</a:t>
            </a:r>
            <a:endParaRPr kumimoji="1" lang="en-US" altLang="ja-JP" dirty="0"/>
          </a:p>
          <a:p>
            <a:pPr marL="0" indent="0">
              <a:buNone/>
            </a:pPr>
            <a:r>
              <a:rPr kumimoji="1" lang="en-US" altLang="ja-JP" sz="1200" dirty="0" err="1"/>
              <a:t>ECMOnet</a:t>
            </a:r>
            <a:r>
              <a:rPr lang="ja-JP" altLang="en-US" sz="1200"/>
              <a:t>は地域ごとに</a:t>
            </a:r>
            <a:r>
              <a:rPr lang="en-US" altLang="ja-JP" sz="1200" dirty="0"/>
              <a:t>ECMO</a:t>
            </a:r>
            <a:r>
              <a:rPr lang="ja-JP" altLang="en-US" sz="1200"/>
              <a:t>コーディネーターを配置、その地区の</a:t>
            </a:r>
            <a:r>
              <a:rPr lang="en-US" altLang="ja-JP" sz="1200" dirty="0"/>
              <a:t>ECMO</a:t>
            </a:r>
            <a:r>
              <a:rPr lang="ja-JP" altLang="en-US" sz="1200"/>
              <a:t>は地域の</a:t>
            </a:r>
            <a:r>
              <a:rPr lang="en-US" altLang="ja-JP" sz="1200" dirty="0"/>
              <a:t>ECMO</a:t>
            </a:r>
            <a:r>
              <a:rPr lang="ja-JP" altLang="en-US" sz="1200"/>
              <a:t>コーディネーターが中心となったお手伝いさせていただきます。</a:t>
            </a:r>
            <a:endParaRPr lang="en-US" altLang="ja-JP" sz="1200" dirty="0"/>
          </a:p>
          <a:p>
            <a:pPr marL="0" indent="0">
              <a:buNone/>
            </a:pPr>
            <a:r>
              <a:rPr lang="ja-JP" altLang="en-US" sz="1200"/>
              <a:t>地域</a:t>
            </a:r>
            <a:r>
              <a:rPr lang="en-US" altLang="ja-JP" sz="1200" dirty="0"/>
              <a:t>ECMO</a:t>
            </a:r>
            <a:r>
              <a:rPr lang="ja-JP" altLang="en-US" sz="1200"/>
              <a:t>コーディネーターの上位には統括</a:t>
            </a:r>
            <a:r>
              <a:rPr lang="en-US" altLang="ja-JP" sz="1200" dirty="0"/>
              <a:t>ECMO</a:t>
            </a:r>
            <a:r>
              <a:rPr lang="ja-JP" altLang="en-US" sz="1200"/>
              <a:t>コーディネーターが配備されており、パンデミック等でその地区で対応が困難となったケースに関しては、統括</a:t>
            </a:r>
            <a:r>
              <a:rPr lang="en-US" altLang="ja-JP" sz="1200" dirty="0"/>
              <a:t>ECMO</a:t>
            </a:r>
            <a:r>
              <a:rPr lang="ja-JP" altLang="en-US" sz="1200"/>
              <a:t>コーディネーターが地域間調整を行います。</a:t>
            </a:r>
            <a:endParaRPr lang="en-US" altLang="ja-JP" sz="1200" dirty="0"/>
          </a:p>
          <a:p>
            <a:pPr marL="0" indent="0">
              <a:buNone/>
            </a:pPr>
            <a:endParaRPr lang="en-US" altLang="ja-JP" sz="1200" dirty="0"/>
          </a:p>
          <a:p>
            <a:pPr marL="0" indent="0">
              <a:buNone/>
            </a:pPr>
            <a:endParaRPr lang="en-US" altLang="ja-JP" sz="1200" dirty="0"/>
          </a:p>
          <a:p>
            <a:pPr marL="0" indent="0">
              <a:buNone/>
            </a:pPr>
            <a:endParaRPr kumimoji="1" lang="en-US" altLang="ja-JP" sz="800" dirty="0"/>
          </a:p>
          <a:p>
            <a:endParaRPr kumimoji="1" lang="en-US" altLang="ja-JP" dirty="0"/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6F22E7-1C03-E94E-9C21-179B8A541285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7312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ECMO</a:t>
            </a:r>
            <a:r>
              <a:rPr kumimoji="1" lang="ja-JP" altLang="en-US"/>
              <a:t>のコンサルテーションには、下記があります</a:t>
            </a:r>
            <a:endParaRPr kumimoji="1" lang="en-US" altLang="ja-JP" dirty="0"/>
          </a:p>
          <a:p>
            <a:r>
              <a:rPr lang="en-US" altLang="ja-JP" sz="1200" dirty="0"/>
              <a:t>1. ECMO</a:t>
            </a:r>
            <a:r>
              <a:rPr lang="ja-JP" altLang="en-US" sz="1200"/>
              <a:t>に関する電話相談受付</a:t>
            </a:r>
            <a:endParaRPr lang="en-US" altLang="ja-JP" sz="800" dirty="0"/>
          </a:p>
          <a:p>
            <a:r>
              <a:rPr lang="en-US" altLang="ja-JP" sz="1200" dirty="0"/>
              <a:t>2. COVID-19</a:t>
            </a:r>
            <a:r>
              <a:rPr lang="ja-JP" altLang="en-US" sz="1200"/>
              <a:t>関連情報を伝達</a:t>
            </a:r>
            <a:endParaRPr lang="en-US" altLang="ja-JP" sz="800" dirty="0"/>
          </a:p>
          <a:p>
            <a:r>
              <a:rPr lang="en-US" altLang="ja-JP" sz="1200" dirty="0"/>
              <a:t>3. </a:t>
            </a:r>
            <a:r>
              <a:rPr lang="ja-JP" altLang="en-US" sz="1200"/>
              <a:t>コンサルテーション受付</a:t>
            </a:r>
            <a:endParaRPr lang="en-US" altLang="ja-JP" sz="800" dirty="0"/>
          </a:p>
          <a:p>
            <a:r>
              <a:rPr kumimoji="1" lang="en-US" altLang="ja-JP" sz="1200" dirty="0"/>
              <a:t>4. </a:t>
            </a:r>
            <a:r>
              <a:rPr kumimoji="1" lang="ja-JP" altLang="en-US" sz="1200"/>
              <a:t>コーディネーション受付</a:t>
            </a:r>
            <a:endParaRPr lang="en-US" altLang="ja-JP" sz="800" dirty="0"/>
          </a:p>
          <a:p>
            <a:r>
              <a:rPr kumimoji="1" lang="en-US" altLang="ja-JP" sz="1200" dirty="0"/>
              <a:t>5. </a:t>
            </a:r>
            <a:r>
              <a:rPr kumimoji="1" lang="ja-JP" altLang="en-US" sz="1200"/>
              <a:t>緊急支援受付</a:t>
            </a:r>
          </a:p>
          <a:p>
            <a:r>
              <a:rPr kumimoji="1" lang="en-US" altLang="ja-JP" dirty="0"/>
              <a:t>ECMO</a:t>
            </a:r>
            <a:r>
              <a:rPr kumimoji="1" lang="ja-JP" altLang="en-US"/>
              <a:t>に関する</a:t>
            </a:r>
            <a:r>
              <a:rPr kumimoji="1" lang="en-US" altLang="ja-JP" dirty="0" err="1"/>
              <a:t>ECMOnet</a:t>
            </a:r>
            <a:r>
              <a:rPr kumimoji="1" lang="ja-JP" altLang="en-US"/>
              <a:t>の支援の全てが、この電話相談窓口からスタートします。</a:t>
            </a:r>
            <a:endParaRPr kumimoji="1" lang="en-US" altLang="ja-JP" dirty="0"/>
          </a:p>
          <a:p>
            <a:r>
              <a:rPr kumimoji="1" lang="ja-JP" altLang="en-US"/>
              <a:t>お困りの際は、お気軽に専用電話番号にお問い合わせください。</a:t>
            </a:r>
            <a:r>
              <a:rPr kumimoji="1" lang="en-US" altLang="ja-JP" dirty="0"/>
              <a:t>24</a:t>
            </a:r>
            <a:r>
              <a:rPr kumimoji="1" lang="ja-JP" altLang="en-US"/>
              <a:t>時間対応しております。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6F22E7-1C03-E94E-9C21-179B8A541285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9605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ECMO</a:t>
            </a:r>
            <a:r>
              <a:rPr kumimoji="1" lang="ja-JP" altLang="en-US"/>
              <a:t>コーディネーション業務では、</a:t>
            </a:r>
            <a:r>
              <a:rPr kumimoji="1" lang="en-US" altLang="ja-JP" dirty="0"/>
              <a:t>ECMO</a:t>
            </a:r>
            <a:r>
              <a:rPr kumimoji="1" lang="ja-JP" altLang="en-US"/>
              <a:t>を必要とする全ての患者と状況を支援に動きます。具体的には、、、</a:t>
            </a:r>
            <a:endParaRPr kumimoji="1" lang="en-US" altLang="ja-JP" dirty="0"/>
          </a:p>
          <a:p>
            <a:r>
              <a:rPr kumimoji="1" lang="en-US" altLang="ja-JP" dirty="0"/>
              <a:t>1. ECMO</a:t>
            </a:r>
            <a:r>
              <a:rPr kumimoji="1" lang="ja-JP" altLang="en-US"/>
              <a:t>フィジシャンの派遣</a:t>
            </a:r>
          </a:p>
          <a:p>
            <a:r>
              <a:rPr kumimoji="1" lang="en-US" altLang="ja-JP" dirty="0"/>
              <a:t>2. </a:t>
            </a:r>
            <a:r>
              <a:rPr kumimoji="1" lang="ja-JP" altLang="en-US"/>
              <a:t>現地スタッフとのコラボレーションとコーチング</a:t>
            </a:r>
          </a:p>
          <a:p>
            <a:r>
              <a:rPr kumimoji="1" lang="en-US" altLang="ja-JP" dirty="0"/>
              <a:t>3. </a:t>
            </a:r>
            <a:r>
              <a:rPr kumimoji="1" lang="ja-JP" altLang="en-US"/>
              <a:t>緊急</a:t>
            </a:r>
            <a:r>
              <a:rPr kumimoji="1" lang="en-US" altLang="ja-JP" dirty="0"/>
              <a:t>ECMO</a:t>
            </a:r>
            <a:r>
              <a:rPr kumimoji="1" lang="ja-JP" altLang="en-US"/>
              <a:t>チーム派遣</a:t>
            </a:r>
          </a:p>
          <a:p>
            <a:r>
              <a:rPr kumimoji="1" lang="en-US" altLang="ja-JP" dirty="0"/>
              <a:t>4. ECMO</a:t>
            </a:r>
            <a:r>
              <a:rPr kumimoji="1" lang="ja-JP" altLang="en-US"/>
              <a:t>トランスポートを行い転院を補助</a:t>
            </a:r>
            <a:endParaRPr kumimoji="1" lang="en-US" altLang="ja-JP" dirty="0"/>
          </a:p>
          <a:p>
            <a:r>
              <a:rPr kumimoji="1" lang="en-US" altLang="ja-JP" dirty="0" err="1"/>
              <a:t>ECMOnet</a:t>
            </a:r>
            <a:r>
              <a:rPr kumimoji="1" lang="ja-JP" altLang="en-US"/>
              <a:t>は国から補助をいただいておりますので、面倒な事前の事務手続き等は必要なく、必要に応じて</a:t>
            </a:r>
            <a:r>
              <a:rPr kumimoji="1" lang="en-US" altLang="ja-JP" dirty="0"/>
              <a:t>ECMO</a:t>
            </a:r>
            <a:r>
              <a:rPr kumimoji="1" lang="ja-JP" altLang="en-US"/>
              <a:t>フィジシャンを臨機応変にスピーディに現地に向かわせることが可能です。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6F22E7-1C03-E94E-9C21-179B8A541285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2156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こちらは愛知県での</a:t>
            </a:r>
            <a:r>
              <a:rPr kumimoji="1" lang="en-US" altLang="ja-JP" dirty="0"/>
              <a:t>ECMO</a:t>
            </a:r>
            <a:r>
              <a:rPr kumimoji="1" lang="ja-JP" altLang="en-US"/>
              <a:t>コラボレーションの写真です</a:t>
            </a:r>
            <a:endParaRPr kumimoji="1" lang="en-US" altLang="ja-JP" dirty="0"/>
          </a:p>
          <a:p>
            <a:r>
              <a:rPr lang="ja-JP" altLang="en-US"/>
              <a:t>カニュレーション</a:t>
            </a:r>
            <a:r>
              <a:rPr kumimoji="1" lang="ja-JP" altLang="en-US"/>
              <a:t>、</a:t>
            </a:r>
            <a:r>
              <a:rPr lang="ja-JP" altLang="en-US"/>
              <a:t>サーキットチェックなどを現地スタッフとともに行い、治療戦略をシェアしたり、</a:t>
            </a:r>
            <a:r>
              <a:rPr lang="en-US" altLang="ja-JP" dirty="0"/>
              <a:t>Pandemic</a:t>
            </a:r>
            <a:r>
              <a:rPr lang="ja-JP" altLang="en-US"/>
              <a:t>時のプラン二ングなども一緒に行いました。</a:t>
            </a:r>
            <a:endParaRPr kumimoji="1" lang="en-US" altLang="ja-JP" dirty="0"/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6F22E7-1C03-E94E-9C21-179B8A541285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102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こちらは石川県での</a:t>
            </a:r>
            <a:r>
              <a:rPr kumimoji="1" lang="en-US" altLang="ja-JP" dirty="0"/>
              <a:t>ECMO</a:t>
            </a:r>
            <a:r>
              <a:rPr kumimoji="1" lang="ja-JP" altLang="en-US"/>
              <a:t>コーチングの写真です。</a:t>
            </a:r>
            <a:endParaRPr kumimoji="1" lang="en-US" altLang="ja-JP" dirty="0"/>
          </a:p>
          <a:p>
            <a:pPr marL="0" indent="0">
              <a:buNone/>
            </a:pPr>
            <a:r>
              <a:rPr lang="en-US" altLang="ja-JP" dirty="0"/>
              <a:t>ECMO</a:t>
            </a:r>
            <a:r>
              <a:rPr lang="ja-JP" altLang="en-US"/>
              <a:t>のノウハウを現地でお話しし、現地の</a:t>
            </a:r>
            <a:r>
              <a:rPr lang="en-US" altLang="ja-JP" dirty="0"/>
              <a:t>ECMO</a:t>
            </a:r>
            <a:r>
              <a:rPr lang="ja-JP" altLang="en-US"/>
              <a:t>管理を支援します。</a:t>
            </a:r>
            <a:endParaRPr lang="en-US" altLang="ja-JP" dirty="0"/>
          </a:p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6F22E7-1C03-E94E-9C21-179B8A541285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58355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最後にこちらは</a:t>
            </a:r>
            <a:r>
              <a:rPr kumimoji="1" lang="en-US" altLang="ja-JP" dirty="0"/>
              <a:t>ECMO</a:t>
            </a:r>
            <a:r>
              <a:rPr kumimoji="1" lang="ja-JP" altLang="en-US"/>
              <a:t>トランスポーとの写真です。</a:t>
            </a:r>
            <a:endParaRPr kumimoji="1" lang="en-US" altLang="ja-JP" dirty="0"/>
          </a:p>
          <a:p>
            <a:r>
              <a:rPr kumimoji="1" lang="en-US" altLang="ja-JP" dirty="0"/>
              <a:t>Pandemic</a:t>
            </a:r>
            <a:r>
              <a:rPr kumimoji="1" lang="ja-JP" altLang="en-US"/>
              <a:t>等でベッドがなくなり、</a:t>
            </a:r>
            <a:r>
              <a:rPr kumimoji="1" lang="en-US" altLang="ja-JP" dirty="0" err="1"/>
              <a:t>ECMOnet</a:t>
            </a:r>
            <a:r>
              <a:rPr kumimoji="1" lang="ja-JP" altLang="en-US"/>
              <a:t>の医師が派遣された先の病院で</a:t>
            </a:r>
            <a:r>
              <a:rPr kumimoji="1" lang="en-US" altLang="ja-JP" dirty="0"/>
              <a:t>ECMO</a:t>
            </a:r>
            <a:r>
              <a:rPr kumimoji="1" lang="ja-JP" altLang="en-US"/>
              <a:t>が管理できないと判断された場合は、我々の手で転院先を探し、</a:t>
            </a:r>
            <a:r>
              <a:rPr kumimoji="1" lang="en-US" altLang="ja-JP" dirty="0"/>
              <a:t>ECMO</a:t>
            </a:r>
            <a:r>
              <a:rPr kumimoji="1" lang="ja-JP" altLang="en-US"/>
              <a:t>装着下で</a:t>
            </a:r>
            <a:r>
              <a:rPr kumimoji="1" lang="en-US" altLang="ja-JP" dirty="0"/>
              <a:t>Transport</a:t>
            </a:r>
            <a:r>
              <a:rPr kumimoji="1" lang="ja-JP" altLang="en-US"/>
              <a:t>を行います。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6F22E7-1C03-E94E-9C21-179B8A541285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8273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ECMO </a:t>
            </a:r>
            <a:r>
              <a:rPr kumimoji="1" lang="en-US" altLang="ja-JP" dirty="0" err="1"/>
              <a:t>Tranport</a:t>
            </a:r>
            <a:r>
              <a:rPr kumimoji="1" lang="ja-JP" altLang="en-US"/>
              <a:t>では、このような</a:t>
            </a:r>
            <a:r>
              <a:rPr kumimoji="1" lang="en-US" altLang="ja-JP" dirty="0"/>
              <a:t>ECMO Car</a:t>
            </a:r>
            <a:r>
              <a:rPr kumimoji="1" lang="ja-JP" altLang="en-US"/>
              <a:t>と呼ばれる大型の緊急走行車両なども活用し、安全な転院搬送に努めます。</a:t>
            </a: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6F22E7-1C03-E94E-9C21-179B8A541285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43247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122363"/>
            <a:ext cx="874395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3602038"/>
            <a:ext cx="771525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BF923-18B2-4E47-80DA-492765A33C05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A25EF-C290-4EAD-B6B7-2C39F2573D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9303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BF923-18B2-4E47-80DA-492765A33C05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A25EF-C290-4EAD-B6B7-2C39F2573D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5833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365125"/>
            <a:ext cx="2218134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365125"/>
            <a:ext cx="6525816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BF923-18B2-4E47-80DA-492765A33C05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A25EF-C290-4EAD-B6B7-2C39F2573D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5886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BF923-18B2-4E47-80DA-492765A33C05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A25EF-C290-4EAD-B6B7-2C39F2573D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0047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1709740"/>
            <a:ext cx="8872538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4589465"/>
            <a:ext cx="8872538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BF923-18B2-4E47-80DA-492765A33C05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A25EF-C290-4EAD-B6B7-2C39F2573D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5367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1825625"/>
            <a:ext cx="4371975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1825625"/>
            <a:ext cx="4371975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BF923-18B2-4E47-80DA-492765A33C05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A25EF-C290-4EAD-B6B7-2C39F2573D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6595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365127"/>
            <a:ext cx="8872538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1681163"/>
            <a:ext cx="435188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2505075"/>
            <a:ext cx="4351883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1681163"/>
            <a:ext cx="437331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2505075"/>
            <a:ext cx="4373315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BF923-18B2-4E47-80DA-492765A33C05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A25EF-C290-4EAD-B6B7-2C39F2573D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2813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BF923-18B2-4E47-80DA-492765A33C05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A25EF-C290-4EAD-B6B7-2C39F2573D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707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BF923-18B2-4E47-80DA-492765A33C05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A25EF-C290-4EAD-B6B7-2C39F2573D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8048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457200"/>
            <a:ext cx="3317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987427"/>
            <a:ext cx="520779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2057400"/>
            <a:ext cx="3317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BF923-18B2-4E47-80DA-492765A33C05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A25EF-C290-4EAD-B6B7-2C39F2573D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9208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457200"/>
            <a:ext cx="331782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987427"/>
            <a:ext cx="520779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2057400"/>
            <a:ext cx="331782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BF923-18B2-4E47-80DA-492765A33C05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5A25EF-C290-4EAD-B6B7-2C39F2573D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882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365127"/>
            <a:ext cx="88725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1825625"/>
            <a:ext cx="887253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BF923-18B2-4E47-80DA-492765A33C05}" type="datetimeFigureOut">
              <a:rPr kumimoji="1" lang="ja-JP" altLang="en-US" smtClean="0"/>
              <a:t>2020/6/26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6356352"/>
            <a:ext cx="34718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6356352"/>
            <a:ext cx="23145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5A25EF-C290-4EAD-B6B7-2C39F2573DE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018189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正方形/長方形 8"/>
          <p:cNvSpPr>
            <a:spLocks noChangeArrowheads="1"/>
          </p:cNvSpPr>
          <p:nvPr/>
        </p:nvSpPr>
        <p:spPr bwMode="auto">
          <a:xfrm>
            <a:off x="300804" y="2388626"/>
            <a:ext cx="9686159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ja-JP" altLang="en-US" sz="4800" b="1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日本</a:t>
            </a:r>
            <a:r>
              <a:rPr lang="en-US" altLang="ja-JP" sz="4800" b="1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COVID-19</a:t>
            </a:r>
            <a:r>
              <a:rPr lang="ja-JP" altLang="en-US" sz="4800" b="1" dirty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対策</a:t>
            </a:r>
            <a:r>
              <a:rPr lang="en-US" altLang="ja-JP" sz="4800" b="1" dirty="0" err="1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ECMOnet</a:t>
            </a:r>
            <a:endParaRPr lang="en-US" altLang="ja-JP" sz="4800" b="1" dirty="0" smtClean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  <a:p>
            <a:pPr algn="ctr" eaLnBrk="1" hangingPunct="1">
              <a:spcBef>
                <a:spcPct val="0"/>
              </a:spcBef>
              <a:buNone/>
              <a:defRPr/>
            </a:pPr>
            <a:r>
              <a:rPr lang="ja-JP" altLang="en-US" sz="4800" b="1" dirty="0" smtClean="0">
                <a:solidFill>
                  <a:srgbClr val="C00000"/>
                </a:solidFill>
                <a:latin typeface="メイリオ" pitchFamily="50" charset="-128"/>
                <a:ea typeface="メイリオ" pitchFamily="50" charset="-128"/>
                <a:cs typeface="Arial" charset="0"/>
              </a:rPr>
              <a:t>の取り組み</a:t>
            </a:r>
            <a:endParaRPr lang="en-US" altLang="ja-JP" sz="4800" b="1" dirty="0">
              <a:solidFill>
                <a:srgbClr val="C00000"/>
              </a:solidFill>
              <a:latin typeface="メイリオ" pitchFamily="50" charset="-128"/>
              <a:ea typeface="メイリオ" pitchFamily="50" charset="-128"/>
              <a:cs typeface="Arial" charset="0"/>
            </a:endParaRPr>
          </a:p>
        </p:txBody>
      </p:sp>
      <p:sp>
        <p:nvSpPr>
          <p:cNvPr id="10" name="正方形/長方形 13"/>
          <p:cNvSpPr>
            <a:spLocks noChangeArrowheads="1"/>
          </p:cNvSpPr>
          <p:nvPr/>
        </p:nvSpPr>
        <p:spPr bwMode="auto">
          <a:xfrm>
            <a:off x="385963" y="450634"/>
            <a:ext cx="41044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r>
              <a:rPr lang="en-US" altLang="ja-JP" sz="2000" b="1" dirty="0" smtClean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ECMO</a:t>
            </a:r>
            <a:r>
              <a:rPr lang="ja-JP" altLang="en-US" sz="2000" b="1" dirty="0" smtClean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チーム</a:t>
            </a:r>
            <a:r>
              <a:rPr lang="ja-JP" altLang="en-US" sz="20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等養成研修事業</a:t>
            </a:r>
            <a:endParaRPr lang="en-US" altLang="ja-JP" sz="20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itchFamily="34" charset="0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2149475" y="4417113"/>
            <a:ext cx="59880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1" lang="ja-JP" altLang="en-US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日本</a:t>
            </a:r>
            <a:r>
              <a:rPr kumimoji="1" lang="en-US" altLang="ja-JP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COVID-19</a:t>
            </a:r>
            <a:r>
              <a:rPr kumimoji="1" lang="ja-JP" altLang="en-US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対策</a:t>
            </a:r>
            <a:r>
              <a:rPr kumimoji="1" lang="en-US" altLang="ja-JP" sz="2800" b="1" dirty="0" err="1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ECMOnet</a:t>
            </a:r>
            <a:endParaRPr kumimoji="1" lang="en-US" altLang="ja-JP" sz="28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itchFamily="34" charset="0"/>
            </a:endParaRPr>
          </a:p>
          <a:p>
            <a:pPr algn="ctr">
              <a:defRPr/>
            </a:pPr>
            <a:r>
              <a:rPr kumimoji="1" lang="ja-JP" altLang="en-US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日本呼吸療法医学会</a:t>
            </a:r>
            <a:endParaRPr kumimoji="1" lang="en-US" altLang="ja-JP" sz="28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itchFamily="34" charset="0"/>
            </a:endParaRPr>
          </a:p>
          <a:p>
            <a:pPr algn="ctr">
              <a:defRPr/>
            </a:pPr>
            <a:r>
              <a:rPr kumimoji="1" lang="ja-JP" altLang="en-US" sz="28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itchFamily="34" charset="0"/>
              </a:rPr>
              <a:t>厚生労働省</a:t>
            </a:r>
          </a:p>
        </p:txBody>
      </p:sp>
    </p:spTree>
    <p:extLst>
      <p:ext uri="{BB962C8B-B14F-4D97-AF65-F5344CB8AC3E}">
        <p14:creationId xmlns:p14="http://schemas.microsoft.com/office/powerpoint/2010/main" val="18259138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71525" y="2668252"/>
            <a:ext cx="8743950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en-US" altLang="ja-JP" sz="54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Information</a:t>
            </a:r>
            <a:br>
              <a:rPr lang="en-US" altLang="ja-JP" sz="54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54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br>
              <a:rPr lang="en-US" altLang="ja-JP" sz="54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en-US" altLang="ja-JP" sz="44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from JAPAN </a:t>
            </a:r>
            <a:r>
              <a:rPr lang="en-US" altLang="ja-JP" sz="4400" b="1" dirty="0" err="1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ECMOnet</a:t>
            </a:r>
            <a:r>
              <a:rPr lang="en-US" altLang="ja-JP" sz="44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for COVID-19</a:t>
            </a:r>
            <a:endParaRPr lang="ja-JP" altLang="en-US" sz="4400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45266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78223A3-D0CB-6243-BBA9-49375FD8CB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972" y="365127"/>
            <a:ext cx="8772041" cy="1325563"/>
          </a:xfrm>
        </p:spPr>
        <p:txBody>
          <a:bodyPr/>
          <a:lstStyle/>
          <a:p>
            <a:r>
              <a:rPr kumimoji="1" lang="en-US" altLang="ja-JP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Outcome in JAPAN</a:t>
            </a:r>
            <a:r>
              <a:rPr lang="en-US" altLang="ja-JP" sz="24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(20th June 2020)</a:t>
            </a:r>
            <a:endParaRPr kumimoji="1" lang="ja-JP" altLang="en-US"/>
          </a:p>
        </p:txBody>
      </p:sp>
      <p:pic>
        <p:nvPicPr>
          <p:cNvPr id="5" name="コンテンツ プレースホルダー 4" descr="櫛 が含まれている画像&#10;&#10;自動的に生成された説明">
            <a:extLst>
              <a:ext uri="{FF2B5EF4-FFF2-40B4-BE49-F238E27FC236}">
                <a16:creationId xmlns:a16="http://schemas.microsoft.com/office/drawing/2014/main" id="{43B8466E-B08B-B145-9188-B82EB899DF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" y="1830151"/>
            <a:ext cx="9144001" cy="5005859"/>
          </a:xfr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78417A4-D185-214B-B942-0F5A22416151}"/>
              </a:ext>
            </a:extLst>
          </p:cNvPr>
          <p:cNvSpPr/>
          <p:nvPr/>
        </p:nvSpPr>
        <p:spPr>
          <a:xfrm>
            <a:off x="834969" y="1303220"/>
            <a:ext cx="8663552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dirty="0">
                <a:solidFill>
                  <a:schemeClr val="tx1"/>
                </a:solidFill>
              </a:rPr>
              <a:t>Successful Wean OFF (n=119)               Death(n=44)                  ECMO Running(n=9) </a:t>
            </a:r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B546E86-908E-4146-9ED2-841695297881}"/>
              </a:ext>
            </a:extLst>
          </p:cNvPr>
          <p:cNvSpPr/>
          <p:nvPr/>
        </p:nvSpPr>
        <p:spPr>
          <a:xfrm>
            <a:off x="1169151" y="1566685"/>
            <a:ext cx="440733" cy="387470"/>
          </a:xfrm>
          <a:prstGeom prst="rect">
            <a:avLst/>
          </a:prstGeom>
          <a:solidFill>
            <a:srgbClr val="1F93FF"/>
          </a:solidFill>
          <a:ln>
            <a:solidFill>
              <a:srgbClr val="1F9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8850F4D-7538-6247-BDD8-58DB14356E33}"/>
              </a:ext>
            </a:extLst>
          </p:cNvPr>
          <p:cNvSpPr/>
          <p:nvPr/>
        </p:nvSpPr>
        <p:spPr>
          <a:xfrm>
            <a:off x="6817393" y="1566685"/>
            <a:ext cx="440733" cy="38747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1E32AD11-AF93-154B-AF31-F0EB33B7C67E}"/>
              </a:ext>
            </a:extLst>
          </p:cNvPr>
          <p:cNvSpPr/>
          <p:nvPr/>
        </p:nvSpPr>
        <p:spPr>
          <a:xfrm>
            <a:off x="4824972" y="1566685"/>
            <a:ext cx="440733" cy="387470"/>
          </a:xfrm>
          <a:prstGeom prst="rect">
            <a:avLst/>
          </a:prstGeom>
          <a:solidFill>
            <a:schemeClr val="tx1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4447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50CD88B9-EE07-6F46-8007-F6D46B4803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999" y="1047878"/>
            <a:ext cx="10985629" cy="8151655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B3FD356A-1C33-1F4A-AE2D-8BB9A2244E63}"/>
              </a:ext>
            </a:extLst>
          </p:cNvPr>
          <p:cNvSpPr txBox="1">
            <a:spLocks/>
          </p:cNvSpPr>
          <p:nvPr/>
        </p:nvSpPr>
        <p:spPr>
          <a:xfrm>
            <a:off x="368550" y="408806"/>
            <a:ext cx="874395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ja-JP" sz="54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JAPAN </a:t>
            </a:r>
            <a:r>
              <a:rPr lang="en-US" altLang="ja-JP" sz="5400" b="1" dirty="0" err="1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ECMOnet</a:t>
            </a:r>
            <a:endParaRPr lang="en-US" altLang="ja-JP" sz="5400" b="1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>
              <a:lnSpc>
                <a:spcPct val="100000"/>
              </a:lnSpc>
            </a:pPr>
            <a:r>
              <a:rPr lang="en-US" altLang="ja-JP" sz="5400" b="1" dirty="0">
                <a:solidFill>
                  <a:srgbClr val="000099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for COVID-19</a:t>
            </a:r>
            <a:endParaRPr lang="ja-JP" altLang="en-US" sz="2800" dirty="0">
              <a:solidFill>
                <a:srgbClr val="000099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49445533-9B61-A445-A958-904B75574537}"/>
              </a:ext>
            </a:extLst>
          </p:cNvPr>
          <p:cNvSpPr txBox="1"/>
          <p:nvPr/>
        </p:nvSpPr>
        <p:spPr>
          <a:xfrm>
            <a:off x="3749490" y="2483996"/>
            <a:ext cx="2940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800" dirty="0">
                <a:solidFill>
                  <a:srgbClr val="000099"/>
                </a:solidFill>
              </a:rPr>
              <a:t>from 15. Feb. 2020</a:t>
            </a:r>
            <a:endParaRPr kumimoji="1" lang="ja-JP" altLang="en-US" sz="2800">
              <a:solidFill>
                <a:srgbClr val="000099"/>
              </a:solidFill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689746C-E114-7A4C-A3BC-5FEC12A8DB52}"/>
              </a:ext>
            </a:extLst>
          </p:cNvPr>
          <p:cNvSpPr txBox="1"/>
          <p:nvPr/>
        </p:nvSpPr>
        <p:spPr>
          <a:xfrm>
            <a:off x="546350" y="3850785"/>
            <a:ext cx="492392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ECMO Consultation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ECMO Co-ordination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Rapid Response  ECMO team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ECMO Coaching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ECMO Transport</a:t>
            </a:r>
          </a:p>
        </p:txBody>
      </p:sp>
    </p:spTree>
    <p:extLst>
      <p:ext uri="{BB962C8B-B14F-4D97-AF65-F5344CB8AC3E}">
        <p14:creationId xmlns:p14="http://schemas.microsoft.com/office/powerpoint/2010/main" val="2793099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図 54">
            <a:extLst>
              <a:ext uri="{FF2B5EF4-FFF2-40B4-BE49-F238E27FC236}">
                <a16:creationId xmlns:a16="http://schemas.microsoft.com/office/drawing/2014/main" id="{1B009BCD-AEF2-9646-91B0-EC3F20DE599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52769" y="5515195"/>
            <a:ext cx="897842" cy="88968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31000">
                <a:schemeClr val="bg1"/>
              </a:gs>
              <a:gs pos="64000">
                <a:srgbClr val="FFE5E6"/>
              </a:gs>
              <a:gs pos="100000">
                <a:srgbClr val="FFB3DF"/>
              </a:gs>
            </a:gsLst>
            <a:lin ang="2700000" scaled="1"/>
          </a:gradFill>
        </p:spPr>
      </p:pic>
      <p:grpSp>
        <p:nvGrpSpPr>
          <p:cNvPr id="46" name="グループ化 45">
            <a:extLst>
              <a:ext uri="{FF2B5EF4-FFF2-40B4-BE49-F238E27FC236}">
                <a16:creationId xmlns:a16="http://schemas.microsoft.com/office/drawing/2014/main" id="{B75ACEDD-83AD-0F4C-81AD-D26DB8AE9F4B}"/>
              </a:ext>
            </a:extLst>
          </p:cNvPr>
          <p:cNvGrpSpPr/>
          <p:nvPr/>
        </p:nvGrpSpPr>
        <p:grpSpPr>
          <a:xfrm>
            <a:off x="2646283" y="861655"/>
            <a:ext cx="7660973" cy="6006772"/>
            <a:chOff x="2563154" y="820090"/>
            <a:chExt cx="7660973" cy="6006772"/>
          </a:xfrm>
        </p:grpSpPr>
        <p:grpSp>
          <p:nvGrpSpPr>
            <p:cNvPr id="21" name="グループ化 20">
              <a:extLst>
                <a:ext uri="{FF2B5EF4-FFF2-40B4-BE49-F238E27FC236}">
                  <a16:creationId xmlns:a16="http://schemas.microsoft.com/office/drawing/2014/main" id="{3AADAE9C-BC93-1544-BBDB-0A525A8111BC}"/>
                </a:ext>
              </a:extLst>
            </p:cNvPr>
            <p:cNvGrpSpPr/>
            <p:nvPr/>
          </p:nvGrpSpPr>
          <p:grpSpPr>
            <a:xfrm>
              <a:off x="2563154" y="820090"/>
              <a:ext cx="7356698" cy="5529719"/>
              <a:chOff x="2743266" y="1027908"/>
              <a:chExt cx="7356698" cy="5529719"/>
            </a:xfrm>
          </p:grpSpPr>
          <p:grpSp>
            <p:nvGrpSpPr>
              <p:cNvPr id="13" name="グループ化 12">
                <a:extLst>
                  <a:ext uri="{FF2B5EF4-FFF2-40B4-BE49-F238E27FC236}">
                    <a16:creationId xmlns:a16="http://schemas.microsoft.com/office/drawing/2014/main" id="{2CAC0A7F-9753-CD45-85A5-D3DBDC5E2EA8}"/>
                  </a:ext>
                </a:extLst>
              </p:cNvPr>
              <p:cNvGrpSpPr/>
              <p:nvPr/>
            </p:nvGrpSpPr>
            <p:grpSpPr>
              <a:xfrm>
                <a:off x="3504853" y="1027908"/>
                <a:ext cx="6595111" cy="5495926"/>
                <a:chOff x="3504853" y="1027908"/>
                <a:chExt cx="6595111" cy="5495926"/>
              </a:xfrm>
            </p:grpSpPr>
            <p:pic>
              <p:nvPicPr>
                <p:cNvPr id="4" name="図 3">
                  <a:extLst>
                    <a:ext uri="{FF2B5EF4-FFF2-40B4-BE49-F238E27FC236}">
                      <a16:creationId xmlns:a16="http://schemas.microsoft.com/office/drawing/2014/main" id="{FA3337D4-2BA1-9C4F-BE10-7416A1A9E18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504853" y="1027908"/>
                  <a:ext cx="6595111" cy="5495926"/>
                </a:xfrm>
                <a:prstGeom prst="rect">
                  <a:avLst/>
                </a:prstGeom>
              </p:spPr>
            </p:pic>
            <p:sp>
              <p:nvSpPr>
                <p:cNvPr id="5" name="正方形/長方形 4">
                  <a:extLst>
                    <a:ext uri="{FF2B5EF4-FFF2-40B4-BE49-F238E27FC236}">
                      <a16:creationId xmlns:a16="http://schemas.microsoft.com/office/drawing/2014/main" id="{B89A4446-64EF-B145-9603-5FE6382B6ADF}"/>
                    </a:ext>
                  </a:extLst>
                </p:cNvPr>
                <p:cNvSpPr/>
                <p:nvPr/>
              </p:nvSpPr>
              <p:spPr>
                <a:xfrm>
                  <a:off x="7564582" y="1462090"/>
                  <a:ext cx="914400" cy="4572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" name="正方形/長方形 5">
                  <a:extLst>
                    <a:ext uri="{FF2B5EF4-FFF2-40B4-BE49-F238E27FC236}">
                      <a16:creationId xmlns:a16="http://schemas.microsoft.com/office/drawing/2014/main" id="{DA68B014-123A-7C45-82EA-848526BBE11D}"/>
                    </a:ext>
                  </a:extLst>
                </p:cNvPr>
                <p:cNvSpPr/>
                <p:nvPr/>
              </p:nvSpPr>
              <p:spPr>
                <a:xfrm>
                  <a:off x="8461989" y="3535762"/>
                  <a:ext cx="914400" cy="4572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" name="正方形/長方形 6">
                  <a:extLst>
                    <a:ext uri="{FF2B5EF4-FFF2-40B4-BE49-F238E27FC236}">
                      <a16:creationId xmlns:a16="http://schemas.microsoft.com/office/drawing/2014/main" id="{B1CC82CD-AF40-E048-AA22-267E3E54442F}"/>
                    </a:ext>
                  </a:extLst>
                </p:cNvPr>
                <p:cNvSpPr/>
                <p:nvPr/>
              </p:nvSpPr>
              <p:spPr>
                <a:xfrm>
                  <a:off x="7478314" y="5310982"/>
                  <a:ext cx="914400" cy="4572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" name="正方形/長方形 7">
                  <a:extLst>
                    <a:ext uri="{FF2B5EF4-FFF2-40B4-BE49-F238E27FC236}">
                      <a16:creationId xmlns:a16="http://schemas.microsoft.com/office/drawing/2014/main" id="{4D61A25E-E996-9B41-AD6A-AB0D151ED216}"/>
                    </a:ext>
                  </a:extLst>
                </p:cNvPr>
                <p:cNvSpPr/>
                <p:nvPr/>
              </p:nvSpPr>
              <p:spPr>
                <a:xfrm>
                  <a:off x="5771064" y="5726617"/>
                  <a:ext cx="914400" cy="4572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" name="正方形/長方形 8">
                  <a:extLst>
                    <a:ext uri="{FF2B5EF4-FFF2-40B4-BE49-F238E27FC236}">
                      <a16:creationId xmlns:a16="http://schemas.microsoft.com/office/drawing/2014/main" id="{DEBC5FB2-7411-6A49-93DF-804F40DDFC23}"/>
                    </a:ext>
                  </a:extLst>
                </p:cNvPr>
                <p:cNvSpPr/>
                <p:nvPr/>
              </p:nvSpPr>
              <p:spPr>
                <a:xfrm>
                  <a:off x="5945817" y="3650062"/>
                  <a:ext cx="914400" cy="4572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0" name="正方形/長方形 9">
                  <a:extLst>
                    <a:ext uri="{FF2B5EF4-FFF2-40B4-BE49-F238E27FC236}">
                      <a16:creationId xmlns:a16="http://schemas.microsoft.com/office/drawing/2014/main" id="{FECC8643-2979-5742-A2BF-86581A0F3609}"/>
                    </a:ext>
                  </a:extLst>
                </p:cNvPr>
                <p:cNvSpPr/>
                <p:nvPr/>
              </p:nvSpPr>
              <p:spPr>
                <a:xfrm>
                  <a:off x="4350328" y="4253344"/>
                  <a:ext cx="1420736" cy="31865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1" name="正方形/長方形 10">
                  <a:extLst>
                    <a:ext uri="{FF2B5EF4-FFF2-40B4-BE49-F238E27FC236}">
                      <a16:creationId xmlns:a16="http://schemas.microsoft.com/office/drawing/2014/main" id="{81076A03-6509-AC41-8CA8-2D21C4B4F120}"/>
                    </a:ext>
                  </a:extLst>
                </p:cNvPr>
                <p:cNvSpPr/>
                <p:nvPr/>
              </p:nvSpPr>
              <p:spPr>
                <a:xfrm>
                  <a:off x="4059382" y="6191070"/>
                  <a:ext cx="1420736" cy="31865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2" name="正方形/長方形 11">
                  <a:extLst>
                    <a:ext uri="{FF2B5EF4-FFF2-40B4-BE49-F238E27FC236}">
                      <a16:creationId xmlns:a16="http://schemas.microsoft.com/office/drawing/2014/main" id="{09EC6F60-BC1F-4749-A8D1-7A5EAD3B6AF7}"/>
                    </a:ext>
                  </a:extLst>
                </p:cNvPr>
                <p:cNvSpPr/>
                <p:nvPr/>
              </p:nvSpPr>
              <p:spPr>
                <a:xfrm>
                  <a:off x="3907306" y="1327006"/>
                  <a:ext cx="1420736" cy="31865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14" name="テキスト ボックス 13">
                <a:extLst>
                  <a:ext uri="{FF2B5EF4-FFF2-40B4-BE49-F238E27FC236}">
                    <a16:creationId xmlns:a16="http://schemas.microsoft.com/office/drawing/2014/main" id="{FFFCA15B-F242-5248-8534-58505D8FE499}"/>
                  </a:ext>
                </a:extLst>
              </p:cNvPr>
              <p:cNvSpPr txBox="1"/>
              <p:nvPr/>
            </p:nvSpPr>
            <p:spPr>
              <a:xfrm>
                <a:off x="7722255" y="1747242"/>
                <a:ext cx="152317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400" dirty="0">
                    <a:solidFill>
                      <a:srgbClr val="00B0F0"/>
                    </a:solidFill>
                    <a:latin typeface="DFPKanTeiRyu-XB" panose="03000800010101010101" pitchFamily="66" charset="-128"/>
                    <a:ea typeface="DFPKanTeiRyu-XB" panose="03000800010101010101" pitchFamily="66" charset="-128"/>
                  </a:rPr>
                  <a:t>Coordinator</a:t>
                </a:r>
                <a:endParaRPr kumimoji="1" lang="ja-JP" altLang="en-US" sz="1400">
                  <a:solidFill>
                    <a:srgbClr val="00B0F0"/>
                  </a:solidFill>
                  <a:latin typeface="DFPKanTeiRyu-XB" panose="03000800010101010101" pitchFamily="66" charset="-128"/>
                  <a:ea typeface="DFPKanTeiRyu-XB" panose="03000800010101010101" pitchFamily="66" charset="-128"/>
                </a:endParaRPr>
              </a:p>
            </p:txBody>
          </p:sp>
          <p:sp>
            <p:nvSpPr>
              <p:cNvPr id="15" name="テキスト ボックス 14">
                <a:extLst>
                  <a:ext uri="{FF2B5EF4-FFF2-40B4-BE49-F238E27FC236}">
                    <a16:creationId xmlns:a16="http://schemas.microsoft.com/office/drawing/2014/main" id="{95581DE5-2949-4040-865E-F955744366B9}"/>
                  </a:ext>
                </a:extLst>
              </p:cNvPr>
              <p:cNvSpPr txBox="1"/>
              <p:nvPr/>
            </p:nvSpPr>
            <p:spPr>
              <a:xfrm>
                <a:off x="7700402" y="3643760"/>
                <a:ext cx="152317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400" dirty="0">
                    <a:solidFill>
                      <a:srgbClr val="7030A0"/>
                    </a:solidFill>
                    <a:latin typeface="DFPKanTeiRyu-XB" panose="03000800010101010101" pitchFamily="66" charset="-128"/>
                    <a:ea typeface="DFPKanTeiRyu-XB" panose="03000800010101010101" pitchFamily="66" charset="-128"/>
                  </a:rPr>
                  <a:t>Coordinator</a:t>
                </a:r>
                <a:endParaRPr kumimoji="1" lang="ja-JP" altLang="en-US" sz="1400">
                  <a:solidFill>
                    <a:srgbClr val="7030A0"/>
                  </a:solidFill>
                  <a:latin typeface="DFPKanTeiRyu-XB" panose="03000800010101010101" pitchFamily="66" charset="-128"/>
                  <a:ea typeface="DFPKanTeiRyu-XB" panose="03000800010101010101" pitchFamily="66" charset="-128"/>
                </a:endParaRPr>
              </a:p>
            </p:txBody>
          </p:sp>
          <p:sp>
            <p:nvSpPr>
              <p:cNvPr id="16" name="テキスト ボックス 15">
                <a:extLst>
                  <a:ext uri="{FF2B5EF4-FFF2-40B4-BE49-F238E27FC236}">
                    <a16:creationId xmlns:a16="http://schemas.microsoft.com/office/drawing/2014/main" id="{4AC3718C-5931-A14C-9F4F-1E470D33AA93}"/>
                  </a:ext>
                </a:extLst>
              </p:cNvPr>
              <p:cNvSpPr txBox="1"/>
              <p:nvPr/>
            </p:nvSpPr>
            <p:spPr>
              <a:xfrm>
                <a:off x="7161647" y="5016808"/>
                <a:ext cx="152317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400" dirty="0">
                    <a:solidFill>
                      <a:schemeClr val="accent6">
                        <a:lumMod val="75000"/>
                      </a:schemeClr>
                    </a:solidFill>
                    <a:latin typeface="DFPKanTeiRyu-XB" panose="03000800010101010101" pitchFamily="66" charset="-128"/>
                    <a:ea typeface="DFPKanTeiRyu-XB" panose="03000800010101010101" pitchFamily="66" charset="-128"/>
                  </a:rPr>
                  <a:t>Coordinator</a:t>
                </a:r>
                <a:endParaRPr kumimoji="1" lang="ja-JP" altLang="en-US" sz="1400">
                  <a:solidFill>
                    <a:schemeClr val="accent6">
                      <a:lumMod val="75000"/>
                    </a:schemeClr>
                  </a:solidFill>
                  <a:latin typeface="DFPKanTeiRyu-XB" panose="03000800010101010101" pitchFamily="66" charset="-128"/>
                  <a:ea typeface="DFPKanTeiRyu-XB" panose="03000800010101010101" pitchFamily="66" charset="-128"/>
                </a:endParaRPr>
              </a:p>
            </p:txBody>
          </p:sp>
          <p:sp>
            <p:nvSpPr>
              <p:cNvPr id="17" name="テキスト ボックス 16">
                <a:extLst>
                  <a:ext uri="{FF2B5EF4-FFF2-40B4-BE49-F238E27FC236}">
                    <a16:creationId xmlns:a16="http://schemas.microsoft.com/office/drawing/2014/main" id="{928D90F2-6345-8348-8E66-5B6E16C3E69B}"/>
                  </a:ext>
                </a:extLst>
              </p:cNvPr>
              <p:cNvSpPr txBox="1"/>
              <p:nvPr/>
            </p:nvSpPr>
            <p:spPr>
              <a:xfrm>
                <a:off x="6198424" y="4531199"/>
                <a:ext cx="152317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400" dirty="0">
                    <a:solidFill>
                      <a:srgbClr val="FFFF00"/>
                    </a:solidFill>
                    <a:latin typeface="DFPKanTeiRyu-XB" panose="03000800010101010101" pitchFamily="66" charset="-128"/>
                    <a:ea typeface="DFPKanTeiRyu-XB" panose="03000800010101010101" pitchFamily="66" charset="-128"/>
                  </a:rPr>
                  <a:t>Coordinator</a:t>
                </a:r>
                <a:endParaRPr kumimoji="1" lang="ja-JP" altLang="en-US" sz="1400">
                  <a:solidFill>
                    <a:srgbClr val="FFFF00"/>
                  </a:solidFill>
                  <a:latin typeface="DFPKanTeiRyu-XB" panose="03000800010101010101" pitchFamily="66" charset="-128"/>
                  <a:ea typeface="DFPKanTeiRyu-XB" panose="03000800010101010101" pitchFamily="66" charset="-128"/>
                </a:endParaRPr>
              </a:p>
            </p:txBody>
          </p:sp>
          <p:sp>
            <p:nvSpPr>
              <p:cNvPr id="18" name="テキスト ボックス 17">
                <a:extLst>
                  <a:ext uri="{FF2B5EF4-FFF2-40B4-BE49-F238E27FC236}">
                    <a16:creationId xmlns:a16="http://schemas.microsoft.com/office/drawing/2014/main" id="{E0844CB7-7E38-8346-A924-93A33166DE03}"/>
                  </a:ext>
                </a:extLst>
              </p:cNvPr>
              <p:cNvSpPr txBox="1"/>
              <p:nvPr/>
            </p:nvSpPr>
            <p:spPr>
              <a:xfrm>
                <a:off x="5527634" y="5731000"/>
                <a:ext cx="152317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400" dirty="0">
                    <a:solidFill>
                      <a:srgbClr val="FFB3DF"/>
                    </a:solidFill>
                    <a:latin typeface="DFPKanTeiRyu-XB" panose="03000800010101010101" pitchFamily="66" charset="-128"/>
                    <a:ea typeface="DFPKanTeiRyu-XB" panose="03000800010101010101" pitchFamily="66" charset="-128"/>
                  </a:rPr>
                  <a:t>Coordinator</a:t>
                </a:r>
                <a:endParaRPr kumimoji="1" lang="ja-JP" altLang="en-US" sz="1400">
                  <a:solidFill>
                    <a:srgbClr val="FFB3DF"/>
                  </a:solidFill>
                  <a:latin typeface="DFPKanTeiRyu-XB" panose="03000800010101010101" pitchFamily="66" charset="-128"/>
                  <a:ea typeface="DFPKanTeiRyu-XB" panose="03000800010101010101" pitchFamily="66" charset="-128"/>
                </a:endParaRPr>
              </a:p>
            </p:txBody>
          </p:sp>
          <p:sp>
            <p:nvSpPr>
              <p:cNvPr id="19" name="テキスト ボックス 18">
                <a:extLst>
                  <a:ext uri="{FF2B5EF4-FFF2-40B4-BE49-F238E27FC236}">
                    <a16:creationId xmlns:a16="http://schemas.microsoft.com/office/drawing/2014/main" id="{2922DCEA-4A5B-2447-9BCE-5C6556599CF9}"/>
                  </a:ext>
                </a:extLst>
              </p:cNvPr>
              <p:cNvSpPr txBox="1"/>
              <p:nvPr/>
            </p:nvSpPr>
            <p:spPr>
              <a:xfrm>
                <a:off x="4381913" y="4835209"/>
                <a:ext cx="152317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400" dirty="0">
                    <a:solidFill>
                      <a:schemeClr val="bg1"/>
                    </a:solidFill>
                    <a:latin typeface="DFPKanTeiRyu-XB" panose="03000800010101010101" pitchFamily="66" charset="-128"/>
                    <a:ea typeface="DFPKanTeiRyu-XB" panose="03000800010101010101" pitchFamily="66" charset="-128"/>
                  </a:rPr>
                  <a:t>Coordinator</a:t>
                </a:r>
                <a:endParaRPr kumimoji="1" lang="ja-JP" altLang="en-US" sz="1400">
                  <a:solidFill>
                    <a:schemeClr val="bg1"/>
                  </a:solidFill>
                  <a:latin typeface="DFPKanTeiRyu-XB" panose="03000800010101010101" pitchFamily="66" charset="-128"/>
                  <a:ea typeface="DFPKanTeiRyu-XB" panose="03000800010101010101" pitchFamily="66" charset="-128"/>
                </a:endParaRPr>
              </a:p>
            </p:txBody>
          </p:sp>
          <p:sp>
            <p:nvSpPr>
              <p:cNvPr id="20" name="テキスト ボックス 19">
                <a:extLst>
                  <a:ext uri="{FF2B5EF4-FFF2-40B4-BE49-F238E27FC236}">
                    <a16:creationId xmlns:a16="http://schemas.microsoft.com/office/drawing/2014/main" id="{A111F5BD-95A2-F247-8019-E94B30307C72}"/>
                  </a:ext>
                </a:extLst>
              </p:cNvPr>
              <p:cNvSpPr txBox="1"/>
              <p:nvPr/>
            </p:nvSpPr>
            <p:spPr>
              <a:xfrm>
                <a:off x="2743266" y="6249850"/>
                <a:ext cx="152317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400" dirty="0">
                    <a:solidFill>
                      <a:srgbClr val="FF0000"/>
                    </a:solidFill>
                    <a:latin typeface="DFPKanTeiRyu-XB" panose="03000800010101010101" pitchFamily="66" charset="-128"/>
                    <a:ea typeface="DFPKanTeiRyu-XB" panose="03000800010101010101" pitchFamily="66" charset="-128"/>
                  </a:rPr>
                  <a:t>Coordinator</a:t>
                </a:r>
                <a:endParaRPr kumimoji="1" lang="ja-JP" altLang="en-US" sz="1400">
                  <a:solidFill>
                    <a:srgbClr val="FF0000"/>
                  </a:solidFill>
                  <a:latin typeface="DFPKanTeiRyu-XB" panose="03000800010101010101" pitchFamily="66" charset="-128"/>
                  <a:ea typeface="DFPKanTeiRyu-XB" panose="03000800010101010101" pitchFamily="66" charset="-128"/>
                </a:endParaRPr>
              </a:p>
            </p:txBody>
          </p:sp>
        </p:grp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185373AA-5FE1-D342-9A93-A0EEDFE87C67}"/>
                </a:ext>
              </a:extLst>
            </p:cNvPr>
            <p:cNvSpPr/>
            <p:nvPr/>
          </p:nvSpPr>
          <p:spPr>
            <a:xfrm>
              <a:off x="3563333" y="3107104"/>
              <a:ext cx="1280484" cy="122936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7473292B-B0E9-B247-9A62-3BD6049F8E5C}"/>
                </a:ext>
              </a:extLst>
            </p:cNvPr>
            <p:cNvCxnSpPr>
              <a:cxnSpLocks/>
            </p:cNvCxnSpPr>
            <p:nvPr/>
          </p:nvCxnSpPr>
          <p:spPr>
            <a:xfrm>
              <a:off x="4201801" y="6195920"/>
              <a:ext cx="3096401" cy="15388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コネクタ 26">
              <a:extLst>
                <a:ext uri="{FF2B5EF4-FFF2-40B4-BE49-F238E27FC236}">
                  <a16:creationId xmlns:a16="http://schemas.microsoft.com/office/drawing/2014/main" id="{680CE999-E570-6F4F-B816-2ECCADF05BA9}"/>
                </a:ext>
              </a:extLst>
            </p:cNvPr>
            <p:cNvCxnSpPr>
              <a:cxnSpLocks/>
            </p:cNvCxnSpPr>
            <p:nvPr/>
          </p:nvCxnSpPr>
          <p:spPr>
            <a:xfrm>
              <a:off x="7925314" y="5190507"/>
              <a:ext cx="454953" cy="34007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コネクタ 29">
              <a:extLst>
                <a:ext uri="{FF2B5EF4-FFF2-40B4-BE49-F238E27FC236}">
                  <a16:creationId xmlns:a16="http://schemas.microsoft.com/office/drawing/2014/main" id="{60AD29B4-895B-F14E-B02C-4BEDE8F1329E}"/>
                </a:ext>
              </a:extLst>
            </p:cNvPr>
            <p:cNvCxnSpPr>
              <a:cxnSpLocks/>
            </p:cNvCxnSpPr>
            <p:nvPr/>
          </p:nvCxnSpPr>
          <p:spPr>
            <a:xfrm>
              <a:off x="8695529" y="3893142"/>
              <a:ext cx="166223" cy="157504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コネクタ 34">
              <a:extLst>
                <a:ext uri="{FF2B5EF4-FFF2-40B4-BE49-F238E27FC236}">
                  <a16:creationId xmlns:a16="http://schemas.microsoft.com/office/drawing/2014/main" id="{8C102A2A-7C19-BC4C-B335-FAD03A005952}"/>
                </a:ext>
              </a:extLst>
            </p:cNvPr>
            <p:cNvCxnSpPr>
              <a:cxnSpLocks/>
            </p:cNvCxnSpPr>
            <p:nvPr/>
          </p:nvCxnSpPr>
          <p:spPr>
            <a:xfrm>
              <a:off x="6867046" y="5803062"/>
              <a:ext cx="516528" cy="10896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正方形/長方形 42">
              <a:extLst>
                <a:ext uri="{FF2B5EF4-FFF2-40B4-BE49-F238E27FC236}">
                  <a16:creationId xmlns:a16="http://schemas.microsoft.com/office/drawing/2014/main" id="{75AAA662-42E4-BF4E-8F0C-712CBD36FA96}"/>
                </a:ext>
              </a:extLst>
            </p:cNvPr>
            <p:cNvSpPr/>
            <p:nvPr/>
          </p:nvSpPr>
          <p:spPr>
            <a:xfrm>
              <a:off x="8844473" y="4413451"/>
              <a:ext cx="82747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2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Command</a:t>
              </a:r>
              <a:endParaRPr lang="ja-JP" altLang="en-US" sz="12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正方形/長方形 43">
              <a:extLst>
                <a:ext uri="{FF2B5EF4-FFF2-40B4-BE49-F238E27FC236}">
                  <a16:creationId xmlns:a16="http://schemas.microsoft.com/office/drawing/2014/main" id="{E5E606C8-A9CF-314C-B65A-DCCF92970E05}"/>
                </a:ext>
              </a:extLst>
            </p:cNvPr>
            <p:cNvSpPr/>
            <p:nvPr/>
          </p:nvSpPr>
          <p:spPr>
            <a:xfrm>
              <a:off x="7218547" y="5418685"/>
              <a:ext cx="82747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2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Command</a:t>
              </a:r>
              <a:endParaRPr lang="ja-JP" altLang="en-US" sz="12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正方形/長方形 44">
              <a:extLst>
                <a:ext uri="{FF2B5EF4-FFF2-40B4-BE49-F238E27FC236}">
                  <a16:creationId xmlns:a16="http://schemas.microsoft.com/office/drawing/2014/main" id="{D0BD9C04-02B0-4143-8CAB-04A1EF23C8DF}"/>
                </a:ext>
              </a:extLst>
            </p:cNvPr>
            <p:cNvSpPr/>
            <p:nvPr/>
          </p:nvSpPr>
          <p:spPr>
            <a:xfrm>
              <a:off x="5708726" y="6364017"/>
              <a:ext cx="82747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ja-JP" sz="1200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Command</a:t>
              </a:r>
              <a:endParaRPr lang="ja-JP" altLang="en-US" sz="120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E2224E8F-5A3D-204B-85B1-BCD291654701}"/>
                </a:ext>
              </a:extLst>
            </p:cNvPr>
            <p:cNvSpPr txBox="1"/>
            <p:nvPr/>
          </p:nvSpPr>
          <p:spPr>
            <a:xfrm>
              <a:off x="7490686" y="5872755"/>
              <a:ext cx="2733441" cy="954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ja-JP" altLang="en-US" sz="2800">
                  <a:solidFill>
                    <a:srgbClr val="FF0000"/>
                  </a:solidFill>
                  <a:latin typeface="Hiragino Kaku Gothic StdN W8" panose="020B0800000000000000" pitchFamily="34" charset="-128"/>
                  <a:ea typeface="Hiragino Kaku Gothic StdN W8" panose="020B0800000000000000" pitchFamily="34" charset="-128"/>
                </a:rPr>
                <a:t>統括</a:t>
              </a:r>
              <a:r>
                <a:rPr kumimoji="1" lang="en-US" altLang="ja-JP" sz="2800" dirty="0">
                  <a:solidFill>
                    <a:srgbClr val="FF0000"/>
                  </a:solidFill>
                  <a:latin typeface="Hiragino Kaku Gothic StdN W8" panose="020B0800000000000000" pitchFamily="34" charset="-128"/>
                  <a:ea typeface="Hiragino Kaku Gothic StdN W8" panose="020B0800000000000000" pitchFamily="34" charset="-128"/>
                </a:rPr>
                <a:t>ECMO </a:t>
              </a:r>
            </a:p>
            <a:p>
              <a:pPr algn="ctr"/>
              <a:r>
                <a:rPr kumimoji="1" lang="en-US" altLang="ja-JP" sz="2800" dirty="0">
                  <a:solidFill>
                    <a:srgbClr val="FF0000"/>
                  </a:solidFill>
                  <a:latin typeface="Hiragino Kaku Gothic StdN W8" panose="020B0800000000000000" pitchFamily="34" charset="-128"/>
                  <a:ea typeface="Hiragino Kaku Gothic StdN W8" panose="020B0800000000000000" pitchFamily="34" charset="-128"/>
                </a:rPr>
                <a:t>Coordinator</a:t>
              </a:r>
              <a:endParaRPr kumimoji="1" lang="ja-JP" altLang="en-US" sz="2800">
                <a:solidFill>
                  <a:srgbClr val="FF000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</a:endParaRPr>
            </a:p>
          </p:txBody>
        </p:sp>
      </p:grp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A1251AB-3A5E-5940-A2B7-FC6AC8E87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878" y="1319973"/>
            <a:ext cx="6615183" cy="4351338"/>
          </a:xfrm>
        </p:spPr>
        <p:txBody>
          <a:bodyPr/>
          <a:lstStyle/>
          <a:p>
            <a:pPr marL="0" indent="0">
              <a:buNone/>
            </a:pPr>
            <a:r>
              <a:rPr kumimoji="1" lang="en-US" altLang="ja-JP" sz="2400" dirty="0" err="1"/>
              <a:t>ECMOnet</a:t>
            </a:r>
            <a:r>
              <a:rPr lang="ja-JP" altLang="en-US" sz="2400"/>
              <a:t>は地域ごとに</a:t>
            </a:r>
            <a:endParaRPr kumimoji="1" lang="en-US" altLang="ja-JP" sz="2400" dirty="0"/>
          </a:p>
          <a:p>
            <a:pPr marL="0" indent="0">
              <a:buNone/>
            </a:pPr>
            <a:r>
              <a:rPr lang="en-US" altLang="ja-JP" sz="2400" dirty="0"/>
              <a:t>            ECMO</a:t>
            </a:r>
            <a:r>
              <a:rPr lang="ja-JP" altLang="en-US" sz="2400"/>
              <a:t>コーディネーターを配置</a:t>
            </a:r>
            <a:endParaRPr lang="en-US" altLang="ja-JP" sz="2400" dirty="0"/>
          </a:p>
          <a:p>
            <a:pPr marL="0" indent="0">
              <a:buNone/>
            </a:pPr>
            <a:endParaRPr kumimoji="1" lang="en-US" altLang="ja-JP" sz="1200" dirty="0"/>
          </a:p>
          <a:p>
            <a:pPr marL="0" indent="0">
              <a:buNone/>
            </a:pPr>
            <a:r>
              <a:rPr lang="ja-JP" altLang="en-US" sz="2400"/>
              <a:t>地域</a:t>
            </a:r>
            <a:r>
              <a:rPr lang="en-US" altLang="ja-JP" sz="2400" dirty="0"/>
              <a:t>ECMO</a:t>
            </a:r>
            <a:r>
              <a:rPr lang="ja-JP" altLang="en-US" sz="2400"/>
              <a:t>コーディネーターの上位には</a:t>
            </a:r>
            <a:r>
              <a:rPr lang="en-US" altLang="ja-JP" sz="2400" dirty="0"/>
              <a:t> </a:t>
            </a:r>
          </a:p>
          <a:p>
            <a:pPr marL="0" indent="0">
              <a:buNone/>
            </a:pPr>
            <a:r>
              <a:rPr lang="en-US" altLang="ja-JP" sz="2400" dirty="0"/>
              <a:t>        </a:t>
            </a:r>
            <a:r>
              <a:rPr lang="ja-JP" altLang="en-US" sz="2400"/>
              <a:t>　　統括</a:t>
            </a:r>
            <a:r>
              <a:rPr lang="en-US" altLang="ja-JP" sz="2400" dirty="0"/>
              <a:t>ECMO</a:t>
            </a:r>
            <a:r>
              <a:rPr lang="ja-JP" altLang="en-US" sz="2400"/>
              <a:t>コーディネーターが配備</a:t>
            </a:r>
            <a:endParaRPr lang="en-US" altLang="ja-JP" sz="2400" dirty="0"/>
          </a:p>
          <a:p>
            <a:pPr marL="0" indent="0">
              <a:buNone/>
            </a:pPr>
            <a:endParaRPr lang="en-US" altLang="ja-JP" sz="1200" dirty="0"/>
          </a:p>
          <a:p>
            <a:pPr marL="0" indent="0">
              <a:buNone/>
            </a:pPr>
            <a:r>
              <a:rPr lang="ja-JP" altLang="en-US" sz="2400"/>
              <a:t>統括者は地域の困難症例に対応</a:t>
            </a:r>
            <a:endParaRPr lang="en-US" altLang="ja-JP" sz="2400" dirty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3BB2718F-48DB-9643-8578-DC0BF09BA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0751" y="-64370"/>
            <a:ext cx="8872538" cy="1325563"/>
          </a:xfrm>
        </p:spPr>
        <p:txBody>
          <a:bodyPr/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ECMO Coordinator</a:t>
            </a:r>
            <a:r>
              <a:rPr lang="ja-JP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（統括</a:t>
            </a:r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ja-JP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地域）</a:t>
            </a:r>
            <a:endParaRPr kumimoji="1" lang="ja-JP" altLang="en-US"/>
          </a:p>
        </p:txBody>
      </p:sp>
      <p:pic>
        <p:nvPicPr>
          <p:cNvPr id="47" name="図 46">
            <a:extLst>
              <a:ext uri="{FF2B5EF4-FFF2-40B4-BE49-F238E27FC236}">
                <a16:creationId xmlns:a16="http://schemas.microsoft.com/office/drawing/2014/main" id="{3983B347-0859-7044-ABE4-540EDE6D5FB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401" y="1062113"/>
            <a:ext cx="649548" cy="643643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AE96F585-17F4-E043-9990-18F10B07933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78226" y="2882524"/>
            <a:ext cx="649548" cy="643643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1B246615-8093-B14B-A9BD-3857794DA13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8846" y="4253462"/>
            <a:ext cx="649548" cy="643643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C8FB692A-1572-8E42-983C-87C14965588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9326" y="3708104"/>
            <a:ext cx="649548" cy="643643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B0E0A543-D285-A14A-8B1C-68E04B88597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2218" y="5485976"/>
            <a:ext cx="649548" cy="643643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CA00F0B3-9F67-B84A-BE03-047BD6E4EC4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6754" y="4302878"/>
            <a:ext cx="649548" cy="643643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5EF7CEFC-2499-0C49-B3A3-F1E3C4020C0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5358" y="5449415"/>
            <a:ext cx="649548" cy="643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382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D74D4A-0BC6-7545-BDEF-B748E9CBEC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ECMO Consultation </a:t>
            </a:r>
            <a:r>
              <a:rPr lang="en-US" altLang="ja-JP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</a:t>
            </a:r>
            <a:r>
              <a:rPr lang="en-US" altLang="ja-JP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ECMOnet</a:t>
            </a:r>
            <a:endParaRPr kumimoji="1" lang="ja-JP" altLang="en-US" sz="280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0F1AE84-3E23-6249-8717-B27A34AE7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431" y="1825625"/>
            <a:ext cx="8872538" cy="4351338"/>
          </a:xfrm>
        </p:spPr>
        <p:txBody>
          <a:bodyPr>
            <a:normAutofit/>
          </a:bodyPr>
          <a:lstStyle/>
          <a:p>
            <a:r>
              <a:rPr lang="en-US" altLang="ja-JP" sz="3600" dirty="0"/>
              <a:t>ECMO</a:t>
            </a:r>
            <a:r>
              <a:rPr lang="ja-JP" altLang="en-US" sz="3600"/>
              <a:t>に関する電話相談受付</a:t>
            </a:r>
            <a:endParaRPr lang="en-US" altLang="ja-JP" sz="1200" dirty="0"/>
          </a:p>
          <a:p>
            <a:r>
              <a:rPr lang="en-US" altLang="ja-JP" sz="3600" dirty="0"/>
              <a:t>COVID-19</a:t>
            </a:r>
            <a:r>
              <a:rPr lang="ja-JP" altLang="en-US" sz="3600"/>
              <a:t>関連情報を伝達</a:t>
            </a:r>
            <a:endParaRPr lang="en-US" altLang="ja-JP" sz="1200" dirty="0"/>
          </a:p>
          <a:p>
            <a:r>
              <a:rPr lang="ja-JP" altLang="en-US" sz="3600"/>
              <a:t>コンサルテーション受付</a:t>
            </a:r>
            <a:endParaRPr lang="en-US" altLang="ja-JP" sz="1200" dirty="0"/>
          </a:p>
          <a:p>
            <a:r>
              <a:rPr kumimoji="1" lang="ja-JP" altLang="en-US" sz="3600"/>
              <a:t>コーディネーション受付</a:t>
            </a:r>
            <a:endParaRPr lang="en-US" altLang="ja-JP" sz="1200" dirty="0"/>
          </a:p>
          <a:p>
            <a:r>
              <a:rPr kumimoji="1" lang="ja-JP" altLang="en-US" sz="3600"/>
              <a:t>緊急支援受付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128757C8-EC5D-B447-9370-443C1A95DB2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4941" y="3848100"/>
            <a:ext cx="4041452" cy="288289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6DBA5630-123A-0648-A7B4-D76050AD7B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431" y="5119445"/>
            <a:ext cx="5452915" cy="1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78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A0598B-CBFD-DB4D-B859-26BDB4E5E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ECMO Co-ordination </a:t>
            </a:r>
            <a:r>
              <a:rPr lang="en-US" altLang="ja-JP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coordinator</a:t>
            </a:r>
            <a:endParaRPr kumimoji="1" lang="ja-JP" altLang="en-US" sz="280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C2F3466-CB1B-2848-AE79-BB82C14A95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kumimoji="1" lang="en-US" altLang="ja-JP" dirty="0"/>
              <a:t>ECMO</a:t>
            </a:r>
            <a:r>
              <a:rPr lang="ja-JP" altLang="en-US"/>
              <a:t>を必要とするすべての患者と状況を支援</a:t>
            </a:r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B4D694E-0CFE-2445-8818-E54CBADB291C}"/>
              </a:ext>
            </a:extLst>
          </p:cNvPr>
          <p:cNvSpPr txBox="1"/>
          <p:nvPr/>
        </p:nvSpPr>
        <p:spPr>
          <a:xfrm>
            <a:off x="930220" y="2785576"/>
            <a:ext cx="5500224" cy="24314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kumimoji="1" lang="en-US" altLang="ja-JP" sz="2800" dirty="0"/>
              <a:t>ECMO</a:t>
            </a:r>
            <a:r>
              <a:rPr kumimoji="1" lang="ja-JP" altLang="en-US" sz="2800"/>
              <a:t>フィジシャンの派遣</a:t>
            </a:r>
            <a:endParaRPr kumimoji="1" lang="en-US" altLang="ja-JP" sz="2800" dirty="0"/>
          </a:p>
          <a:p>
            <a:pPr marL="285750" indent="-285750">
              <a:buFont typeface="Wingdings" pitchFamily="2" charset="2"/>
              <a:buChar char="Ø"/>
            </a:pPr>
            <a:endParaRPr kumimoji="1" lang="en-US" altLang="ja-JP" sz="1000" dirty="0"/>
          </a:p>
          <a:p>
            <a:pPr marL="285750" indent="-285750">
              <a:buFont typeface="Wingdings" pitchFamily="2" charset="2"/>
              <a:buChar char="Ø"/>
            </a:pPr>
            <a:r>
              <a:rPr kumimoji="1" lang="ja-JP" altLang="en-US" sz="2800"/>
              <a:t>コラボレーション＆コーチング</a:t>
            </a:r>
            <a:endParaRPr kumimoji="1" lang="en-US" altLang="ja-JP" sz="2800" dirty="0"/>
          </a:p>
          <a:p>
            <a:pPr marL="285750" indent="-285750">
              <a:buFont typeface="Wingdings" pitchFamily="2" charset="2"/>
              <a:buChar char="Ø"/>
            </a:pPr>
            <a:endParaRPr kumimoji="1" lang="en-US" altLang="ja-JP" sz="1000" dirty="0"/>
          </a:p>
          <a:p>
            <a:pPr marL="285750" indent="-285750">
              <a:buFont typeface="Wingdings" pitchFamily="2" charset="2"/>
              <a:buChar char="Ø"/>
            </a:pPr>
            <a:r>
              <a:rPr kumimoji="1" lang="ja-JP" altLang="en-US" sz="2800"/>
              <a:t>緊急</a:t>
            </a:r>
            <a:r>
              <a:rPr kumimoji="1" lang="en-US" altLang="ja-JP" sz="2800" dirty="0"/>
              <a:t>ECMO</a:t>
            </a:r>
            <a:r>
              <a:rPr kumimoji="1" lang="ja-JP" altLang="en-US" sz="2800"/>
              <a:t>チーム派遣</a:t>
            </a:r>
            <a:endParaRPr kumimoji="1" lang="en-US" altLang="ja-JP" sz="2800" dirty="0"/>
          </a:p>
          <a:p>
            <a:pPr marL="285750" indent="-285750">
              <a:buFont typeface="Wingdings" pitchFamily="2" charset="2"/>
              <a:buChar char="Ø"/>
            </a:pPr>
            <a:endParaRPr kumimoji="1" lang="ja-JP" altLang="en-US" sz="1000"/>
          </a:p>
          <a:p>
            <a:pPr marL="285750" indent="-285750">
              <a:buFont typeface="Wingdings" pitchFamily="2" charset="2"/>
              <a:buChar char="Ø"/>
            </a:pPr>
            <a:r>
              <a:rPr kumimoji="1" lang="en-US" altLang="ja-JP" sz="2800" dirty="0"/>
              <a:t>ECMO</a:t>
            </a:r>
            <a:r>
              <a:rPr kumimoji="1" lang="ja-JP" altLang="en-US" sz="2800"/>
              <a:t>トランスポート</a:t>
            </a:r>
            <a:endParaRPr kumimoji="1" lang="en-US" altLang="ja-JP" sz="2800" dirty="0"/>
          </a:p>
          <a:p>
            <a:pPr marL="285750" indent="-285750">
              <a:buFont typeface="Wingdings" pitchFamily="2" charset="2"/>
              <a:buChar char="Ø"/>
            </a:pPr>
            <a:endParaRPr kumimoji="1" lang="en-US" altLang="ja-JP" sz="1000" dirty="0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1A2E3321-FEEC-9C41-947F-96D77DC086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1912" y="3629624"/>
            <a:ext cx="3632200" cy="3632200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58D2CFE0-F755-2D4B-947E-119F73413E6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8871" y="2812622"/>
            <a:ext cx="2271318" cy="2271318"/>
          </a:xfrm>
          <a:prstGeom prst="rect">
            <a:avLst/>
          </a:prstGeom>
        </p:spPr>
      </p:pic>
      <p:sp>
        <p:nvSpPr>
          <p:cNvPr id="12" name="円形吹き出し 11">
            <a:extLst>
              <a:ext uri="{FF2B5EF4-FFF2-40B4-BE49-F238E27FC236}">
                <a16:creationId xmlns:a16="http://schemas.microsoft.com/office/drawing/2014/main" id="{9774D7B3-243D-9F4F-8EFB-804D574ACAED}"/>
              </a:ext>
            </a:extLst>
          </p:cNvPr>
          <p:cNvSpPr/>
          <p:nvPr/>
        </p:nvSpPr>
        <p:spPr>
          <a:xfrm>
            <a:off x="7551877" y="2677687"/>
            <a:ext cx="2171700" cy="810261"/>
          </a:xfrm>
          <a:prstGeom prst="wedgeEllipseCallout">
            <a:avLst>
              <a:gd name="adj1" fmla="val -51575"/>
              <a:gd name="adj2" fmla="val 62137"/>
            </a:avLst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rgbClr val="FF0000"/>
                </a:solidFill>
                <a:latin typeface="Hiragino Kaku Gothic StdN W8" panose="020B0800000000000000" pitchFamily="34" charset="-128"/>
                <a:ea typeface="Hiragino Kaku Gothic StdN W8" panose="020B0800000000000000" pitchFamily="34" charset="-128"/>
              </a:rPr>
              <a:t>ECMO!!</a:t>
            </a:r>
            <a:endParaRPr kumimoji="1" lang="ja-JP" altLang="en-US">
              <a:solidFill>
                <a:srgbClr val="FF0000"/>
              </a:solidFill>
              <a:latin typeface="Hiragino Kaku Gothic StdN W8" panose="020B0800000000000000" pitchFamily="34" charset="-128"/>
              <a:ea typeface="Hiragino Kaku Gothic StdN W8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345348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44B177-9D90-7640-BA1C-F9B0C6A68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Collaborate</a:t>
            </a:r>
            <a:endParaRPr kumimoji="1" lang="ja-JP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50E1B90-8A64-454D-98AA-9864EF0D8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912" y="1838325"/>
            <a:ext cx="8872538" cy="4351338"/>
          </a:xfrm>
        </p:spPr>
        <p:txBody>
          <a:bodyPr/>
          <a:lstStyle/>
          <a:p>
            <a:r>
              <a:rPr lang="ja-JP" altLang="en-US"/>
              <a:t>カニュレーション</a:t>
            </a:r>
            <a:endParaRPr kumimoji="1" lang="en-US" altLang="ja-JP" dirty="0"/>
          </a:p>
          <a:p>
            <a:endParaRPr lang="en-US" altLang="ja-JP" dirty="0"/>
          </a:p>
          <a:p>
            <a:r>
              <a:rPr lang="ja-JP" altLang="en-US"/>
              <a:t>サーキットチェック</a:t>
            </a:r>
            <a:endParaRPr kumimoji="1" lang="en-US" altLang="ja-JP" dirty="0"/>
          </a:p>
          <a:p>
            <a:endParaRPr lang="en-US" altLang="ja-JP" dirty="0"/>
          </a:p>
          <a:p>
            <a:r>
              <a:rPr lang="ja-JP" altLang="en-US"/>
              <a:t>戦略のシェア</a:t>
            </a:r>
            <a:endParaRPr kumimoji="1" lang="en-US" altLang="ja-JP" dirty="0"/>
          </a:p>
          <a:p>
            <a:endParaRPr lang="en-US" altLang="ja-JP" dirty="0"/>
          </a:p>
          <a:p>
            <a:r>
              <a:rPr lang="en-US" altLang="ja-JP" dirty="0"/>
              <a:t>Pandemic</a:t>
            </a:r>
            <a:r>
              <a:rPr lang="ja-JP" altLang="en-US"/>
              <a:t>プラン二ング</a:t>
            </a:r>
            <a:endParaRPr kumimoji="1"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endParaRPr lang="en-US" altLang="ja-JP" dirty="0"/>
          </a:p>
          <a:p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6089B501-90D8-B944-BAB9-03B38FA5249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5820" y="0"/>
            <a:ext cx="51411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414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2D284E8-229B-BC46-9134-65797E12D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731" y="276227"/>
            <a:ext cx="8872538" cy="1325563"/>
          </a:xfrm>
        </p:spPr>
        <p:txBody>
          <a:bodyPr>
            <a:normAutofit/>
          </a:bodyPr>
          <a:lstStyle/>
          <a:p>
            <a:pPr marL="285750" indent="-285750"/>
            <a:r>
              <a:rPr lang="en-US" altLang="ja-JP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Coach / Facilitate</a:t>
            </a:r>
            <a:endParaRPr kumimoji="1" lang="ja-JP" altLang="en-US" sz="4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BE6044-7BA8-C149-9A92-45C4D0FC41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931" y="1878017"/>
            <a:ext cx="4931569" cy="4351338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/>
              <a:t>ECMO</a:t>
            </a:r>
            <a:r>
              <a:rPr lang="ja-JP" altLang="en-US"/>
              <a:t>コンサルタントを派遣</a:t>
            </a: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r>
              <a:rPr lang="en-US" altLang="ja-JP" dirty="0"/>
              <a:t>ECMO</a:t>
            </a:r>
            <a:r>
              <a:rPr lang="ja-JP" altLang="en-US"/>
              <a:t>のノウハウを伝授</a:t>
            </a: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r>
              <a:rPr lang="en-US" altLang="ja-JP" dirty="0"/>
              <a:t>ECMO</a:t>
            </a:r>
            <a:r>
              <a:rPr lang="ja-JP" altLang="en-US"/>
              <a:t>の導入を支援</a:t>
            </a: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r>
              <a:rPr lang="en-US" altLang="ja-JP" dirty="0"/>
              <a:t>ECMO</a:t>
            </a:r>
            <a:r>
              <a:rPr lang="ja-JP" altLang="en-US"/>
              <a:t>の管理を支援</a:t>
            </a:r>
            <a:endParaRPr lang="en-US" altLang="ja-JP" dirty="0"/>
          </a:p>
          <a:p>
            <a:pPr marL="0" indent="0">
              <a:buNone/>
            </a:pPr>
            <a:endParaRPr lang="ja-JP" altLang="en-US"/>
          </a:p>
          <a:p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07B69FDD-F12C-594D-BC1F-5D53E31D0C1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500" y="0"/>
            <a:ext cx="51411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104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BA64D59-2829-2549-A813-693B98F763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Transport</a:t>
            </a:r>
            <a:endParaRPr kumimoji="1" lang="ja-JP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EC6AF1A-C74F-104E-8EF8-1297A623B1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A5363DA0-949E-B141-8776-D7EED65EB1E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831" y="0"/>
            <a:ext cx="9148126" cy="6858000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52CD2A6B-C4D0-7C4B-886D-F2701FE582EF}"/>
              </a:ext>
            </a:extLst>
          </p:cNvPr>
          <p:cNvSpPr txBox="1">
            <a:spLocks/>
          </p:cNvSpPr>
          <p:nvPr/>
        </p:nvSpPr>
        <p:spPr>
          <a:xfrm>
            <a:off x="554831" y="0"/>
            <a:ext cx="9148126" cy="132556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Primary ECMO Transport Operation</a:t>
            </a:r>
            <a:endParaRPr lang="ja-JP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483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>
            <a:extLst>
              <a:ext uri="{FF2B5EF4-FFF2-40B4-BE49-F238E27FC236}">
                <a16:creationId xmlns:a16="http://schemas.microsoft.com/office/drawing/2014/main" id="{B0480A3A-70CC-7341-AA9B-FC8CDF281B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4695"/>
            <a:ext cx="10287000" cy="6858000"/>
          </a:xfrm>
          <a:prstGeom prst="rect">
            <a:avLst/>
          </a:prstGeom>
        </p:spPr>
      </p:pic>
      <p:sp>
        <p:nvSpPr>
          <p:cNvPr id="5" name="タイトル 1">
            <a:extLst>
              <a:ext uri="{FF2B5EF4-FFF2-40B4-BE49-F238E27FC236}">
                <a16:creationId xmlns:a16="http://schemas.microsoft.com/office/drawing/2014/main" id="{52CD2A6B-C4D0-7C4B-886D-F2701FE582E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0287000" cy="68103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ja-JP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ECMO Transport using ECMO Car </a:t>
            </a:r>
            <a:endParaRPr lang="ja-JP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7628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5338</TotalTime>
  <Words>886</Words>
  <Application>Microsoft Office PowerPoint</Application>
  <PresentationFormat>35mm スライド</PresentationFormat>
  <Paragraphs>119</Paragraphs>
  <Slides>11</Slides>
  <Notes>11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22" baseType="lpstr">
      <vt:lpstr>DFPKanTeiRyu-XB</vt:lpstr>
      <vt:lpstr>Hiragino Kaku Gothic StdN W8</vt:lpstr>
      <vt:lpstr>メイリオ</vt:lpstr>
      <vt:lpstr>游ゴシック</vt:lpstr>
      <vt:lpstr>游ゴシック Light</vt:lpstr>
      <vt:lpstr>Arial</vt:lpstr>
      <vt:lpstr>Calibri</vt:lpstr>
      <vt:lpstr>Calibri Light</vt:lpstr>
      <vt:lpstr>Times New Roman</vt:lpstr>
      <vt:lpstr>Wingdings</vt:lpstr>
      <vt:lpstr>Office テーマ</vt:lpstr>
      <vt:lpstr>PowerPoint プレゼンテーション</vt:lpstr>
      <vt:lpstr>PowerPoint プレゼンテーション</vt:lpstr>
      <vt:lpstr>ECMO Coordinator（統括/地域）</vt:lpstr>
      <vt:lpstr>ECMO Consultation by ECMOnet</vt:lpstr>
      <vt:lpstr>ECMO Co-ordination by coordinator</vt:lpstr>
      <vt:lpstr>Collaborate</vt:lpstr>
      <vt:lpstr>Coach / Facilitate</vt:lpstr>
      <vt:lpstr>Transport</vt:lpstr>
      <vt:lpstr>PowerPoint プレゼンテーション</vt:lpstr>
      <vt:lpstr>Information   from JAPAN ECMOnet for COVID-19</vt:lpstr>
      <vt:lpstr>Outcome in JAPAN (20th June 2020)</vt:lpstr>
    </vt:vector>
  </TitlesOfParts>
  <Company>Hiroshima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SO</dc:creator>
  <cp:lastModifiedBy>SO</cp:lastModifiedBy>
  <cp:revision>102</cp:revision>
  <cp:lastPrinted>2020-03-05T04:48:14Z</cp:lastPrinted>
  <dcterms:created xsi:type="dcterms:W3CDTF">2020-03-05T03:30:22Z</dcterms:created>
  <dcterms:modified xsi:type="dcterms:W3CDTF">2020-06-26T02:14:36Z</dcterms:modified>
</cp:coreProperties>
</file>