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80" r:id="rId2"/>
    <p:sldId id="1352" r:id="rId3"/>
    <p:sldId id="556" r:id="rId4"/>
    <p:sldId id="452" r:id="rId5"/>
    <p:sldId id="505" r:id="rId6"/>
    <p:sldId id="506" r:id="rId7"/>
    <p:sldId id="507" r:id="rId8"/>
    <p:sldId id="541" r:id="rId9"/>
    <p:sldId id="542" r:id="rId10"/>
    <p:sldId id="411" r:id="rId11"/>
    <p:sldId id="512" r:id="rId12"/>
    <p:sldId id="834" r:id="rId13"/>
    <p:sldId id="1345" r:id="rId14"/>
    <p:sldId id="824" r:id="rId15"/>
    <p:sldId id="510" r:id="rId16"/>
    <p:sldId id="1347" r:id="rId17"/>
    <p:sldId id="511" r:id="rId18"/>
    <p:sldId id="448" r:id="rId19"/>
    <p:sldId id="825" r:id="rId20"/>
    <p:sldId id="1344" r:id="rId21"/>
    <p:sldId id="1343" r:id="rId22"/>
    <p:sldId id="1350" r:id="rId23"/>
    <p:sldId id="543" r:id="rId24"/>
    <p:sldId id="1325" r:id="rId25"/>
    <p:sldId id="1333" r:id="rId26"/>
    <p:sldId id="1326" r:id="rId27"/>
    <p:sldId id="1341" r:id="rId28"/>
    <p:sldId id="1328" r:id="rId29"/>
    <p:sldId id="1329" r:id="rId30"/>
    <p:sldId id="1330" r:id="rId31"/>
    <p:sldId id="1346" r:id="rId32"/>
    <p:sldId id="1353" r:id="rId33"/>
    <p:sldId id="1348" r:id="rId34"/>
    <p:sldId id="1349" r:id="rId35"/>
    <p:sldId id="1351" r:id="rId36"/>
  </p:sldIdLst>
  <p:sldSz cx="10287000" cy="6858000" type="35mm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0000"/>
    <a:srgbClr val="0000FF"/>
    <a:srgbClr val="4472C4"/>
    <a:srgbClr val="99CCFF"/>
    <a:srgbClr val="CCCC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4" autoAdjust="0"/>
    <p:restoredTop sz="86364" autoAdjust="0"/>
  </p:normalViewPr>
  <p:slideViewPr>
    <p:cSldViewPr snapToGrid="0">
      <p:cViewPr varScale="1">
        <p:scale>
          <a:sx n="72" d="100"/>
          <a:sy n="72" d="100"/>
        </p:scale>
        <p:origin x="763" y="58"/>
      </p:cViewPr>
      <p:guideLst/>
    </p:cSldViewPr>
  </p:slideViewPr>
  <p:outlineViewPr>
    <p:cViewPr>
      <p:scale>
        <a:sx n="33" d="100"/>
        <a:sy n="33" d="100"/>
      </p:scale>
      <p:origin x="0" y="-3984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869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00BF5E-659C-4AE3-869A-2A272F042583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14425" y="1143000"/>
            <a:ext cx="462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384D19-E193-417E-A1A0-5688D2DD37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9418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 dirty="0"/>
          </a:p>
        </p:txBody>
      </p:sp>
      <p:sp>
        <p:nvSpPr>
          <p:cNvPr id="43012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39830" indent="-28455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38199" indent="-22764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593479" indent="-22764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48759" indent="-227640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04039" indent="-22764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59318" indent="-22764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14598" indent="-22764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69878" indent="-22764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1DF1226D-000E-4F37-A05A-C0D01DAD3E99}" type="slidenum">
              <a:rPr lang="ja-JP" altLang="en-US" smtClean="0"/>
              <a:pPr eaLnBrk="1" hangingPunct="1">
                <a:spcBef>
                  <a:spcPct val="0"/>
                </a:spcBef>
              </a:pPr>
              <a:t>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886118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スライド イメージ プレースホルダー 1">
            <a:extLst>
              <a:ext uri="{FF2B5EF4-FFF2-40B4-BE49-F238E27FC236}">
                <a16:creationId xmlns:a16="http://schemas.microsoft.com/office/drawing/2014/main" id="{59B0EE36-B7E7-4863-AF71-C7D142765EE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ノート プレースホルダー 2">
            <a:extLst>
              <a:ext uri="{FF2B5EF4-FFF2-40B4-BE49-F238E27FC236}">
                <a16:creationId xmlns:a16="http://schemas.microsoft.com/office/drawing/2014/main" id="{DB8C8289-71B2-4215-936F-DF09DAE6EA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9396" name="スライド番号プレースホルダー 3">
            <a:extLst>
              <a:ext uri="{FF2B5EF4-FFF2-40B4-BE49-F238E27FC236}">
                <a16:creationId xmlns:a16="http://schemas.microsoft.com/office/drawing/2014/main" id="{1450C1AC-8198-48AA-9979-8944321E3B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696B39D6-6247-47DF-8FD4-1CAE093C3B85}" type="slidenum">
              <a:rPr lang="ja-JP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14</a:t>
            </a:fld>
            <a:endParaRPr lang="ja-JP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スライド イメージ プレースホルダー 1">
            <a:extLst>
              <a:ext uri="{FF2B5EF4-FFF2-40B4-BE49-F238E27FC236}">
                <a16:creationId xmlns:a16="http://schemas.microsoft.com/office/drawing/2014/main" id="{E603534A-BAB4-4A98-AF72-15115F9E0C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ノート プレースホルダー 2">
            <a:extLst>
              <a:ext uri="{FF2B5EF4-FFF2-40B4-BE49-F238E27FC236}">
                <a16:creationId xmlns:a16="http://schemas.microsoft.com/office/drawing/2014/main" id="{09CC823D-E2D0-4EE3-9006-9B38C5BE07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8372" name="スライド番号プレースホルダー 3">
            <a:extLst>
              <a:ext uri="{FF2B5EF4-FFF2-40B4-BE49-F238E27FC236}">
                <a16:creationId xmlns:a16="http://schemas.microsoft.com/office/drawing/2014/main" id="{BD5453D8-633B-4118-8CE1-EA645810BD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F98BFBCC-EC8F-47B1-A2C2-66E726410A4A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16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3065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0052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685855" indent="-262668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056509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479696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1901424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321694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741962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162231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582500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C2789D6-AC39-4512-91F2-D7C2FBE3A4DD}" type="slidenum">
              <a:rPr lang="ja-JP" altLang="en-US" sz="1200">
                <a:latin typeface="Arial" pitchFamily="34" charset="0"/>
              </a:rPr>
              <a:pPr>
                <a:spcBef>
                  <a:spcPct val="0"/>
                </a:spcBef>
              </a:pPr>
              <a:t>18</a:t>
            </a:fld>
            <a:endParaRPr lang="ja-JP" altLang="en-US" sz="12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867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スライド イメージ プレースホルダー 1">
            <a:extLst>
              <a:ext uri="{FF2B5EF4-FFF2-40B4-BE49-F238E27FC236}">
                <a16:creationId xmlns:a16="http://schemas.microsoft.com/office/drawing/2014/main" id="{44EDCA06-647F-4B35-BFB4-EFAA610B795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ノート プレースホルダー 2">
            <a:extLst>
              <a:ext uri="{FF2B5EF4-FFF2-40B4-BE49-F238E27FC236}">
                <a16:creationId xmlns:a16="http://schemas.microsoft.com/office/drawing/2014/main" id="{735E9814-1EB9-4741-8A26-6B9DED51052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0420" name="スライド番号プレースホルダー 3">
            <a:extLst>
              <a:ext uri="{FF2B5EF4-FFF2-40B4-BE49-F238E27FC236}">
                <a16:creationId xmlns:a16="http://schemas.microsoft.com/office/drawing/2014/main" id="{2FFC8588-032C-4DC1-82D7-F4EE2AAFEF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01ECB830-CC3C-42D6-8984-305DC1EB7D8C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19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スライド イメージ プレースホルダー 1">
            <a:extLst>
              <a:ext uri="{FF2B5EF4-FFF2-40B4-BE49-F238E27FC236}">
                <a16:creationId xmlns:a16="http://schemas.microsoft.com/office/drawing/2014/main" id="{2594E364-C4C2-4326-89C8-434848083A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ノート プレースホルダー 2">
            <a:extLst>
              <a:ext uri="{FF2B5EF4-FFF2-40B4-BE49-F238E27FC236}">
                <a16:creationId xmlns:a16="http://schemas.microsoft.com/office/drawing/2014/main" id="{4B7B2945-835D-4710-BC9A-172FB9DC7E3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2468" name="スライド番号プレースホルダー 3">
            <a:extLst>
              <a:ext uri="{FF2B5EF4-FFF2-40B4-BE49-F238E27FC236}">
                <a16:creationId xmlns:a16="http://schemas.microsoft.com/office/drawing/2014/main" id="{87692462-A12B-4444-B3CE-2A9AF5B73C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908CB949-7908-4BE7-AC9F-D9F11235E9A6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20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スライド イメージ プレースホルダー 1">
            <a:extLst>
              <a:ext uri="{FF2B5EF4-FFF2-40B4-BE49-F238E27FC236}">
                <a16:creationId xmlns:a16="http://schemas.microsoft.com/office/drawing/2014/main" id="{9C6F3824-DCFC-43B4-8527-B478D4F721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ノート プレースホルダー 2">
            <a:extLst>
              <a:ext uri="{FF2B5EF4-FFF2-40B4-BE49-F238E27FC236}">
                <a16:creationId xmlns:a16="http://schemas.microsoft.com/office/drawing/2014/main" id="{05DE9A24-3D95-48C3-AFB7-70F2F29E36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3492" name="スライド番号プレースホルダー 3">
            <a:extLst>
              <a:ext uri="{FF2B5EF4-FFF2-40B4-BE49-F238E27FC236}">
                <a16:creationId xmlns:a16="http://schemas.microsoft.com/office/drawing/2014/main" id="{D157A934-3212-4F80-9553-F434574DC4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4C8DDB5A-F5AA-4329-A7AF-52DF6927B3B1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22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00962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Rectangle 1027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ja-JP" alt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4489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ー 1">
            <a:extLst>
              <a:ext uri="{FF2B5EF4-FFF2-40B4-BE49-F238E27FC236}">
                <a16:creationId xmlns:a16="http://schemas.microsoft.com/office/drawing/2014/main" id="{0A8D8BB9-0D4F-430E-A0C2-21D5702C43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ノート プレースホルダー 2">
            <a:extLst>
              <a:ext uri="{FF2B5EF4-FFF2-40B4-BE49-F238E27FC236}">
                <a16:creationId xmlns:a16="http://schemas.microsoft.com/office/drawing/2014/main" id="{00EA0B6E-4BF5-49DB-8F21-6E6FDB9E790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1204" name="スライド番号プレースホルダー 3">
            <a:extLst>
              <a:ext uri="{FF2B5EF4-FFF2-40B4-BE49-F238E27FC236}">
                <a16:creationId xmlns:a16="http://schemas.microsoft.com/office/drawing/2014/main" id="{3FE023CD-6218-411E-BF81-39FAAA3BD3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F4FDD3C2-53BF-4DBC-BE06-D9CA6E165F6F}" type="slidenum">
              <a:rPr lang="ja-JP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24</a:t>
            </a:fld>
            <a:endParaRPr lang="ja-JP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スライド イメージ プレースホルダー 1">
            <a:extLst>
              <a:ext uri="{FF2B5EF4-FFF2-40B4-BE49-F238E27FC236}">
                <a16:creationId xmlns:a16="http://schemas.microsoft.com/office/drawing/2014/main" id="{8D88C1A8-0814-4E18-9838-BB7C904FA20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ノート プレースホルダー 2">
            <a:extLst>
              <a:ext uri="{FF2B5EF4-FFF2-40B4-BE49-F238E27FC236}">
                <a16:creationId xmlns:a16="http://schemas.microsoft.com/office/drawing/2014/main" id="{9EF3F23E-75FA-4719-96EC-21C0E713FD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2228" name="スライド番号プレースホルダー 3">
            <a:extLst>
              <a:ext uri="{FF2B5EF4-FFF2-40B4-BE49-F238E27FC236}">
                <a16:creationId xmlns:a16="http://schemas.microsoft.com/office/drawing/2014/main" id="{C3A3295D-D527-45CD-8950-47393EC86F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97C5B189-6E96-47CB-9B3B-E0E24D45A986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25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888873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スライド イメージ プレースホルダー 1">
            <a:extLst>
              <a:ext uri="{FF2B5EF4-FFF2-40B4-BE49-F238E27FC236}">
                <a16:creationId xmlns:a16="http://schemas.microsoft.com/office/drawing/2014/main" id="{8727C0A8-E121-42AD-9ED3-9D2129AA247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ノート プレースホルダー 2">
            <a:extLst>
              <a:ext uri="{FF2B5EF4-FFF2-40B4-BE49-F238E27FC236}">
                <a16:creationId xmlns:a16="http://schemas.microsoft.com/office/drawing/2014/main" id="{A3676C6E-076C-453C-B1BB-39DC6EF2C22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3252" name="スライド番号プレースホルダー 3">
            <a:extLst>
              <a:ext uri="{FF2B5EF4-FFF2-40B4-BE49-F238E27FC236}">
                <a16:creationId xmlns:a16="http://schemas.microsoft.com/office/drawing/2014/main" id="{120D1096-D109-4FD8-8A1C-F13F500312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316D48FB-5888-436F-BD13-632124E5366C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26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スライド イメージ プレースホルダー 1">
            <a:extLst>
              <a:ext uri="{FF2B5EF4-FFF2-40B4-BE49-F238E27FC236}">
                <a16:creationId xmlns:a16="http://schemas.microsoft.com/office/drawing/2014/main" id="{3EE84513-3799-4429-A1E4-8758FAAAE01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ノート プレースホルダー 2">
            <a:extLst>
              <a:ext uri="{FF2B5EF4-FFF2-40B4-BE49-F238E27FC236}">
                <a16:creationId xmlns:a16="http://schemas.microsoft.com/office/drawing/2014/main" id="{F3348DFB-9FD8-429C-A647-D75FB60D3AB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4276" name="スライド番号プレースホルダー 3">
            <a:extLst>
              <a:ext uri="{FF2B5EF4-FFF2-40B4-BE49-F238E27FC236}">
                <a16:creationId xmlns:a16="http://schemas.microsoft.com/office/drawing/2014/main" id="{3F1FA436-C338-482F-9AD4-243C961335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E1C0660A-0283-4BA0-90E3-A211DA6E10D8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27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スライド イメージ プレースホルダ 1">
            <a:extLst>
              <a:ext uri="{FF2B5EF4-FFF2-40B4-BE49-F238E27FC236}">
                <a16:creationId xmlns:a16="http://schemas.microsoft.com/office/drawing/2014/main" id="{3C928E4A-D1C5-4FAB-8FB3-195EC0836D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ノート プレースホルダ 2">
            <a:extLst>
              <a:ext uri="{FF2B5EF4-FFF2-40B4-BE49-F238E27FC236}">
                <a16:creationId xmlns:a16="http://schemas.microsoft.com/office/drawing/2014/main" id="{CC538024-BBE1-4A0B-BC2E-30E8A02F457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5300" name="スライド番号プレースホルダ 3">
            <a:extLst>
              <a:ext uri="{FF2B5EF4-FFF2-40B4-BE49-F238E27FC236}">
                <a16:creationId xmlns:a16="http://schemas.microsoft.com/office/drawing/2014/main" id="{822146F2-8304-4D59-A7BD-89E1805174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BF0BE606-4F67-44D5-B1BC-6EBD3E79167F}" type="slidenum">
              <a:rPr lang="ja-JP" altLang="en-US"/>
              <a:pPr>
                <a:spcBef>
                  <a:spcPct val="0"/>
                </a:spcBef>
              </a:pPr>
              <a:t>28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スライド イメージ プレースホルダ 1">
            <a:extLst>
              <a:ext uri="{FF2B5EF4-FFF2-40B4-BE49-F238E27FC236}">
                <a16:creationId xmlns:a16="http://schemas.microsoft.com/office/drawing/2014/main" id="{142EA389-879F-44E4-ACCE-F92AECB1045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ノート プレースホルダ 2">
            <a:extLst>
              <a:ext uri="{FF2B5EF4-FFF2-40B4-BE49-F238E27FC236}">
                <a16:creationId xmlns:a16="http://schemas.microsoft.com/office/drawing/2014/main" id="{567349F3-FAC5-415D-9975-5D99EB9F9E5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6324" name="スライド番号プレースホルダ 3">
            <a:extLst>
              <a:ext uri="{FF2B5EF4-FFF2-40B4-BE49-F238E27FC236}">
                <a16:creationId xmlns:a16="http://schemas.microsoft.com/office/drawing/2014/main" id="{53DD279D-0354-4253-9E6D-CAA483DCFB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FCBDB610-F307-489D-A4F2-992B1CE75351}" type="slidenum">
              <a:rPr lang="ja-JP" altLang="en-US"/>
              <a:pPr>
                <a:spcBef>
                  <a:spcPct val="0"/>
                </a:spcBef>
              </a:pPr>
              <a:t>29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30</a:t>
            </a:fld>
            <a:endParaRPr lang="ja-JP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31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281234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スライド イメージ プレースホルダー 1">
            <a:extLst>
              <a:ext uri="{FF2B5EF4-FFF2-40B4-BE49-F238E27FC236}">
                <a16:creationId xmlns:a16="http://schemas.microsoft.com/office/drawing/2014/main" id="{0A8D8BB9-0D4F-430E-A0C2-21D5702C435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ノート プレースホルダー 2">
            <a:extLst>
              <a:ext uri="{FF2B5EF4-FFF2-40B4-BE49-F238E27FC236}">
                <a16:creationId xmlns:a16="http://schemas.microsoft.com/office/drawing/2014/main" id="{00EA0B6E-4BF5-49DB-8F21-6E6FDB9E790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1204" name="スライド番号プレースホルダー 3">
            <a:extLst>
              <a:ext uri="{FF2B5EF4-FFF2-40B4-BE49-F238E27FC236}">
                <a16:creationId xmlns:a16="http://schemas.microsoft.com/office/drawing/2014/main" id="{3FE023CD-6218-411E-BF81-39FAAA3BD39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F4FDD3C2-53BF-4DBC-BE06-D9CA6E165F6F}" type="slidenum">
              <a:rPr lang="ja-JP" altLang="en-US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32</a:t>
            </a:fld>
            <a:endParaRPr lang="ja-JP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0121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33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985649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34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711488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スライド イメージ プレースホルダ 1">
            <a:extLst>
              <a:ext uri="{FF2B5EF4-FFF2-40B4-BE49-F238E27FC236}">
                <a16:creationId xmlns:a16="http://schemas.microsoft.com/office/drawing/2014/main" id="{1E642789-A4B5-46BD-8A6D-F7E96C575DD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ノート プレースホルダ 2">
            <a:extLst>
              <a:ext uri="{FF2B5EF4-FFF2-40B4-BE49-F238E27FC236}">
                <a16:creationId xmlns:a16="http://schemas.microsoft.com/office/drawing/2014/main" id="{0BE8C74C-7FE0-4AE0-91B5-2F0D7A02185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57348" name="スライド番号プレースホルダ 3">
            <a:extLst>
              <a:ext uri="{FF2B5EF4-FFF2-40B4-BE49-F238E27FC236}">
                <a16:creationId xmlns:a16="http://schemas.microsoft.com/office/drawing/2014/main" id="{5E4B9D24-DC67-4B42-8748-4E0D7633F2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18B4C9B-D7EA-48F4-B5CB-D484A96A1DD2}" type="slidenum">
              <a:rPr lang="ja-JP" altLang="en-US"/>
              <a:pPr>
                <a:spcBef>
                  <a:spcPct val="0"/>
                </a:spcBef>
              </a:pPr>
              <a:t>35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17764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5236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685817" indent="-263776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055103" indent="-21102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477145" indent="-21102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1899186" indent="-211021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321227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743269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165310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587351" indent="-211021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</a:pPr>
            <a:fld id="{4665EB5F-04E9-4DBA-AA60-30B248D3ED2F}" type="slidenum">
              <a:rPr lang="ja-JP" altLang="en-US" smtClean="0">
                <a:latin typeface="Arial" pitchFamily="34" charset="0"/>
              </a:rPr>
              <a:pPr>
                <a:spcBef>
                  <a:spcPct val="0"/>
                </a:spcBef>
              </a:pPr>
              <a:t>3</a:t>
            </a:fld>
            <a:endParaRPr lang="ja-JP" altLang="en-US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307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28004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12122" indent="-272883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095910" indent="-21889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533689" indent="-21889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1971470" indent="-218890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391738" indent="-21889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812007" indent="-21889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232276" indent="-21889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652545" indent="-218890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</a:pPr>
            <a:fld id="{485CD879-A54A-49EB-8088-657C406C9A37}" type="slidenum">
              <a:rPr lang="ja-JP" altLang="en-US" sz="1200">
                <a:latin typeface="Arial" pitchFamily="34" charset="0"/>
              </a:rPr>
              <a:pPr>
                <a:spcBef>
                  <a:spcPct val="0"/>
                </a:spcBef>
              </a:pPr>
              <a:t>4</a:t>
            </a:fld>
            <a:endParaRPr lang="ja-JP" altLang="en-US" sz="12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523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84D19-E193-417E-A1A0-5688D2DD378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074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0052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685855" indent="-262668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056509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479696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1901424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321694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741962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162231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582500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C2789D6-AC39-4512-91F2-D7C2FBE3A4DD}" type="slidenum">
              <a:rPr lang="ja-JP" altLang="en-US" sz="1200">
                <a:latin typeface="Arial" pitchFamily="34" charset="0"/>
              </a:rPr>
              <a:pPr>
                <a:spcBef>
                  <a:spcPct val="0"/>
                </a:spcBef>
              </a:pPr>
              <a:t>8</a:t>
            </a:fld>
            <a:endParaRPr lang="ja-JP" altLang="en-US" sz="12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717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ノート プレースホルダー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30052" name="スライド番号プレースホルダー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685855" indent="-262668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056509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479696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1901424" indent="-210135">
              <a:spcBef>
                <a:spcPct val="30000"/>
              </a:spcBef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321694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741962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162231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582500" indent="-210135" eaLnBrk="0" fontAlgn="base" hangingPunct="0">
              <a:spcBef>
                <a:spcPct val="30000"/>
              </a:spcBef>
              <a:spcAft>
                <a:spcPct val="0"/>
              </a:spcAft>
              <a:defRPr kumimoji="1" sz="11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</a:pPr>
            <a:fld id="{AC2789D6-AC39-4512-91F2-D7C2FBE3A4DD}" type="slidenum">
              <a:rPr lang="ja-JP" altLang="en-US" sz="1200">
                <a:latin typeface="Arial" pitchFamily="34" charset="0"/>
              </a:rPr>
              <a:pPr>
                <a:spcBef>
                  <a:spcPct val="0"/>
                </a:spcBef>
              </a:pPr>
              <a:t>9</a:t>
            </a:fld>
            <a:endParaRPr lang="ja-JP" altLang="en-US" sz="120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8768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384D19-E193-417E-A1A0-5688D2DD378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72175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スライド イメージ プレースホルダー 1">
            <a:extLst>
              <a:ext uri="{FF2B5EF4-FFF2-40B4-BE49-F238E27FC236}">
                <a16:creationId xmlns:a16="http://schemas.microsoft.com/office/drawing/2014/main" id="{E603534A-BAB4-4A98-AF72-15115F9E0CF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ノート プレースホルダー 2">
            <a:extLst>
              <a:ext uri="{FF2B5EF4-FFF2-40B4-BE49-F238E27FC236}">
                <a16:creationId xmlns:a16="http://schemas.microsoft.com/office/drawing/2014/main" id="{09CC823D-E2D0-4EE3-9006-9B38C5BE070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8372" name="スライド番号プレースホルダー 3">
            <a:extLst>
              <a:ext uri="{FF2B5EF4-FFF2-40B4-BE49-F238E27FC236}">
                <a16:creationId xmlns:a16="http://schemas.microsoft.com/office/drawing/2014/main" id="{BD5453D8-633B-4118-8CE1-EA645810BD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74700" indent="-296863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922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6846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144713" indent="-238125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6019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591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5163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73513" indent="-238125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F98BFBCC-EC8F-47B1-A2C2-66E726410A4A}" type="slidenum">
              <a:rPr lang="ja-JP" altLang="en-US" sz="130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12</a:t>
            </a:fld>
            <a:endParaRPr lang="ja-JP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122363"/>
            <a:ext cx="874395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44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9141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365125"/>
            <a:ext cx="2218134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365125"/>
            <a:ext cx="6525816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5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134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1709740"/>
            <a:ext cx="88725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4589465"/>
            <a:ext cx="88725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6634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717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365127"/>
            <a:ext cx="887253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1681163"/>
            <a:ext cx="43518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2505075"/>
            <a:ext cx="4351883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1681163"/>
            <a:ext cx="43733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2505075"/>
            <a:ext cx="4373315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7253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478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2633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457200"/>
            <a:ext cx="3317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987427"/>
            <a:ext cx="520779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2057400"/>
            <a:ext cx="3317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765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457200"/>
            <a:ext cx="3317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987427"/>
            <a:ext cx="520779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2057400"/>
            <a:ext cx="3317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1762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365127"/>
            <a:ext cx="88725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A81E55-DDAA-4F6A-A1F9-49CD2D3A8BA9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6356352"/>
            <a:ext cx="3471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C3BCD1-45B0-4B9D-90AA-950E92C9FCC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2417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8"/>
          <p:cNvSpPr>
            <a:spLocks noChangeArrowheads="1"/>
          </p:cNvSpPr>
          <p:nvPr/>
        </p:nvSpPr>
        <p:spPr bwMode="auto">
          <a:xfrm>
            <a:off x="300804" y="2634811"/>
            <a:ext cx="9686159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ja-JP" altLang="en-US" sz="66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肺保護換気概論</a:t>
            </a:r>
            <a:endParaRPr lang="en-US" altLang="ja-JP" sz="66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sp>
        <p:nvSpPr>
          <p:cNvPr id="8" name="正方形/長方形 13"/>
          <p:cNvSpPr>
            <a:spLocks noChangeArrowheads="1"/>
          </p:cNvSpPr>
          <p:nvPr/>
        </p:nvSpPr>
        <p:spPr bwMode="auto">
          <a:xfrm>
            <a:off x="385963" y="450634"/>
            <a:ext cx="41044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2000" b="1" dirty="0" smtClean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ECMO</a:t>
            </a:r>
            <a:r>
              <a:rPr lang="ja-JP" altLang="en-US" sz="2000" b="1" dirty="0" smtClean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チーム</a:t>
            </a:r>
            <a:r>
              <a:rPr lang="ja-JP" altLang="en-US" sz="20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等養成研修事業</a:t>
            </a:r>
            <a:endParaRPr lang="en-US" altLang="ja-JP" sz="20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2149475" y="4252990"/>
            <a:ext cx="59880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日本</a:t>
            </a:r>
            <a:r>
              <a:rPr kumimoji="1" lang="en-US" altLang="ja-JP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COVID-19</a:t>
            </a: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対策</a:t>
            </a:r>
            <a:r>
              <a:rPr kumimoji="1" lang="en-US" altLang="ja-JP" sz="2800" b="1" dirty="0" err="1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ECMOnet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  <a:p>
            <a:pPr algn="ctr">
              <a:defRPr/>
            </a:pP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日本呼吸療法医学会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  <a:p>
            <a:pPr algn="ctr">
              <a:defRPr/>
            </a:pP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厚生労働省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4"/>
          <p:cNvSpPr>
            <a:spLocks noGrp="1"/>
          </p:cNvSpPr>
          <p:nvPr>
            <p:ph type="title"/>
          </p:nvPr>
        </p:nvSpPr>
        <p:spPr>
          <a:xfrm>
            <a:off x="956930" y="311150"/>
            <a:ext cx="9010983" cy="633413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ja-JP" altLang="en-US" sz="54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早期</a:t>
            </a:r>
            <a:r>
              <a:rPr lang="ja-JP" altLang="en-US" sz="5400" b="1" dirty="0" smtClean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離床の有用性を示した論文</a:t>
            </a:r>
            <a:endParaRPr lang="en-US" altLang="ja-JP" sz="54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438" y="1341438"/>
            <a:ext cx="5732462" cy="401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1196975"/>
            <a:ext cx="3224212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5" name="正方形/長方形 1"/>
          <p:cNvSpPr>
            <a:spLocks noChangeArrowheads="1"/>
          </p:cNvSpPr>
          <p:nvPr/>
        </p:nvSpPr>
        <p:spPr bwMode="auto">
          <a:xfrm>
            <a:off x="5776914" y="6354763"/>
            <a:ext cx="43560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 err="1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Schweickert</a:t>
            </a:r>
            <a:r>
              <a:rPr lang="en-US" altLang="ja-JP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 WD. Lancet 2009</a:t>
            </a:r>
            <a:endParaRPr lang="ja-JP" altLang="en-US" sz="20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2" name="フリーフォーム 1"/>
          <p:cNvSpPr/>
          <p:nvPr/>
        </p:nvSpPr>
        <p:spPr>
          <a:xfrm>
            <a:off x="5613400" y="1557338"/>
            <a:ext cx="4356100" cy="2938462"/>
          </a:xfrm>
          <a:custGeom>
            <a:avLst/>
            <a:gdLst>
              <a:gd name="connsiteX0" fmla="*/ 0 w 4356100"/>
              <a:gd name="connsiteY0" fmla="*/ 3104834 h 3104834"/>
              <a:gd name="connsiteX1" fmla="*/ 2336800 w 4356100"/>
              <a:gd name="connsiteY1" fmla="*/ 488634 h 3104834"/>
              <a:gd name="connsiteX2" fmla="*/ 4356100 w 4356100"/>
              <a:gd name="connsiteY2" fmla="*/ 6034 h 3104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356100" h="3104834">
                <a:moveTo>
                  <a:pt x="0" y="3104834"/>
                </a:moveTo>
                <a:cubicBezTo>
                  <a:pt x="805391" y="2054967"/>
                  <a:pt x="1610783" y="1005101"/>
                  <a:pt x="2336800" y="488634"/>
                </a:cubicBezTo>
                <a:cubicBezTo>
                  <a:pt x="3062817" y="-27833"/>
                  <a:pt x="3709458" y="-10900"/>
                  <a:pt x="4356100" y="6034"/>
                </a:cubicBezTo>
              </a:path>
            </a:pathLst>
          </a:custGeom>
          <a:noFill/>
          <a:ln w="254000">
            <a:solidFill>
              <a:srgbClr val="FF0000">
                <a:alpha val="30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" name="正方形/長方形 2"/>
          <p:cNvSpPr>
            <a:spLocks noChangeArrowheads="1"/>
          </p:cNvSpPr>
          <p:nvPr/>
        </p:nvSpPr>
        <p:spPr bwMode="auto">
          <a:xfrm>
            <a:off x="820775" y="5247500"/>
            <a:ext cx="22367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比較的</a:t>
            </a:r>
            <a:r>
              <a:rPr lang="ja-JP" altLang="en-US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若年</a:t>
            </a:r>
            <a:endParaRPr lang="ja-JP" altLang="en-US" sz="4400" dirty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4" name="正方形/長方形 3"/>
          <p:cNvSpPr>
            <a:spLocks noChangeArrowheads="1"/>
          </p:cNvSpPr>
          <p:nvPr/>
        </p:nvSpPr>
        <p:spPr bwMode="auto">
          <a:xfrm>
            <a:off x="820775" y="5896825"/>
            <a:ext cx="452913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半数は</a:t>
            </a:r>
            <a:r>
              <a:rPr lang="en-US" altLang="ja-JP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ARDS</a:t>
            </a:r>
            <a:r>
              <a:rPr lang="ja-JP" altLang="en-US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でない</a:t>
            </a:r>
            <a:endParaRPr lang="ja-JP" altLang="en-US" sz="4400" dirty="0">
              <a:solidFill>
                <a:srgbClr val="CC0000"/>
              </a:solidFill>
              <a:latin typeface="Arial" charset="0"/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54013" y="1471613"/>
            <a:ext cx="3189287" cy="174625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" name="正方形/長方形 10"/>
          <p:cNvSpPr/>
          <p:nvPr/>
        </p:nvSpPr>
        <p:spPr>
          <a:xfrm>
            <a:off x="354013" y="2989263"/>
            <a:ext cx="3189287" cy="174625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2" name="正方形/長方形 11"/>
          <p:cNvSpPr>
            <a:spLocks noChangeArrowheads="1"/>
          </p:cNvSpPr>
          <p:nvPr/>
        </p:nvSpPr>
        <p:spPr bwMode="auto">
          <a:xfrm>
            <a:off x="625401" y="4894359"/>
            <a:ext cx="1107996" cy="461665"/>
          </a:xfrm>
          <a:prstGeom prst="rect">
            <a:avLst/>
          </a:prstGeom>
          <a:solidFill>
            <a:srgbClr val="C00000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 b="1" dirty="0" smtClean="0">
                <a:solidFill>
                  <a:schemeClr val="bg1"/>
                </a:solidFill>
                <a:latin typeface="メイリオ" pitchFamily="50" charset="-128"/>
                <a:ea typeface="メイリオ" pitchFamily="50" charset="-128"/>
              </a:rPr>
              <a:t>ただし</a:t>
            </a:r>
            <a:endParaRPr lang="ja-JP" altLang="en-US" sz="4400" dirty="0">
              <a:solidFill>
                <a:schemeClr val="bg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236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itle 4"/>
          <p:cNvSpPr>
            <a:spLocks noGrp="1"/>
          </p:cNvSpPr>
          <p:nvPr>
            <p:ph type="title"/>
          </p:nvPr>
        </p:nvSpPr>
        <p:spPr>
          <a:xfrm>
            <a:off x="804863" y="451814"/>
            <a:ext cx="9215437" cy="633413"/>
          </a:xfrm>
        </p:spPr>
        <p:txBody>
          <a:bodyPr>
            <a:noAutofit/>
          </a:bodyPr>
          <a:lstStyle/>
          <a:p>
            <a:pPr algn="r" eaLnBrk="1" hangingPunct="1"/>
            <a:r>
              <a:rPr lang="ja-JP" altLang="en-US" sz="3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機能</a:t>
            </a:r>
            <a:r>
              <a:rPr lang="ja-JP" altLang="en-US" sz="3200" b="1" dirty="0" smtClean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予後は</a:t>
            </a:r>
            <a:r>
              <a:rPr lang="ja-JP" altLang="en-US" sz="66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改善</a:t>
            </a:r>
            <a:r>
              <a:rPr lang="ja-JP" altLang="en-US" sz="66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しない</a:t>
            </a:r>
            <a:endParaRPr lang="en-US" altLang="ja-JP" sz="66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</p:txBody>
      </p:sp>
      <p:sp>
        <p:nvSpPr>
          <p:cNvPr id="75779" name="正方形/長方形 1"/>
          <p:cNvSpPr>
            <a:spLocks noChangeArrowheads="1"/>
          </p:cNvSpPr>
          <p:nvPr/>
        </p:nvSpPr>
        <p:spPr bwMode="auto">
          <a:xfrm>
            <a:off x="6335566" y="6317290"/>
            <a:ext cx="3775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</a:rPr>
              <a:t>Moss M. AJRCCM 2016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/>
          <a:srcRect r="23294"/>
          <a:stretch/>
        </p:blipFill>
        <p:spPr bwMode="auto">
          <a:xfrm>
            <a:off x="495706" y="1525698"/>
            <a:ext cx="5522321" cy="45450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フリーフォーム 2"/>
          <p:cNvSpPr/>
          <p:nvPr/>
        </p:nvSpPr>
        <p:spPr>
          <a:xfrm>
            <a:off x="1814918" y="2343261"/>
            <a:ext cx="4203700" cy="1681162"/>
          </a:xfrm>
          <a:custGeom>
            <a:avLst/>
            <a:gdLst>
              <a:gd name="connsiteX0" fmla="*/ 0 w 4203700"/>
              <a:gd name="connsiteY0" fmla="*/ 1943100 h 1943100"/>
              <a:gd name="connsiteX1" fmla="*/ 1917700 w 4203700"/>
              <a:gd name="connsiteY1" fmla="*/ 482600 h 1943100"/>
              <a:gd name="connsiteX2" fmla="*/ 4203700 w 4203700"/>
              <a:gd name="connsiteY2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03700" h="1943100">
                <a:moveTo>
                  <a:pt x="0" y="1943100"/>
                </a:moveTo>
                <a:cubicBezTo>
                  <a:pt x="608541" y="1374775"/>
                  <a:pt x="1217083" y="806450"/>
                  <a:pt x="1917700" y="482600"/>
                </a:cubicBezTo>
                <a:cubicBezTo>
                  <a:pt x="2618317" y="158750"/>
                  <a:pt x="3411008" y="79375"/>
                  <a:pt x="4203700" y="0"/>
                </a:cubicBezTo>
              </a:path>
            </a:pathLst>
          </a:custGeom>
          <a:noFill/>
          <a:ln w="254000">
            <a:solidFill>
              <a:srgbClr val="FF0000">
                <a:alpha val="30000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" name="正方形/長方形 1"/>
          <p:cNvSpPr>
            <a:spLocks noChangeArrowheads="1"/>
          </p:cNvSpPr>
          <p:nvPr/>
        </p:nvSpPr>
        <p:spPr bwMode="auto">
          <a:xfrm>
            <a:off x="4025513" y="3200880"/>
            <a:ext cx="1887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C00000"/>
                </a:solidFill>
              </a:rPr>
              <a:t>集中的リハ</a:t>
            </a:r>
          </a:p>
        </p:txBody>
      </p:sp>
      <p:sp>
        <p:nvSpPr>
          <p:cNvPr id="7" name="正方形/長方形 1"/>
          <p:cNvSpPr>
            <a:spLocks noChangeArrowheads="1"/>
          </p:cNvSpPr>
          <p:nvPr/>
        </p:nvSpPr>
        <p:spPr bwMode="auto">
          <a:xfrm>
            <a:off x="2355462" y="1850236"/>
            <a:ext cx="18875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C00000"/>
                </a:solidFill>
              </a:rPr>
              <a:t>普通のリハ</a:t>
            </a:r>
          </a:p>
        </p:txBody>
      </p:sp>
    </p:spTree>
    <p:extLst>
      <p:ext uri="{BB962C8B-B14F-4D97-AF65-F5344CB8AC3E}">
        <p14:creationId xmlns:p14="http://schemas.microsoft.com/office/powerpoint/2010/main" val="165965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>
            <a:extLst>
              <a:ext uri="{FF2B5EF4-FFF2-40B4-BE49-F238E27FC236}">
                <a16:creationId xmlns:a16="http://schemas.microsoft.com/office/drawing/2014/main" id="{763DAD18-7B8D-407F-8A43-02F7287BB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51"/>
          <a:stretch>
            <a:fillRect/>
          </a:stretch>
        </p:blipFill>
        <p:spPr bwMode="auto">
          <a:xfrm>
            <a:off x="-33338" y="0"/>
            <a:ext cx="10320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>
            <a:extLst>
              <a:ext uri="{FF2B5EF4-FFF2-40B4-BE49-F238E27FC236}">
                <a16:creationId xmlns:a16="http://schemas.microsoft.com/office/drawing/2014/main" id="{28AA7B0E-841A-474D-B0FF-7044819D5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1425" y="4364038"/>
            <a:ext cx="60674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>
              <a:spcBef>
                <a:spcPct val="0"/>
              </a:spcBef>
              <a:buNone/>
              <a:defRPr/>
            </a:pPr>
            <a:r>
              <a:rPr lang="ja-JP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</a:rPr>
              <a:t>自発呼吸温存</a:t>
            </a:r>
            <a:endParaRPr lang="en-US" altLang="ja-JP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</a:endParaRPr>
          </a:p>
          <a:p>
            <a:pPr algn="r">
              <a:spcBef>
                <a:spcPct val="0"/>
              </a:spcBef>
              <a:buNone/>
              <a:defRPr/>
            </a:pPr>
            <a:r>
              <a:rPr lang="ja-JP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</a:rPr>
              <a:t>のメリット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>
            <a:extLst>
              <a:ext uri="{FF2B5EF4-FFF2-40B4-BE49-F238E27FC236}">
                <a16:creationId xmlns:a16="http://schemas.microsoft.com/office/drawing/2014/main" id="{3FB481FB-2948-4CEC-957B-EFEF6DE4B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888" y="347663"/>
            <a:ext cx="36734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自発呼吸を</a:t>
            </a:r>
            <a:endParaRPr lang="en-US" altLang="ja-JP" sz="2800" b="1" dirty="0">
              <a:solidFill>
                <a:srgbClr val="000099"/>
              </a:solidFill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休みすぎると</a:t>
            </a:r>
          </a:p>
        </p:txBody>
      </p:sp>
      <p:pic>
        <p:nvPicPr>
          <p:cNvPr id="37894" name="Picture 7">
            <a:extLst>
              <a:ext uri="{FF2B5EF4-FFF2-40B4-BE49-F238E27FC236}">
                <a16:creationId xmlns:a16="http://schemas.microsoft.com/office/drawing/2014/main" id="{C6E7D72F-1A10-4E33-AEA4-AD5839401A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9" r="13330"/>
          <a:stretch>
            <a:fillRect/>
          </a:stretch>
        </p:blipFill>
        <p:spPr bwMode="auto">
          <a:xfrm>
            <a:off x="3173596" y="1647824"/>
            <a:ext cx="4084454" cy="4693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8A23EC6-CAB8-4C0A-8D91-55F1B26F7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4363" y="255588"/>
            <a:ext cx="57245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7200" b="1" dirty="0">
                <a:solidFill>
                  <a:srgbClr val="CC0000"/>
                </a:solidFill>
              </a:rPr>
              <a:t>筋肉がやせる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>
            <a:extLst>
              <a:ext uri="{FF2B5EF4-FFF2-40B4-BE49-F238E27FC236}">
                <a16:creationId xmlns:a16="http://schemas.microsoft.com/office/drawing/2014/main" id="{75E9CFE2-4F04-44AC-8928-FC0D899D9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320675"/>
            <a:ext cx="888841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>
                <a:solidFill>
                  <a:srgbClr val="CC0000"/>
                </a:solidFill>
              </a:rPr>
              <a:t>換気血流不均等を改善</a:t>
            </a:r>
          </a:p>
        </p:txBody>
      </p:sp>
      <p:pic>
        <p:nvPicPr>
          <p:cNvPr id="19459" name="Picture 2" descr="E:\■M4講義_急性呼吸障害_参考資料\bbbbb\11_img1.jpg">
            <a:extLst>
              <a:ext uri="{FF2B5EF4-FFF2-40B4-BE49-F238E27FC236}">
                <a16:creationId xmlns:a16="http://schemas.microsoft.com/office/drawing/2014/main" id="{CFEADAA0-6842-4BE6-9DD5-D4ECB5D0CE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" t="21957" r="53993" b="12502"/>
          <a:stretch>
            <a:fillRect/>
          </a:stretch>
        </p:blipFill>
        <p:spPr bwMode="auto">
          <a:xfrm>
            <a:off x="1255713" y="2762250"/>
            <a:ext cx="29273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 descr="E:\■M4講義_急性呼吸障害_参考資料\bbbbb\11_img1.jpg">
            <a:extLst>
              <a:ext uri="{FF2B5EF4-FFF2-40B4-BE49-F238E27FC236}">
                <a16:creationId xmlns:a16="http://schemas.microsoft.com/office/drawing/2014/main" id="{B585C8D4-2AF0-4BEB-910A-E1E9EC0229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1" t="24007" r="1262" b="3452"/>
          <a:stretch>
            <a:fillRect/>
          </a:stretch>
        </p:blipFill>
        <p:spPr bwMode="auto">
          <a:xfrm>
            <a:off x="5867400" y="2784475"/>
            <a:ext cx="3462338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テキスト ボックス 1">
            <a:extLst>
              <a:ext uri="{FF2B5EF4-FFF2-40B4-BE49-F238E27FC236}">
                <a16:creationId xmlns:a16="http://schemas.microsoft.com/office/drawing/2014/main" id="{A248EC09-6E63-40FD-9E68-70C636593E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6575" y="1931988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>
                <a:solidFill>
                  <a:srgbClr val="CC0000"/>
                </a:solidFill>
              </a:rPr>
              <a:t>自発呼吸</a:t>
            </a:r>
          </a:p>
        </p:txBody>
      </p:sp>
      <p:sp>
        <p:nvSpPr>
          <p:cNvPr id="19463" name="テキスト ボックス 6">
            <a:extLst>
              <a:ext uri="{FF2B5EF4-FFF2-40B4-BE49-F238E27FC236}">
                <a16:creationId xmlns:a16="http://schemas.microsoft.com/office/drawing/2014/main" id="{55B01F5A-E41F-417D-AA8B-1D543E386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4963" y="1931988"/>
            <a:ext cx="182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>
                <a:solidFill>
                  <a:srgbClr val="CC0000"/>
                </a:solidFill>
              </a:rPr>
              <a:t>人工呼吸</a:t>
            </a:r>
          </a:p>
        </p:txBody>
      </p:sp>
      <p:sp>
        <p:nvSpPr>
          <p:cNvPr id="3" name="フリーフォーム 2">
            <a:extLst>
              <a:ext uri="{FF2B5EF4-FFF2-40B4-BE49-F238E27FC236}">
                <a16:creationId xmlns:a16="http://schemas.microsoft.com/office/drawing/2014/main" id="{92D69023-BAFC-4F13-BB28-63BF2DEA6D19}"/>
              </a:ext>
            </a:extLst>
          </p:cNvPr>
          <p:cNvSpPr/>
          <p:nvPr/>
        </p:nvSpPr>
        <p:spPr>
          <a:xfrm>
            <a:off x="5481638" y="2762250"/>
            <a:ext cx="2408237" cy="854075"/>
          </a:xfrm>
          <a:custGeom>
            <a:avLst/>
            <a:gdLst>
              <a:gd name="connsiteX0" fmla="*/ 0 w 2407920"/>
              <a:gd name="connsiteY0" fmla="*/ 853440 h 854808"/>
              <a:gd name="connsiteX1" fmla="*/ 777240 w 2407920"/>
              <a:gd name="connsiteY1" fmla="*/ 746760 h 854808"/>
              <a:gd name="connsiteX2" fmla="*/ 1508760 w 2407920"/>
              <a:gd name="connsiteY2" fmla="*/ 167640 h 854808"/>
              <a:gd name="connsiteX3" fmla="*/ 2407920 w 2407920"/>
              <a:gd name="connsiteY3" fmla="*/ 0 h 8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7920" h="854808">
                <a:moveTo>
                  <a:pt x="0" y="853440"/>
                </a:moveTo>
                <a:cubicBezTo>
                  <a:pt x="262890" y="857250"/>
                  <a:pt x="525780" y="861060"/>
                  <a:pt x="777240" y="746760"/>
                </a:cubicBezTo>
                <a:cubicBezTo>
                  <a:pt x="1028700" y="632460"/>
                  <a:pt x="1236980" y="292100"/>
                  <a:pt x="1508760" y="167640"/>
                </a:cubicBezTo>
                <a:cubicBezTo>
                  <a:pt x="1780540" y="43180"/>
                  <a:pt x="2094230" y="21590"/>
                  <a:pt x="2407920" y="0"/>
                </a:cubicBezTo>
              </a:path>
            </a:pathLst>
          </a:custGeom>
          <a:noFill/>
          <a:ln w="203200">
            <a:solidFill>
              <a:srgbClr val="0000FF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フリーフォーム 3">
            <a:extLst>
              <a:ext uri="{FF2B5EF4-FFF2-40B4-BE49-F238E27FC236}">
                <a16:creationId xmlns:a16="http://schemas.microsoft.com/office/drawing/2014/main" id="{B20AE80D-DF59-4C6C-8B68-67AC06109A0B}"/>
              </a:ext>
            </a:extLst>
          </p:cNvPr>
          <p:cNvSpPr/>
          <p:nvPr/>
        </p:nvSpPr>
        <p:spPr>
          <a:xfrm>
            <a:off x="473075" y="4059238"/>
            <a:ext cx="2667000" cy="854075"/>
          </a:xfrm>
          <a:custGeom>
            <a:avLst/>
            <a:gdLst>
              <a:gd name="connsiteX0" fmla="*/ 0 w 2667000"/>
              <a:gd name="connsiteY0" fmla="*/ 30135 h 853095"/>
              <a:gd name="connsiteX1" fmla="*/ 685800 w 2667000"/>
              <a:gd name="connsiteY1" fmla="*/ 75855 h 853095"/>
              <a:gd name="connsiteX2" fmla="*/ 1463040 w 2667000"/>
              <a:gd name="connsiteY2" fmla="*/ 685455 h 853095"/>
              <a:gd name="connsiteX3" fmla="*/ 2667000 w 2667000"/>
              <a:gd name="connsiteY3" fmla="*/ 853095 h 853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7000" h="853095">
                <a:moveTo>
                  <a:pt x="0" y="30135"/>
                </a:moveTo>
                <a:cubicBezTo>
                  <a:pt x="220980" y="-1615"/>
                  <a:pt x="441960" y="-33365"/>
                  <a:pt x="685800" y="75855"/>
                </a:cubicBezTo>
                <a:cubicBezTo>
                  <a:pt x="929640" y="185075"/>
                  <a:pt x="1132840" y="555915"/>
                  <a:pt x="1463040" y="685455"/>
                </a:cubicBezTo>
                <a:cubicBezTo>
                  <a:pt x="1793240" y="814995"/>
                  <a:pt x="2230120" y="834045"/>
                  <a:pt x="2667000" y="853095"/>
                </a:cubicBezTo>
              </a:path>
            </a:pathLst>
          </a:custGeom>
          <a:noFill/>
          <a:ln w="203200">
            <a:solidFill>
              <a:srgbClr val="0000FF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フリーフォーム 8">
            <a:extLst>
              <a:ext uri="{FF2B5EF4-FFF2-40B4-BE49-F238E27FC236}">
                <a16:creationId xmlns:a16="http://schemas.microsoft.com/office/drawing/2014/main" id="{5D068CDC-6B9E-4EDB-96F0-2294DAC68293}"/>
              </a:ext>
            </a:extLst>
          </p:cNvPr>
          <p:cNvSpPr/>
          <p:nvPr/>
        </p:nvSpPr>
        <p:spPr>
          <a:xfrm>
            <a:off x="2103438" y="4073525"/>
            <a:ext cx="2163762" cy="504825"/>
          </a:xfrm>
          <a:custGeom>
            <a:avLst/>
            <a:gdLst>
              <a:gd name="connsiteX0" fmla="*/ 0 w 2164080"/>
              <a:gd name="connsiteY0" fmla="*/ 213360 h 505742"/>
              <a:gd name="connsiteX1" fmla="*/ 822960 w 2164080"/>
              <a:gd name="connsiteY1" fmla="*/ 487680 h 505742"/>
              <a:gd name="connsiteX2" fmla="*/ 1554480 w 2164080"/>
              <a:gd name="connsiteY2" fmla="*/ 426720 h 505742"/>
              <a:gd name="connsiteX3" fmla="*/ 2164080 w 2164080"/>
              <a:gd name="connsiteY3" fmla="*/ 0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4080" h="505742">
                <a:moveTo>
                  <a:pt x="0" y="213360"/>
                </a:moveTo>
                <a:cubicBezTo>
                  <a:pt x="281940" y="332740"/>
                  <a:pt x="563880" y="452120"/>
                  <a:pt x="822960" y="487680"/>
                </a:cubicBezTo>
                <a:cubicBezTo>
                  <a:pt x="1082040" y="523240"/>
                  <a:pt x="1330960" y="508000"/>
                  <a:pt x="1554480" y="426720"/>
                </a:cubicBezTo>
                <a:cubicBezTo>
                  <a:pt x="1778000" y="345440"/>
                  <a:pt x="1971040" y="172720"/>
                  <a:pt x="2164080" y="0"/>
                </a:cubicBezTo>
              </a:path>
            </a:pathLst>
          </a:custGeom>
          <a:noFill/>
          <a:ln w="203200">
            <a:solidFill>
              <a:srgbClr val="FF0000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フリーフォーム 12">
            <a:extLst>
              <a:ext uri="{FF2B5EF4-FFF2-40B4-BE49-F238E27FC236}">
                <a16:creationId xmlns:a16="http://schemas.microsoft.com/office/drawing/2014/main" id="{CFD9C34C-2A37-4E3F-8BA5-EA3015C8D181}"/>
              </a:ext>
            </a:extLst>
          </p:cNvPr>
          <p:cNvSpPr/>
          <p:nvPr/>
        </p:nvSpPr>
        <p:spPr>
          <a:xfrm>
            <a:off x="7016750" y="4073525"/>
            <a:ext cx="2165350" cy="504825"/>
          </a:xfrm>
          <a:custGeom>
            <a:avLst/>
            <a:gdLst>
              <a:gd name="connsiteX0" fmla="*/ 0 w 2164080"/>
              <a:gd name="connsiteY0" fmla="*/ 213360 h 505742"/>
              <a:gd name="connsiteX1" fmla="*/ 822960 w 2164080"/>
              <a:gd name="connsiteY1" fmla="*/ 487680 h 505742"/>
              <a:gd name="connsiteX2" fmla="*/ 1554480 w 2164080"/>
              <a:gd name="connsiteY2" fmla="*/ 426720 h 505742"/>
              <a:gd name="connsiteX3" fmla="*/ 2164080 w 2164080"/>
              <a:gd name="connsiteY3" fmla="*/ 0 h 505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4080" h="505742">
                <a:moveTo>
                  <a:pt x="0" y="213360"/>
                </a:moveTo>
                <a:cubicBezTo>
                  <a:pt x="281940" y="332740"/>
                  <a:pt x="563880" y="452120"/>
                  <a:pt x="822960" y="487680"/>
                </a:cubicBezTo>
                <a:cubicBezTo>
                  <a:pt x="1082040" y="523240"/>
                  <a:pt x="1330960" y="508000"/>
                  <a:pt x="1554480" y="426720"/>
                </a:cubicBezTo>
                <a:cubicBezTo>
                  <a:pt x="1778000" y="345440"/>
                  <a:pt x="1971040" y="172720"/>
                  <a:pt x="2164080" y="0"/>
                </a:cubicBezTo>
              </a:path>
            </a:pathLst>
          </a:custGeom>
          <a:noFill/>
          <a:ln w="203200">
            <a:solidFill>
              <a:srgbClr val="FF0000"/>
            </a:solidFill>
            <a:head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468" name="テキスト ボックス 9">
            <a:extLst>
              <a:ext uri="{FF2B5EF4-FFF2-40B4-BE49-F238E27FC236}">
                <a16:creationId xmlns:a16="http://schemas.microsoft.com/office/drawing/2014/main" id="{DED1FD36-BFC0-4D24-8DF3-7DC8DA2602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913" y="3324225"/>
            <a:ext cx="10048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dirty="0">
                <a:solidFill>
                  <a:srgbClr val="000099"/>
                </a:solidFill>
              </a:rPr>
              <a:t>酸素</a:t>
            </a:r>
          </a:p>
        </p:txBody>
      </p:sp>
      <p:sp>
        <p:nvSpPr>
          <p:cNvPr id="19469" name="テキスト ボックス 14">
            <a:extLst>
              <a:ext uri="{FF2B5EF4-FFF2-40B4-BE49-F238E27FC236}">
                <a16:creationId xmlns:a16="http://schemas.microsoft.com/office/drawing/2014/main" id="{F3EC634F-17C3-4238-83D2-560812E69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3963" y="3475038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solidFill>
                  <a:srgbClr val="FF0000"/>
                </a:solidFill>
              </a:rPr>
              <a:t>血流</a:t>
            </a:r>
          </a:p>
        </p:txBody>
      </p:sp>
      <p:sp>
        <p:nvSpPr>
          <p:cNvPr id="19470" name="テキスト ボックス 15">
            <a:extLst>
              <a:ext uri="{FF2B5EF4-FFF2-40B4-BE49-F238E27FC236}">
                <a16:creationId xmlns:a16="http://schemas.microsoft.com/office/drawing/2014/main" id="{E18298CE-644D-4B63-A404-34DC0EA94D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2063" y="2784475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dirty="0">
                <a:solidFill>
                  <a:srgbClr val="000099"/>
                </a:solidFill>
              </a:rPr>
              <a:t>酸素</a:t>
            </a:r>
          </a:p>
        </p:txBody>
      </p:sp>
      <p:sp>
        <p:nvSpPr>
          <p:cNvPr id="19471" name="テキスト ボックス 16">
            <a:extLst>
              <a:ext uri="{FF2B5EF4-FFF2-40B4-BE49-F238E27FC236}">
                <a16:creationId xmlns:a16="http://schemas.microsoft.com/office/drawing/2014/main" id="{B8B09C05-558F-4DC0-B412-47B1B5B4AD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8088" y="3475038"/>
            <a:ext cx="1004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>
                <a:solidFill>
                  <a:srgbClr val="FF0000"/>
                </a:solidFill>
              </a:rPr>
              <a:t>血流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6"/>
          <p:cNvSpPr txBox="1">
            <a:spLocks noChangeArrowheads="1"/>
          </p:cNvSpPr>
          <p:nvPr/>
        </p:nvSpPr>
        <p:spPr bwMode="auto">
          <a:xfrm>
            <a:off x="74613" y="317500"/>
            <a:ext cx="100504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4800" b="1" dirty="0">
                <a:solidFill>
                  <a:srgbClr val="C00000"/>
                </a:solidFill>
                <a:cs typeface="Arial" pitchFamily="34" charset="0"/>
              </a:rPr>
              <a:t>臨床的アウトカムも良さそう</a:t>
            </a:r>
          </a:p>
        </p:txBody>
      </p:sp>
      <p:pic>
        <p:nvPicPr>
          <p:cNvPr id="11673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222375"/>
            <a:ext cx="3951287" cy="26257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74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0075" y="3141663"/>
            <a:ext cx="5732463" cy="301625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正方形/長方形 4"/>
          <p:cNvSpPr/>
          <p:nvPr/>
        </p:nvSpPr>
        <p:spPr>
          <a:xfrm>
            <a:off x="1111250" y="1341438"/>
            <a:ext cx="2879725" cy="60166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0662" name="正方形/長方形 2"/>
          <p:cNvSpPr>
            <a:spLocks noChangeArrowheads="1"/>
          </p:cNvSpPr>
          <p:nvPr/>
        </p:nvSpPr>
        <p:spPr bwMode="auto">
          <a:xfrm>
            <a:off x="6315075" y="6308725"/>
            <a:ext cx="38274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 err="1">
                <a:solidFill>
                  <a:srgbClr val="000099"/>
                </a:solidFill>
              </a:rPr>
              <a:t>Putensen</a:t>
            </a:r>
            <a:r>
              <a:rPr lang="en-US" altLang="ja-JP" sz="2000" b="1" dirty="0">
                <a:solidFill>
                  <a:srgbClr val="000099"/>
                </a:solidFill>
              </a:rPr>
              <a:t> C. AJRCCM 2001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4410075" y="5422900"/>
            <a:ext cx="5732463" cy="6651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" name="正方形/長方形 7"/>
          <p:cNvSpPr/>
          <p:nvPr/>
        </p:nvSpPr>
        <p:spPr>
          <a:xfrm>
            <a:off x="4410075" y="4221163"/>
            <a:ext cx="5732463" cy="398462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/>
          </a:p>
        </p:txBody>
      </p:sp>
      <p:sp>
        <p:nvSpPr>
          <p:cNvPr id="70665" name="正方形/長方形 2"/>
          <p:cNvSpPr>
            <a:spLocks noChangeArrowheads="1"/>
          </p:cNvSpPr>
          <p:nvPr/>
        </p:nvSpPr>
        <p:spPr bwMode="auto">
          <a:xfrm>
            <a:off x="2335213" y="2679700"/>
            <a:ext cx="9366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>
                <a:solidFill>
                  <a:srgbClr val="0000CC"/>
                </a:solidFill>
              </a:rPr>
              <a:t>PCV</a:t>
            </a:r>
            <a:endParaRPr lang="ja-JP" altLang="en-US" sz="2800" b="1">
              <a:solidFill>
                <a:srgbClr val="0000CC"/>
              </a:solidFill>
            </a:endParaRPr>
          </a:p>
        </p:txBody>
      </p:sp>
      <p:sp>
        <p:nvSpPr>
          <p:cNvPr id="70666" name="正方形/長方形 2"/>
          <p:cNvSpPr>
            <a:spLocks noChangeArrowheads="1"/>
          </p:cNvSpPr>
          <p:nvPr/>
        </p:nvSpPr>
        <p:spPr bwMode="auto">
          <a:xfrm>
            <a:off x="1550988" y="1681163"/>
            <a:ext cx="12525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>
                <a:solidFill>
                  <a:srgbClr val="CC0000"/>
                </a:solidFill>
              </a:rPr>
              <a:t>APRV</a:t>
            </a:r>
            <a:endParaRPr lang="ja-JP" altLang="en-US" sz="2800" b="1">
              <a:solidFill>
                <a:srgbClr val="CC0000"/>
              </a:solidFill>
            </a:endParaRPr>
          </a:p>
        </p:txBody>
      </p:sp>
      <p:sp>
        <p:nvSpPr>
          <p:cNvPr id="11" name="正方形/長方形 2"/>
          <p:cNvSpPr>
            <a:spLocks noChangeArrowheads="1"/>
          </p:cNvSpPr>
          <p:nvPr/>
        </p:nvSpPr>
        <p:spPr bwMode="auto">
          <a:xfrm>
            <a:off x="359499" y="4246897"/>
            <a:ext cx="3699702" cy="2369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000099"/>
                </a:solidFill>
              </a:rPr>
              <a:t>P/F</a:t>
            </a:r>
            <a:r>
              <a:rPr lang="ja-JP" altLang="en-US" sz="2800" b="1" dirty="0">
                <a:solidFill>
                  <a:srgbClr val="000099"/>
                </a:solidFill>
              </a:rPr>
              <a:t>↑</a:t>
            </a:r>
            <a:endParaRPr lang="en-US" altLang="ja-JP" sz="2800" b="1" dirty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人工呼吸期間↓</a:t>
            </a:r>
            <a:endParaRPr lang="en-US" altLang="ja-JP" sz="2800" b="1" dirty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000099"/>
                </a:solidFill>
              </a:rPr>
              <a:t>ICU</a:t>
            </a:r>
            <a:r>
              <a:rPr lang="ja-JP" altLang="en-US" sz="2800" b="1" dirty="0">
                <a:solidFill>
                  <a:srgbClr val="000099"/>
                </a:solidFill>
              </a:rPr>
              <a:t>滞在期間↓</a:t>
            </a:r>
            <a:endParaRPr lang="en-US" altLang="ja-JP" sz="2800" b="1" dirty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b="1" dirty="0" smtClean="0">
                <a:solidFill>
                  <a:srgbClr val="C00000"/>
                </a:solidFill>
              </a:rPr>
              <a:t>ただ</a:t>
            </a:r>
            <a:r>
              <a:rPr lang="ja-JP" altLang="en-US" b="1" dirty="0">
                <a:solidFill>
                  <a:srgbClr val="C00000"/>
                </a:solidFill>
              </a:rPr>
              <a:t>し</a:t>
            </a:r>
            <a:r>
              <a:rPr lang="ja-JP" altLang="en-US" b="1" dirty="0" smtClean="0">
                <a:solidFill>
                  <a:srgbClr val="C00000"/>
                </a:solidFill>
              </a:rPr>
              <a:t>生命</a:t>
            </a:r>
            <a:r>
              <a:rPr lang="ja-JP" altLang="en-US" b="1" dirty="0">
                <a:solidFill>
                  <a:srgbClr val="C00000"/>
                </a:solidFill>
              </a:rPr>
              <a:t>予後</a:t>
            </a:r>
            <a:r>
              <a:rPr lang="ja-JP" altLang="en-US" b="1" dirty="0" smtClean="0">
                <a:solidFill>
                  <a:srgbClr val="C00000"/>
                </a:solidFill>
              </a:rPr>
              <a:t>は</a:t>
            </a:r>
            <a:endParaRPr lang="en-US" altLang="ja-JP" b="1" dirty="0" smtClean="0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b="1" dirty="0" smtClean="0">
                <a:solidFill>
                  <a:srgbClr val="C00000"/>
                </a:solidFill>
              </a:rPr>
              <a:t>改善しない</a:t>
            </a:r>
            <a:endParaRPr lang="ja-JP" altLang="en-US" b="1" dirty="0">
              <a:solidFill>
                <a:srgbClr val="C00000"/>
              </a:solidFill>
            </a:endParaRPr>
          </a:p>
        </p:txBody>
      </p:sp>
      <p:sp>
        <p:nvSpPr>
          <p:cNvPr id="70668" name="正方形/長方形 2"/>
          <p:cNvSpPr>
            <a:spLocks noChangeArrowheads="1"/>
          </p:cNvSpPr>
          <p:nvPr/>
        </p:nvSpPr>
        <p:spPr bwMode="auto">
          <a:xfrm>
            <a:off x="5584825" y="1677988"/>
            <a:ext cx="3630613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4000" b="1" dirty="0">
                <a:solidFill>
                  <a:srgbClr val="CC0000"/>
                </a:solidFill>
              </a:rPr>
              <a:t>APRV</a:t>
            </a:r>
            <a:r>
              <a:rPr lang="ja-JP" altLang="en-US" sz="2800" b="1" dirty="0">
                <a:solidFill>
                  <a:srgbClr val="0000CC"/>
                </a:solidFill>
              </a:rPr>
              <a:t> </a:t>
            </a:r>
            <a:r>
              <a:rPr lang="en-US" altLang="ja-JP" sz="2800" b="1" dirty="0">
                <a:solidFill>
                  <a:srgbClr val="000099"/>
                </a:solidFill>
              </a:rPr>
              <a:t>vs </a:t>
            </a:r>
            <a:r>
              <a:rPr lang="en-US" altLang="ja-JP" sz="4000" b="1" dirty="0">
                <a:solidFill>
                  <a:srgbClr val="000099"/>
                </a:solidFill>
              </a:rPr>
              <a:t>PCV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CC0000"/>
                </a:solidFill>
              </a:rPr>
              <a:t>(P/F&lt;300)</a:t>
            </a:r>
            <a:endParaRPr lang="ja-JP" altLang="en-US" sz="2800" b="1" dirty="0">
              <a:solidFill>
                <a:srgbClr val="CC0000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0CABFD54-0BAB-4DE5-AFDF-00F50819D743}"/>
              </a:ext>
            </a:extLst>
          </p:cNvPr>
          <p:cNvSpPr/>
          <p:nvPr/>
        </p:nvSpPr>
        <p:spPr>
          <a:xfrm>
            <a:off x="5747921" y="142347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ja-JP" altLang="en-US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自発呼吸温存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F8AAD2C-6344-4C47-A903-A54560BD7545}"/>
              </a:ext>
            </a:extLst>
          </p:cNvPr>
          <p:cNvSpPr/>
          <p:nvPr/>
        </p:nvSpPr>
        <p:spPr>
          <a:xfrm>
            <a:off x="529620" y="36885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ja-JP" altLang="en-US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自発呼吸温存</a:t>
            </a:r>
            <a:endParaRPr kumimoji="1" lang="en-US" altLang="ja-JP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r"/>
            <a:r>
              <a:rPr kumimoji="1" lang="ja-JP" altLang="en-US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すると</a:t>
            </a:r>
          </a:p>
        </p:txBody>
      </p:sp>
    </p:spTree>
    <p:extLst>
      <p:ext uri="{BB962C8B-B14F-4D97-AF65-F5344CB8AC3E}">
        <p14:creationId xmlns:p14="http://schemas.microsoft.com/office/powerpoint/2010/main" val="2565883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>
            <a:extLst>
              <a:ext uri="{FF2B5EF4-FFF2-40B4-BE49-F238E27FC236}">
                <a16:creationId xmlns:a16="http://schemas.microsoft.com/office/drawing/2014/main" id="{763DAD18-7B8D-407F-8A43-02F7287BB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951"/>
          <a:stretch>
            <a:fillRect/>
          </a:stretch>
        </p:blipFill>
        <p:spPr bwMode="auto">
          <a:xfrm>
            <a:off x="-33338" y="0"/>
            <a:ext cx="103203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>
            <a:extLst>
              <a:ext uri="{FF2B5EF4-FFF2-40B4-BE49-F238E27FC236}">
                <a16:creationId xmlns:a16="http://schemas.microsoft.com/office/drawing/2014/main" id="{28AA7B0E-841A-474D-B0FF-7044819D5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1425" y="4364038"/>
            <a:ext cx="606742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>
              <a:spcBef>
                <a:spcPct val="0"/>
              </a:spcBef>
              <a:buNone/>
              <a:defRPr/>
            </a:pPr>
            <a:r>
              <a:rPr lang="ja-JP" altLang="en-US" sz="7200" b="1" dirty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</a:rPr>
              <a:t>自発呼吸温存</a:t>
            </a:r>
            <a:endParaRPr lang="en-US" altLang="ja-JP" sz="7200" b="1" dirty="0">
              <a:solidFill>
                <a:srgbClr val="99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</a:endParaRPr>
          </a:p>
          <a:p>
            <a:pPr algn="r">
              <a:spcBef>
                <a:spcPct val="0"/>
              </a:spcBef>
              <a:buNone/>
              <a:defRPr/>
            </a:pPr>
            <a:r>
              <a:rPr lang="ja-JP" altLang="en-US" sz="7200" b="1" dirty="0">
                <a:solidFill>
                  <a:srgbClr val="99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</a:rPr>
              <a:t>のデメリット</a:t>
            </a:r>
          </a:p>
        </p:txBody>
      </p:sp>
    </p:spTree>
    <p:extLst>
      <p:ext uri="{BB962C8B-B14F-4D97-AF65-F5344CB8AC3E}">
        <p14:creationId xmlns:p14="http://schemas.microsoft.com/office/powerpoint/2010/main" val="2744947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125" y="1465780"/>
            <a:ext cx="4760913" cy="3671887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84" name="正方形/長方形 2"/>
          <p:cNvSpPr>
            <a:spLocks noChangeArrowheads="1"/>
          </p:cNvSpPr>
          <p:nvPr/>
        </p:nvSpPr>
        <p:spPr bwMode="auto">
          <a:xfrm>
            <a:off x="6511925" y="6318250"/>
            <a:ext cx="3630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 err="1">
                <a:solidFill>
                  <a:srgbClr val="000099"/>
                </a:solidFill>
              </a:rPr>
              <a:t>Papazian</a:t>
            </a:r>
            <a:r>
              <a:rPr lang="en-US" altLang="ja-JP" sz="2000" b="1" dirty="0">
                <a:solidFill>
                  <a:srgbClr val="000099"/>
                </a:solidFill>
              </a:rPr>
              <a:t> L. NEJM 2010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sp>
        <p:nvSpPr>
          <p:cNvPr id="5" name="正方形/長方形 2"/>
          <p:cNvSpPr>
            <a:spLocks noChangeArrowheads="1"/>
          </p:cNvSpPr>
          <p:nvPr/>
        </p:nvSpPr>
        <p:spPr bwMode="auto">
          <a:xfrm>
            <a:off x="5343525" y="2301875"/>
            <a:ext cx="478313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3314700" algn="ctr"/>
              </a:tabLst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314700" algn="ctr"/>
              </a:tabLst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314700" algn="ctr"/>
              </a:tabLst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314700" algn="ctr"/>
              </a:tabLst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314700" algn="ctr"/>
              </a:tabLst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14700" algn="ctr"/>
              </a:tabLst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14700" algn="ctr"/>
              </a:tabLst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14700" algn="ctr"/>
              </a:tabLst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14700" algn="ctr"/>
              </a:tabLst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000099"/>
                </a:solidFill>
              </a:rPr>
              <a:t>90</a:t>
            </a:r>
            <a:r>
              <a:rPr lang="ja-JP" altLang="en-US" sz="2800" b="1" dirty="0">
                <a:solidFill>
                  <a:srgbClr val="000099"/>
                </a:solidFill>
              </a:rPr>
              <a:t>日死亡率</a:t>
            </a:r>
            <a:r>
              <a:rPr lang="en-US" altLang="ja-JP" sz="2800" b="1" dirty="0">
                <a:solidFill>
                  <a:srgbClr val="CC0000"/>
                </a:solidFill>
              </a:rPr>
              <a:t>	</a:t>
            </a:r>
            <a:r>
              <a:rPr lang="en-US" altLang="ja-JP" sz="6000" b="1" dirty="0">
                <a:solidFill>
                  <a:srgbClr val="CC0000"/>
                </a:solidFill>
              </a:rPr>
              <a:t>-32</a:t>
            </a:r>
            <a:r>
              <a:rPr lang="en-US" altLang="ja-JP" sz="2800" b="1" dirty="0">
                <a:solidFill>
                  <a:srgbClr val="CC0000"/>
                </a:solidFill>
              </a:rPr>
              <a:t>%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000099"/>
                </a:solidFill>
              </a:rPr>
              <a:t>28d-VFD</a:t>
            </a:r>
            <a:r>
              <a:rPr lang="en-US" altLang="ja-JP" sz="2800" b="1" dirty="0">
                <a:solidFill>
                  <a:srgbClr val="CC0000"/>
                </a:solidFill>
              </a:rPr>
              <a:t>	</a:t>
            </a:r>
            <a:r>
              <a:rPr lang="en-US" altLang="ja-JP" sz="6000" b="1" dirty="0">
                <a:solidFill>
                  <a:srgbClr val="CC0000"/>
                </a:solidFill>
              </a:rPr>
              <a:t>11</a:t>
            </a:r>
            <a:r>
              <a:rPr lang="en-US" altLang="ja-JP" sz="2800" b="1" dirty="0">
                <a:solidFill>
                  <a:srgbClr val="CC0000"/>
                </a:solidFill>
              </a:rPr>
              <a:t> vs 9</a:t>
            </a:r>
            <a:r>
              <a:rPr lang="ja-JP" altLang="en-US" sz="2800" b="1" dirty="0">
                <a:solidFill>
                  <a:srgbClr val="CC0000"/>
                </a:solidFill>
              </a:rPr>
              <a:t>日</a:t>
            </a:r>
            <a:endParaRPr lang="en-US" altLang="ja-JP" sz="2800" b="1" dirty="0">
              <a:solidFill>
                <a:srgbClr val="CC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000099"/>
                </a:solidFill>
              </a:rPr>
              <a:t>90d-VFD</a:t>
            </a:r>
            <a:r>
              <a:rPr lang="en-US" altLang="ja-JP" sz="2800" b="1" dirty="0">
                <a:solidFill>
                  <a:srgbClr val="CC0000"/>
                </a:solidFill>
              </a:rPr>
              <a:t>	</a:t>
            </a:r>
            <a:r>
              <a:rPr lang="en-US" altLang="ja-JP" sz="6000" b="1" dirty="0">
                <a:solidFill>
                  <a:srgbClr val="CC0000"/>
                </a:solidFill>
              </a:rPr>
              <a:t>53</a:t>
            </a:r>
            <a:r>
              <a:rPr lang="en-US" altLang="ja-JP" sz="2800" b="1" dirty="0">
                <a:solidFill>
                  <a:srgbClr val="CC0000"/>
                </a:solidFill>
              </a:rPr>
              <a:t> vs 45</a:t>
            </a:r>
            <a:r>
              <a:rPr lang="ja-JP" altLang="en-US" sz="2800" b="1" dirty="0">
                <a:solidFill>
                  <a:srgbClr val="CC0000"/>
                </a:solidFill>
              </a:rPr>
              <a:t>日</a:t>
            </a:r>
            <a:endParaRPr lang="en-US" altLang="ja-JP" sz="2800" b="1" dirty="0">
              <a:solidFill>
                <a:srgbClr val="CC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気胸</a:t>
            </a:r>
            <a:r>
              <a:rPr lang="en-US" altLang="ja-JP" sz="2800" b="1" dirty="0">
                <a:solidFill>
                  <a:srgbClr val="CC0000"/>
                </a:solidFill>
              </a:rPr>
              <a:t>	</a:t>
            </a:r>
            <a:r>
              <a:rPr lang="en-US" altLang="ja-JP" sz="6000" b="1" dirty="0">
                <a:solidFill>
                  <a:srgbClr val="CC0000"/>
                </a:solidFill>
              </a:rPr>
              <a:t>4</a:t>
            </a:r>
            <a:r>
              <a:rPr lang="en-US" altLang="ja-JP" sz="2800" b="1" dirty="0">
                <a:solidFill>
                  <a:srgbClr val="CC0000"/>
                </a:solidFill>
              </a:rPr>
              <a:t> vs 12%</a:t>
            </a:r>
            <a:endParaRPr lang="ja-JP" altLang="en-US" sz="2800" b="1" dirty="0">
              <a:solidFill>
                <a:srgbClr val="CC0000"/>
              </a:solidFill>
            </a:endParaRPr>
          </a:p>
        </p:txBody>
      </p:sp>
      <p:sp>
        <p:nvSpPr>
          <p:cNvPr id="3" name="フリーフォーム 2"/>
          <p:cNvSpPr/>
          <p:nvPr/>
        </p:nvSpPr>
        <p:spPr>
          <a:xfrm>
            <a:off x="876300" y="1592780"/>
            <a:ext cx="3971925" cy="914400"/>
          </a:xfrm>
          <a:custGeom>
            <a:avLst/>
            <a:gdLst>
              <a:gd name="connsiteX0" fmla="*/ 0 w 3971925"/>
              <a:gd name="connsiteY0" fmla="*/ 0 h 914400"/>
              <a:gd name="connsiteX1" fmla="*/ 904875 w 3971925"/>
              <a:gd name="connsiteY1" fmla="*/ 657225 h 914400"/>
              <a:gd name="connsiteX2" fmla="*/ 2466975 w 3971925"/>
              <a:gd name="connsiteY2" fmla="*/ 866775 h 914400"/>
              <a:gd name="connsiteX3" fmla="*/ 3971925 w 3971925"/>
              <a:gd name="connsiteY3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1925" h="914400">
                <a:moveTo>
                  <a:pt x="0" y="0"/>
                </a:moveTo>
                <a:cubicBezTo>
                  <a:pt x="246856" y="256381"/>
                  <a:pt x="493713" y="512763"/>
                  <a:pt x="904875" y="657225"/>
                </a:cubicBezTo>
                <a:cubicBezTo>
                  <a:pt x="1316037" y="801687"/>
                  <a:pt x="1955800" y="823913"/>
                  <a:pt x="2466975" y="866775"/>
                </a:cubicBezTo>
                <a:cubicBezTo>
                  <a:pt x="2978150" y="909637"/>
                  <a:pt x="3475037" y="912018"/>
                  <a:pt x="3971925" y="914400"/>
                </a:cubicBezTo>
              </a:path>
            </a:pathLst>
          </a:custGeom>
          <a:noFill/>
          <a:ln w="254000">
            <a:solidFill>
              <a:srgbClr val="FF0000">
                <a:alpha val="30196"/>
              </a:srgb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71687" name="正方形/長方形 2"/>
          <p:cNvSpPr>
            <a:spLocks noChangeArrowheads="1"/>
          </p:cNvSpPr>
          <p:nvPr/>
        </p:nvSpPr>
        <p:spPr bwMode="auto">
          <a:xfrm>
            <a:off x="2449513" y="2867542"/>
            <a:ext cx="2016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筋弛緩なし</a:t>
            </a:r>
          </a:p>
        </p:txBody>
      </p:sp>
      <p:sp>
        <p:nvSpPr>
          <p:cNvPr id="71688" name="正方形/長方形 2"/>
          <p:cNvSpPr>
            <a:spLocks noChangeArrowheads="1"/>
          </p:cNvSpPr>
          <p:nvPr/>
        </p:nvSpPr>
        <p:spPr bwMode="auto">
          <a:xfrm>
            <a:off x="2722563" y="1849955"/>
            <a:ext cx="21209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>
                <a:solidFill>
                  <a:srgbClr val="CC0000"/>
                </a:solidFill>
              </a:rPr>
              <a:t>筋弛緩あり</a:t>
            </a:r>
          </a:p>
        </p:txBody>
      </p:sp>
      <p:sp>
        <p:nvSpPr>
          <p:cNvPr id="71689" name="正方形/長方形 1"/>
          <p:cNvSpPr>
            <a:spLocks noChangeArrowheads="1"/>
          </p:cNvSpPr>
          <p:nvPr/>
        </p:nvSpPr>
        <p:spPr bwMode="auto">
          <a:xfrm>
            <a:off x="7951788" y="1125538"/>
            <a:ext cx="2019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b="1">
                <a:solidFill>
                  <a:srgbClr val="CC0000"/>
                </a:solidFill>
                <a:latin typeface="Arial" pitchFamily="34" charset="0"/>
                <a:ea typeface="ＭＳ Ｐゴシック" pitchFamily="50" charset="-128"/>
              </a:rPr>
              <a:t>(P/F&lt;150)</a:t>
            </a:r>
            <a:endParaRPr lang="ja-JP" altLang="en-US" b="1">
              <a:solidFill>
                <a:srgbClr val="CC0000"/>
              </a:solidFill>
              <a:latin typeface="Arial" pitchFamily="34" charset="0"/>
              <a:ea typeface="ＭＳ Ｐゴシック" pitchFamily="50" charset="-128"/>
            </a:endParaRP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2E7EF6B8-25CB-4EE7-AFD7-FB99EC02E6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3" y="317500"/>
            <a:ext cx="100504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>
                <a:solidFill>
                  <a:srgbClr val="C00000"/>
                </a:solidFill>
                <a:cs typeface="Arial" pitchFamily="34" charset="0"/>
              </a:rPr>
              <a:t>生命予後が良い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DFF48B85-2474-4BC6-8D25-5326AAB449F8}"/>
              </a:ext>
            </a:extLst>
          </p:cNvPr>
          <p:cNvSpPr/>
          <p:nvPr/>
        </p:nvSpPr>
        <p:spPr>
          <a:xfrm>
            <a:off x="1029532" y="366180"/>
            <a:ext cx="35702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ja-JP" altLang="en-US" sz="24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重症例では自発呼吸温存</a:t>
            </a:r>
            <a:endParaRPr kumimoji="1" lang="en-US" altLang="ja-JP" sz="24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r"/>
            <a:r>
              <a:rPr kumimoji="1" lang="ja-JP" altLang="en-US" sz="24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しないほうが</a:t>
            </a:r>
          </a:p>
        </p:txBody>
      </p:sp>
    </p:spTree>
    <p:extLst>
      <p:ext uri="{BB962C8B-B14F-4D97-AF65-F5344CB8AC3E}">
        <p14:creationId xmlns:p14="http://schemas.microsoft.com/office/powerpoint/2010/main" val="41881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6"/>
          <p:cNvSpPr txBox="1">
            <a:spLocks noChangeArrowheads="1"/>
          </p:cNvSpPr>
          <p:nvPr/>
        </p:nvSpPr>
        <p:spPr bwMode="auto">
          <a:xfrm>
            <a:off x="1265238" y="260350"/>
            <a:ext cx="88884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3600" b="1" dirty="0">
                <a:solidFill>
                  <a:srgbClr val="000099"/>
                </a:solidFill>
              </a:rPr>
              <a:t>結果は</a:t>
            </a:r>
            <a:r>
              <a:rPr lang="ja-JP" altLang="en-US" sz="7200" b="1" dirty="0">
                <a:solidFill>
                  <a:srgbClr val="CC0000"/>
                </a:solidFill>
              </a:rPr>
              <a:t>重症度で異なる</a:t>
            </a:r>
            <a:endParaRPr lang="ja-JP" altLang="en-US" sz="4000" b="1" dirty="0">
              <a:solidFill>
                <a:srgbClr val="CC0000"/>
              </a:solidFill>
              <a:cs typeface="Arial" pitchFamily="34" charset="0"/>
            </a:endParaRPr>
          </a:p>
        </p:txBody>
      </p:sp>
      <p:sp>
        <p:nvSpPr>
          <p:cNvPr id="72707" name="正方形/長方形 2"/>
          <p:cNvSpPr>
            <a:spLocks noChangeArrowheads="1"/>
          </p:cNvSpPr>
          <p:nvPr/>
        </p:nvSpPr>
        <p:spPr bwMode="auto">
          <a:xfrm>
            <a:off x="6511925" y="6308725"/>
            <a:ext cx="3630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</a:rPr>
              <a:t>Yoshida T. CCM 2013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sp>
        <p:nvSpPr>
          <p:cNvPr id="25" name="正方形/長方形 2"/>
          <p:cNvSpPr>
            <a:spLocks noChangeArrowheads="1"/>
          </p:cNvSpPr>
          <p:nvPr/>
        </p:nvSpPr>
        <p:spPr bwMode="auto">
          <a:xfrm>
            <a:off x="6727825" y="4146909"/>
            <a:ext cx="33972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軽症なら</a:t>
            </a:r>
            <a:r>
              <a:rPr lang="ja-JP" altLang="en-US" sz="2800" b="1" dirty="0">
                <a:solidFill>
                  <a:srgbClr val="000099"/>
                </a:solidFill>
                <a:sym typeface="Wingdings" pitchFamily="2" charset="2"/>
              </a:rPr>
              <a:t>自発呼吸</a:t>
            </a:r>
            <a:endParaRPr lang="en-US" altLang="ja-JP" sz="2800" b="1" dirty="0">
              <a:solidFill>
                <a:srgbClr val="000099"/>
              </a:solidFill>
              <a:sym typeface="Wingdings" pitchFamily="2" charset="2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  <a:sym typeface="Wingdings" pitchFamily="2" charset="2"/>
              </a:rPr>
              <a:t>残しても良いかも</a:t>
            </a:r>
            <a:endParaRPr lang="en-US" altLang="ja-JP" sz="2800" b="1" dirty="0">
              <a:solidFill>
                <a:srgbClr val="000099"/>
              </a:solidFill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63" y="1724025"/>
            <a:ext cx="6018212" cy="4286250"/>
          </a:xfrm>
          <a:prstGeom prst="rect">
            <a:avLst/>
          </a:prstGeom>
          <a:ln>
            <a:noFill/>
          </a:ln>
          <a:effectLst/>
        </p:spPr>
      </p:pic>
      <p:cxnSp>
        <p:nvCxnSpPr>
          <p:cNvPr id="5" name="直線コネクタ 4"/>
          <p:cNvCxnSpPr/>
          <p:nvPr/>
        </p:nvCxnSpPr>
        <p:spPr>
          <a:xfrm flipV="1">
            <a:off x="763588" y="2851150"/>
            <a:ext cx="3875087" cy="1366838"/>
          </a:xfrm>
          <a:prstGeom prst="line">
            <a:avLst/>
          </a:prstGeom>
          <a:ln w="317500">
            <a:solidFill>
              <a:srgbClr val="FF0000">
                <a:alpha val="3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711" name="テキスト ボックス 1"/>
          <p:cNvSpPr txBox="1">
            <a:spLocks noChangeArrowheads="1"/>
          </p:cNvSpPr>
          <p:nvPr/>
        </p:nvSpPr>
        <p:spPr bwMode="auto">
          <a:xfrm>
            <a:off x="679450" y="2165350"/>
            <a:ext cx="3775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4000" b="1" dirty="0">
                <a:solidFill>
                  <a:srgbClr val="C00000"/>
                </a:solidFill>
              </a:rPr>
              <a:t>重症＋自発呼吸</a:t>
            </a:r>
          </a:p>
        </p:txBody>
      </p:sp>
      <p:sp>
        <p:nvSpPr>
          <p:cNvPr id="72712" name="テキスト ボックス 7"/>
          <p:cNvSpPr txBox="1">
            <a:spLocks noChangeArrowheads="1"/>
          </p:cNvSpPr>
          <p:nvPr/>
        </p:nvSpPr>
        <p:spPr bwMode="auto">
          <a:xfrm>
            <a:off x="2825750" y="4860925"/>
            <a:ext cx="19367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99"/>
                </a:solidFill>
              </a:rPr>
              <a:t>重症</a:t>
            </a:r>
            <a:r>
              <a:rPr lang="en-US" altLang="ja-JP" sz="2000" b="1" dirty="0">
                <a:solidFill>
                  <a:srgbClr val="000099"/>
                </a:solidFill>
              </a:rPr>
              <a:t>-</a:t>
            </a:r>
            <a:r>
              <a:rPr lang="ja-JP" altLang="en-US" sz="2000" b="1" dirty="0">
                <a:solidFill>
                  <a:srgbClr val="000099"/>
                </a:solidFill>
              </a:rPr>
              <a:t>自発呼吸</a:t>
            </a:r>
            <a:endParaRPr lang="en-US" altLang="ja-JP" sz="2000" b="1" dirty="0">
              <a:solidFill>
                <a:srgbClr val="000099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99"/>
                </a:solidFill>
              </a:rPr>
              <a:t>軽症</a:t>
            </a:r>
            <a:r>
              <a:rPr lang="en-US" altLang="ja-JP" sz="2000" b="1" dirty="0">
                <a:solidFill>
                  <a:srgbClr val="000099"/>
                </a:solidFill>
              </a:rPr>
              <a:t>+</a:t>
            </a:r>
            <a:r>
              <a:rPr lang="ja-JP" altLang="en-US" sz="2000" b="1" dirty="0">
                <a:solidFill>
                  <a:srgbClr val="000099"/>
                </a:solidFill>
              </a:rPr>
              <a:t>自発呼吸</a:t>
            </a:r>
            <a:endParaRPr lang="en-US" altLang="ja-JP" sz="2000" b="1" dirty="0">
              <a:solidFill>
                <a:srgbClr val="000099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99"/>
                </a:solidFill>
              </a:rPr>
              <a:t>軽症</a:t>
            </a:r>
            <a:r>
              <a:rPr lang="en-US" altLang="ja-JP" sz="2000" b="1" dirty="0">
                <a:solidFill>
                  <a:srgbClr val="000099"/>
                </a:solidFill>
              </a:rPr>
              <a:t>-</a:t>
            </a:r>
            <a:r>
              <a:rPr lang="ja-JP" altLang="en-US" sz="2000" b="1" dirty="0">
                <a:solidFill>
                  <a:srgbClr val="000099"/>
                </a:solidFill>
              </a:rPr>
              <a:t>自発呼吸</a:t>
            </a:r>
            <a:endParaRPr lang="en-US" altLang="ja-JP" sz="2000" b="1" dirty="0">
              <a:solidFill>
                <a:srgbClr val="000099"/>
              </a:solidFill>
            </a:endParaRPr>
          </a:p>
        </p:txBody>
      </p:sp>
      <p:sp>
        <p:nvSpPr>
          <p:cNvPr id="10" name="テキスト ボックス 7">
            <a:extLst>
              <a:ext uri="{FF2B5EF4-FFF2-40B4-BE49-F238E27FC236}">
                <a16:creationId xmlns:a16="http://schemas.microsoft.com/office/drawing/2014/main" id="{CD42350E-6470-43A7-8203-A357766A997F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45264" y="3705998"/>
            <a:ext cx="9541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99"/>
                </a:solidFill>
              </a:rPr>
              <a:t>経肺圧</a:t>
            </a:r>
            <a:endParaRPr lang="en-US" altLang="ja-JP" sz="2000" b="1" dirty="0">
              <a:solidFill>
                <a:srgbClr val="000099"/>
              </a:solidFill>
            </a:endParaRPr>
          </a:p>
        </p:txBody>
      </p:sp>
      <p:sp>
        <p:nvSpPr>
          <p:cNvPr id="11" name="正方形/長方形 2">
            <a:extLst>
              <a:ext uri="{FF2B5EF4-FFF2-40B4-BE49-F238E27FC236}">
                <a16:creationId xmlns:a16="http://schemas.microsoft.com/office/drawing/2014/main" id="{9A4F40F0-C541-4177-B75D-BBD3DC9A6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8675" y="1997075"/>
            <a:ext cx="300252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6000" b="1" dirty="0">
                <a:solidFill>
                  <a:srgbClr val="C00000"/>
                </a:solidFill>
                <a:sym typeface="Wingdings" panose="05000000000000000000" pitchFamily="2" charset="2"/>
              </a:rPr>
              <a:t></a:t>
            </a:r>
            <a:r>
              <a:rPr lang="ja-JP" altLang="en-US" sz="6000" b="1" dirty="0">
                <a:solidFill>
                  <a:srgbClr val="C00000"/>
                </a:solidFill>
              </a:rPr>
              <a:t>有害</a:t>
            </a:r>
            <a:endParaRPr lang="en-US" altLang="ja-JP" sz="6000" b="1" dirty="0">
              <a:solidFill>
                <a:srgbClr val="C00000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1F5E4A6-A325-43E3-8415-81A1AB221A1E}"/>
              </a:ext>
            </a:extLst>
          </p:cNvPr>
          <p:cNvSpPr/>
          <p:nvPr/>
        </p:nvSpPr>
        <p:spPr>
          <a:xfrm>
            <a:off x="4811712" y="1923537"/>
            <a:ext cx="2849102" cy="1015663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590538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>
            <a:extLst>
              <a:ext uri="{FF2B5EF4-FFF2-40B4-BE49-F238E27FC236}">
                <a16:creationId xmlns:a16="http://schemas.microsoft.com/office/drawing/2014/main" id="{8EB777E9-60C4-4FC6-AFF5-E38FF260BB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5238" y="270983"/>
            <a:ext cx="88884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5400" b="1" dirty="0">
                <a:solidFill>
                  <a:srgbClr val="CC0000"/>
                </a:solidFill>
              </a:rPr>
              <a:t>強い自発呼吸は有害</a:t>
            </a:r>
            <a:endParaRPr lang="ja-JP" altLang="en-US" sz="28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22532" name="正方形/長方形 2">
            <a:extLst>
              <a:ext uri="{FF2B5EF4-FFF2-40B4-BE49-F238E27FC236}">
                <a16:creationId xmlns:a16="http://schemas.microsoft.com/office/drawing/2014/main" id="{1BAE0781-44A1-42CD-AAAB-3CA05AEC5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1925" y="6308725"/>
            <a:ext cx="3630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</a:rPr>
              <a:t>Yoshida T. CCM 2012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sp>
        <p:nvSpPr>
          <p:cNvPr id="25" name="正方形/長方形 2">
            <a:extLst>
              <a:ext uri="{FF2B5EF4-FFF2-40B4-BE49-F238E27FC236}">
                <a16:creationId xmlns:a16="http://schemas.microsoft.com/office/drawing/2014/main" id="{E7778A04-195C-48A3-B5A7-803A484FC96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623849" y="2581635"/>
            <a:ext cx="22336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CC"/>
                </a:solidFill>
              </a:rPr>
              <a:t>低用量</a:t>
            </a:r>
            <a:r>
              <a:rPr lang="en-US" altLang="ja-JP" b="1" dirty="0">
                <a:solidFill>
                  <a:srgbClr val="0000CC"/>
                </a:solidFill>
              </a:rPr>
              <a:t>TV</a:t>
            </a:r>
            <a:endParaRPr lang="ja-JP" altLang="en-US" b="1" dirty="0">
              <a:solidFill>
                <a:srgbClr val="0000CC"/>
              </a:solidFill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F0FDEBE-5AFD-4586-ABDC-3D2B6EF09914}"/>
              </a:ext>
            </a:extLst>
          </p:cNvPr>
          <p:cNvGrpSpPr/>
          <p:nvPr/>
        </p:nvGrpSpPr>
        <p:grpSpPr>
          <a:xfrm>
            <a:off x="787437" y="1923977"/>
            <a:ext cx="5751586" cy="4343155"/>
            <a:chOff x="893763" y="1711325"/>
            <a:chExt cx="6197600" cy="4679950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C583F6B3-BCDD-466E-B083-B89E88400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3763" y="1711325"/>
              <a:ext cx="6126162" cy="46085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" name="正方形/長方形 1">
              <a:extLst>
                <a:ext uri="{FF2B5EF4-FFF2-40B4-BE49-F238E27FC236}">
                  <a16:creationId xmlns:a16="http://schemas.microsoft.com/office/drawing/2014/main" id="{E3FD5A54-F213-4AF1-AB67-F500B413308F}"/>
                </a:ext>
              </a:extLst>
            </p:cNvPr>
            <p:cNvSpPr/>
            <p:nvPr/>
          </p:nvSpPr>
          <p:spPr>
            <a:xfrm>
              <a:off x="3851275" y="4014788"/>
              <a:ext cx="3240088" cy="2376487"/>
            </a:xfrm>
            <a:prstGeom prst="rect">
              <a:avLst/>
            </a:prstGeom>
            <a:noFill/>
            <a:ln w="127000">
              <a:solidFill>
                <a:srgbClr val="0000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sp>
        <p:nvSpPr>
          <p:cNvPr id="8" name="正方形/長方形 2">
            <a:extLst>
              <a:ext uri="{FF2B5EF4-FFF2-40B4-BE49-F238E27FC236}">
                <a16:creationId xmlns:a16="http://schemas.microsoft.com/office/drawing/2014/main" id="{DC73FB02-5A9F-416B-93AF-635C7F56F27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623057" y="4771148"/>
            <a:ext cx="22320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CC"/>
                </a:solidFill>
              </a:rPr>
              <a:t>中用量</a:t>
            </a:r>
            <a:r>
              <a:rPr lang="en-US" altLang="ja-JP" b="1" dirty="0">
                <a:solidFill>
                  <a:srgbClr val="0000CC"/>
                </a:solidFill>
              </a:rPr>
              <a:t>TV</a:t>
            </a:r>
            <a:endParaRPr lang="ja-JP" altLang="en-US" b="1" dirty="0">
              <a:solidFill>
                <a:srgbClr val="0000CC"/>
              </a:solidFill>
            </a:endParaRPr>
          </a:p>
        </p:txBody>
      </p:sp>
      <p:sp>
        <p:nvSpPr>
          <p:cNvPr id="9" name="正方形/長方形 2">
            <a:extLst>
              <a:ext uri="{FF2B5EF4-FFF2-40B4-BE49-F238E27FC236}">
                <a16:creationId xmlns:a16="http://schemas.microsoft.com/office/drawing/2014/main" id="{5CA2619D-69CF-4739-BE68-E7667FAA18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6362" y="1338190"/>
            <a:ext cx="266858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CC"/>
                </a:solidFill>
              </a:rPr>
              <a:t>自発呼吸 弱</a:t>
            </a:r>
          </a:p>
        </p:txBody>
      </p:sp>
      <p:sp>
        <p:nvSpPr>
          <p:cNvPr id="10" name="正方形/長方形 2">
            <a:extLst>
              <a:ext uri="{FF2B5EF4-FFF2-40B4-BE49-F238E27FC236}">
                <a16:creationId xmlns:a16="http://schemas.microsoft.com/office/drawing/2014/main" id="{F8B23453-D737-4727-8246-15DA3E74C4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990" y="1338190"/>
            <a:ext cx="67634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CC"/>
                </a:solidFill>
              </a:rPr>
              <a:t>強</a:t>
            </a:r>
          </a:p>
        </p:txBody>
      </p:sp>
      <p:sp>
        <p:nvSpPr>
          <p:cNvPr id="11" name="正方形/長方形 2">
            <a:extLst>
              <a:ext uri="{FF2B5EF4-FFF2-40B4-BE49-F238E27FC236}">
                <a16:creationId xmlns:a16="http://schemas.microsoft.com/office/drawing/2014/main" id="{1416B904-5661-4A1D-A0BF-DED62CAE9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2000" y="3275683"/>
            <a:ext cx="33972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C00000"/>
                </a:solidFill>
                <a:sym typeface="Wingdings" pitchFamily="2" charset="2"/>
              </a:rPr>
              <a:t>低一回換気を守らず自発呼吸をすると</a:t>
            </a:r>
            <a:endParaRPr lang="en-US" altLang="ja-JP" sz="2800" b="1" dirty="0">
              <a:solidFill>
                <a:srgbClr val="C00000"/>
              </a:solidFill>
              <a:sym typeface="Wingdings" pitchFamily="2" charset="2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C00000"/>
                </a:solidFill>
                <a:sym typeface="Wingdings" pitchFamily="2" charset="2"/>
              </a:rPr>
              <a:t>もっとも肺傷害強い</a:t>
            </a:r>
            <a:endParaRPr lang="en-US" altLang="ja-JP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92B2631-2F22-4EBF-90D7-5A674BD47E5C}"/>
              </a:ext>
            </a:extLst>
          </p:cNvPr>
          <p:cNvSpPr/>
          <p:nvPr/>
        </p:nvSpPr>
        <p:spPr>
          <a:xfrm>
            <a:off x="381424" y="1401668"/>
            <a:ext cx="9524152" cy="5166280"/>
          </a:xfrm>
          <a:prstGeom prst="rect">
            <a:avLst/>
          </a:prstGeom>
          <a:solidFill>
            <a:schemeClr val="accent1">
              <a:lumMod val="60000"/>
              <a:lumOff val="4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290052"/>
            <a:ext cx="9585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7200" b="1" dirty="0">
                <a:solidFill>
                  <a:srgbClr val="C00000"/>
                </a:solidFill>
                <a:cs typeface="Arial" panose="020B0604020202020204" pitchFamily="34" charset="0"/>
              </a:rPr>
              <a:t>本解説の内容</a:t>
            </a:r>
            <a:endParaRPr lang="en-US" altLang="ja-JP" sz="7200" b="1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79FE54C-4FFD-4556-AA5F-FC020414179D}"/>
              </a:ext>
            </a:extLst>
          </p:cNvPr>
          <p:cNvSpPr txBox="1"/>
          <p:nvPr/>
        </p:nvSpPr>
        <p:spPr>
          <a:xfrm>
            <a:off x="1033257" y="2244858"/>
            <a:ext cx="844590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1563" indent="-1071563">
              <a:buFont typeface="+mj-lt"/>
              <a:buAutoNum type="arabicPeriod"/>
            </a:pPr>
            <a:r>
              <a:rPr kumimoji="1" lang="ja-JP" altLang="en-US" sz="4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人工呼吸管理法の変遷</a:t>
            </a:r>
            <a:endParaRPr kumimoji="1" lang="en-US" altLang="ja-JP" sz="4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pPr marL="1071563" indent="-1071563">
              <a:buFont typeface="+mj-lt"/>
              <a:buAutoNum type="arabicPeriod"/>
            </a:pPr>
            <a:endParaRPr kumimoji="1" lang="ja-JP" altLang="en-US" sz="24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pPr marL="1071563" indent="-1071563">
              <a:buFont typeface="+mj-lt"/>
              <a:buAutoNum type="arabicPeriod"/>
            </a:pPr>
            <a:r>
              <a:rPr kumimoji="1" lang="ja-JP" altLang="en-US" sz="4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自発呼吸の有害性</a:t>
            </a:r>
            <a:endParaRPr kumimoji="1" lang="en-US" altLang="ja-JP" sz="4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pPr marL="1071563" indent="-1071563">
              <a:buFont typeface="+mj-lt"/>
              <a:buAutoNum type="arabicPeriod"/>
            </a:pPr>
            <a:endParaRPr kumimoji="1" lang="ja-JP" altLang="en-US" sz="24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pPr marL="1071563" indent="-1071563">
              <a:buFont typeface="+mj-lt"/>
              <a:buAutoNum type="arabicPeriod"/>
            </a:pPr>
            <a:r>
              <a:rPr kumimoji="1" lang="en-US" altLang="ja-JP" sz="4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COVID-19</a:t>
            </a:r>
            <a:r>
              <a:rPr kumimoji="1" lang="ja-JP" altLang="en-US" sz="4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で推奨される人工呼吸管理法</a:t>
            </a:r>
          </a:p>
        </p:txBody>
      </p:sp>
    </p:spTree>
    <p:extLst>
      <p:ext uri="{BB962C8B-B14F-4D97-AF65-F5344CB8AC3E}">
        <p14:creationId xmlns:p14="http://schemas.microsoft.com/office/powerpoint/2010/main" val="37717942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正方形/長方形 2">
            <a:extLst>
              <a:ext uri="{FF2B5EF4-FFF2-40B4-BE49-F238E27FC236}">
                <a16:creationId xmlns:a16="http://schemas.microsoft.com/office/drawing/2014/main" id="{B085E0FF-E910-4133-B465-F539A4CAD0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1925" y="6340660"/>
            <a:ext cx="3630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</a:rPr>
              <a:t>Yoshida T. AJRCCM 2016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pic>
        <p:nvPicPr>
          <p:cNvPr id="24579" name="Picture 2">
            <a:extLst>
              <a:ext uri="{FF2B5EF4-FFF2-40B4-BE49-F238E27FC236}">
                <a16:creationId xmlns:a16="http://schemas.microsoft.com/office/drawing/2014/main" id="{41E83260-21EE-4D70-A57F-F8BFEAC28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65273"/>
            <a:ext cx="102870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AEE3C2D-C640-4397-8277-5D0522EB8CAB}"/>
              </a:ext>
            </a:extLst>
          </p:cNvPr>
          <p:cNvSpPr/>
          <p:nvPr/>
        </p:nvSpPr>
        <p:spPr>
          <a:xfrm>
            <a:off x="0" y="1565273"/>
            <a:ext cx="766445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4581" name="テキスト ボックス 12">
            <a:extLst>
              <a:ext uri="{FF2B5EF4-FFF2-40B4-BE49-F238E27FC236}">
                <a16:creationId xmlns:a16="http://schemas.microsoft.com/office/drawing/2014/main" id="{39242A00-2BF6-423C-9E52-98C2AE9589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1519235"/>
            <a:ext cx="23399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自発呼吸あり</a:t>
            </a:r>
            <a:endParaRPr lang="en-US" altLang="ja-JP" sz="2800" b="1" dirty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C00000"/>
                </a:solidFill>
              </a:rPr>
              <a:t>呼気</a:t>
            </a:r>
            <a:r>
              <a:rPr lang="ja-JP" altLang="en-US" sz="2800" b="1" dirty="0">
                <a:solidFill>
                  <a:srgbClr val="000099"/>
                </a:solidFill>
              </a:rPr>
              <a:t>終末</a:t>
            </a:r>
          </a:p>
        </p:txBody>
      </p:sp>
      <p:sp>
        <p:nvSpPr>
          <p:cNvPr id="24582" name="テキスト ボックス 12">
            <a:extLst>
              <a:ext uri="{FF2B5EF4-FFF2-40B4-BE49-F238E27FC236}">
                <a16:creationId xmlns:a16="http://schemas.microsoft.com/office/drawing/2014/main" id="{FFF902CD-0E3B-4714-8BD6-7D6F37F92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138" y="1519235"/>
            <a:ext cx="233997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000099"/>
                </a:solidFill>
              </a:rPr>
              <a:t>自発呼吸あり</a:t>
            </a:r>
            <a:endParaRPr lang="en-US" altLang="ja-JP" sz="2800" b="1" dirty="0">
              <a:solidFill>
                <a:srgbClr val="000099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rgbClr val="C00000"/>
                </a:solidFill>
              </a:rPr>
              <a:t>吸気</a:t>
            </a:r>
            <a:r>
              <a:rPr lang="ja-JP" altLang="en-US" sz="2800" b="1" dirty="0">
                <a:solidFill>
                  <a:srgbClr val="000099"/>
                </a:solidFill>
              </a:rPr>
              <a:t>終末</a:t>
            </a:r>
          </a:p>
        </p:txBody>
      </p:sp>
      <p:sp>
        <p:nvSpPr>
          <p:cNvPr id="8" name="Text Box 6">
            <a:extLst>
              <a:ext uri="{FF2B5EF4-FFF2-40B4-BE49-F238E27FC236}">
                <a16:creationId xmlns:a16="http://schemas.microsoft.com/office/drawing/2014/main" id="{35BA4906-A2A6-4AFE-98B0-C6AC5C5D6D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382" y="405293"/>
            <a:ext cx="888841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600" b="1" dirty="0">
                <a:solidFill>
                  <a:srgbClr val="CC0000"/>
                </a:solidFill>
              </a:rPr>
              <a:t>胸腔内圧の不均一性</a:t>
            </a:r>
            <a:endParaRPr lang="ja-JP" altLang="en-US" sz="36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9" name="テキスト ボックス 12">
            <a:extLst>
              <a:ext uri="{FF2B5EF4-FFF2-40B4-BE49-F238E27FC236}">
                <a16:creationId xmlns:a16="http://schemas.microsoft.com/office/drawing/2014/main" id="{700F2183-1D6D-48CB-B158-9AC5DA01E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471860"/>
            <a:ext cx="14157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000099"/>
                </a:solidFill>
              </a:rPr>
              <a:t>自発呼吸</a:t>
            </a:r>
            <a:endParaRPr lang="en-US" altLang="ja-JP" sz="2400" b="1" dirty="0">
              <a:solidFill>
                <a:srgbClr val="000099"/>
              </a:solidFill>
            </a:endParaRPr>
          </a:p>
          <a:p>
            <a:pPr algn="r">
              <a:spcBef>
                <a:spcPct val="0"/>
              </a:spcBef>
              <a:buFontTx/>
              <a:buNone/>
            </a:pPr>
            <a:r>
              <a:rPr lang="ja-JP" altLang="en-US" sz="2400" b="1" dirty="0">
                <a:solidFill>
                  <a:srgbClr val="000099"/>
                </a:solidFill>
              </a:rPr>
              <a:t>による</a:t>
            </a:r>
          </a:p>
        </p:txBody>
      </p:sp>
      <p:sp>
        <p:nvSpPr>
          <p:cNvPr id="10" name="テキスト ボックス 18">
            <a:extLst>
              <a:ext uri="{FF2B5EF4-FFF2-40B4-BE49-F238E27FC236}">
                <a16:creationId xmlns:a16="http://schemas.microsoft.com/office/drawing/2014/main" id="{6A4399F1-5032-4BD8-9612-75B72DEB6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268" y="5909713"/>
            <a:ext cx="4493538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4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経肺圧が良くても</a:t>
            </a:r>
            <a:endParaRPr lang="en-US" altLang="ja-JP" sz="24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4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肺の全部位が良いとは言えない</a:t>
            </a:r>
            <a:endParaRPr lang="ja-JP" altLang="en-US" sz="24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Text Box 6">
            <a:extLst>
              <a:ext uri="{FF2B5EF4-FFF2-40B4-BE49-F238E27FC236}">
                <a16:creationId xmlns:a16="http://schemas.microsoft.com/office/drawing/2014/main" id="{559615E0-EA8F-4FB1-A641-188CCDDE4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388" y="530225"/>
            <a:ext cx="7170737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ja-JP" altLang="en-US" sz="6000" b="1">
                <a:solidFill>
                  <a:srgbClr val="CC0000"/>
                </a:solidFill>
              </a:rPr>
              <a:t>経血管壁圧</a:t>
            </a:r>
            <a:endParaRPr lang="en-US" altLang="ja-JP" sz="6000" b="1">
              <a:solidFill>
                <a:srgbClr val="CC0000"/>
              </a:solidFill>
            </a:endParaRPr>
          </a:p>
          <a:p>
            <a:pPr algn="r" eaLnBrk="1" hangingPunct="1">
              <a:lnSpc>
                <a:spcPts val="2800"/>
              </a:lnSpc>
              <a:spcBef>
                <a:spcPct val="0"/>
              </a:spcBef>
              <a:buFontTx/>
              <a:buNone/>
            </a:pPr>
            <a:r>
              <a:rPr lang="en-US" altLang="ja-JP" sz="2800" b="1">
                <a:solidFill>
                  <a:srgbClr val="CC0000"/>
                </a:solidFill>
                <a:cs typeface="Arial" panose="020B0604020202020204" pitchFamily="34" charset="0"/>
              </a:rPr>
              <a:t>(Transvascular pressure)</a:t>
            </a:r>
            <a:endParaRPr lang="ja-JP" altLang="en-US" sz="2800" b="1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25612" name="正方形/長方形 2">
            <a:extLst>
              <a:ext uri="{FF2B5EF4-FFF2-40B4-BE49-F238E27FC236}">
                <a16:creationId xmlns:a16="http://schemas.microsoft.com/office/drawing/2014/main" id="{1A86CE02-5DA9-460F-9C05-568A56414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1925" y="6415088"/>
            <a:ext cx="3630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</a:rPr>
              <a:t>Yoshida T. AJRCCM 2016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0BA51500-CEED-4B63-A689-847CCD9A8814}"/>
              </a:ext>
            </a:extLst>
          </p:cNvPr>
          <p:cNvSpPr/>
          <p:nvPr/>
        </p:nvSpPr>
        <p:spPr>
          <a:xfrm>
            <a:off x="5065178" y="1445695"/>
            <a:ext cx="4163882" cy="4595073"/>
          </a:xfrm>
          <a:prstGeom prst="rect">
            <a:avLst/>
          </a:prstGeom>
          <a:solidFill>
            <a:srgbClr val="CC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8E2CD1E-7398-4D06-ADA7-14F856FD8807}"/>
              </a:ext>
            </a:extLst>
          </p:cNvPr>
          <p:cNvSpPr/>
          <p:nvPr/>
        </p:nvSpPr>
        <p:spPr>
          <a:xfrm>
            <a:off x="270318" y="1457193"/>
            <a:ext cx="4163882" cy="4593637"/>
          </a:xfrm>
          <a:prstGeom prst="rect">
            <a:avLst/>
          </a:prstGeom>
          <a:solidFill>
            <a:srgbClr val="CCFFFF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" name="円/楕円 2">
            <a:extLst>
              <a:ext uri="{FF2B5EF4-FFF2-40B4-BE49-F238E27FC236}">
                <a16:creationId xmlns:a16="http://schemas.microsoft.com/office/drawing/2014/main" id="{756D5515-6222-49B4-8C14-04834C31E2BF}"/>
              </a:ext>
            </a:extLst>
          </p:cNvPr>
          <p:cNvSpPr/>
          <p:nvPr/>
        </p:nvSpPr>
        <p:spPr bwMode="auto">
          <a:xfrm>
            <a:off x="912795" y="2916061"/>
            <a:ext cx="2086971" cy="2086971"/>
          </a:xfrm>
          <a:prstGeom prst="ellipse">
            <a:avLst/>
          </a:prstGeom>
          <a:solidFill>
            <a:srgbClr val="CCECFF"/>
          </a:solidFill>
          <a:ln w="762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5FD82E1-56F2-4637-8C37-BDB5497A0A97}"/>
              </a:ext>
            </a:extLst>
          </p:cNvPr>
          <p:cNvSpPr/>
          <p:nvPr/>
        </p:nvSpPr>
        <p:spPr bwMode="auto">
          <a:xfrm>
            <a:off x="1434538" y="2003371"/>
            <a:ext cx="1043486" cy="1118226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5607" name="テキスト ボックス 12">
            <a:extLst>
              <a:ext uri="{FF2B5EF4-FFF2-40B4-BE49-F238E27FC236}">
                <a16:creationId xmlns:a16="http://schemas.microsoft.com/office/drawing/2014/main" id="{E22102D7-C8B8-4EB9-B020-78C76EF58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0268" y="3311321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0000CC"/>
                </a:solidFill>
              </a:rPr>
              <a:t>気道内圧</a:t>
            </a:r>
            <a:endParaRPr lang="en-US" altLang="ja-JP" sz="2000" dirty="0">
              <a:solidFill>
                <a:srgbClr val="0000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0000CC"/>
                </a:solidFill>
              </a:rPr>
              <a:t>+30</a:t>
            </a:r>
            <a:endParaRPr lang="ja-JP" altLang="en-US" sz="2000" dirty="0">
              <a:solidFill>
                <a:srgbClr val="0000CC"/>
              </a:solidFill>
            </a:endParaRPr>
          </a:p>
        </p:txBody>
      </p:sp>
      <p:sp>
        <p:nvSpPr>
          <p:cNvPr id="14" name="円/楕円 13">
            <a:extLst>
              <a:ext uri="{FF2B5EF4-FFF2-40B4-BE49-F238E27FC236}">
                <a16:creationId xmlns:a16="http://schemas.microsoft.com/office/drawing/2014/main" id="{BD2E12D4-EE15-4B3C-A694-BA8F88CA9637}"/>
              </a:ext>
            </a:extLst>
          </p:cNvPr>
          <p:cNvSpPr/>
          <p:nvPr/>
        </p:nvSpPr>
        <p:spPr bwMode="auto">
          <a:xfrm>
            <a:off x="5681784" y="2916061"/>
            <a:ext cx="2086971" cy="2086971"/>
          </a:xfrm>
          <a:prstGeom prst="ellipse">
            <a:avLst/>
          </a:prstGeom>
          <a:solidFill>
            <a:srgbClr val="CCECFF"/>
          </a:solidFill>
          <a:ln w="7620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8F627AE-50BA-4E64-B7B8-994F8529847B}"/>
              </a:ext>
            </a:extLst>
          </p:cNvPr>
          <p:cNvSpPr/>
          <p:nvPr/>
        </p:nvSpPr>
        <p:spPr bwMode="auto">
          <a:xfrm>
            <a:off x="6203526" y="2003371"/>
            <a:ext cx="1043486" cy="1118226"/>
          </a:xfrm>
          <a:prstGeom prst="rect">
            <a:avLst/>
          </a:prstGeom>
          <a:solidFill>
            <a:srgbClr val="CCE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5610" name="テキスト ボックス 18">
            <a:extLst>
              <a:ext uri="{FF2B5EF4-FFF2-40B4-BE49-F238E27FC236}">
                <a16:creationId xmlns:a16="http://schemas.microsoft.com/office/drawing/2014/main" id="{83778FF8-5928-40E5-949B-64F82D4E2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222" y="5261972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 b="1">
                <a:solidFill>
                  <a:srgbClr val="CC0000"/>
                </a:solidFill>
              </a:rPr>
              <a:t>胸腔内圧</a:t>
            </a:r>
            <a:endParaRPr lang="en-US" altLang="ja-JP" sz="2000" b="1">
              <a:solidFill>
                <a:srgbClr val="CC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000" b="1">
                <a:solidFill>
                  <a:srgbClr val="CC0000"/>
                </a:solidFill>
              </a:rPr>
              <a:t>+10</a:t>
            </a:r>
            <a:endParaRPr lang="ja-JP" altLang="en-US" sz="2000" b="1">
              <a:solidFill>
                <a:srgbClr val="CC0000"/>
              </a:solidFill>
            </a:endParaRPr>
          </a:p>
        </p:txBody>
      </p:sp>
      <p:grpSp>
        <p:nvGrpSpPr>
          <p:cNvPr id="25611" name="グループ化 7">
            <a:extLst>
              <a:ext uri="{FF2B5EF4-FFF2-40B4-BE49-F238E27FC236}">
                <a16:creationId xmlns:a16="http://schemas.microsoft.com/office/drawing/2014/main" id="{906EC2F9-9140-4A71-92BC-EB852CE0FE9E}"/>
              </a:ext>
            </a:extLst>
          </p:cNvPr>
          <p:cNvGrpSpPr>
            <a:grpSpLocks/>
          </p:cNvGrpSpPr>
          <p:nvPr/>
        </p:nvGrpSpPr>
        <p:grpSpPr bwMode="auto">
          <a:xfrm>
            <a:off x="3193803" y="2916061"/>
            <a:ext cx="653976" cy="3018347"/>
            <a:chOff x="4279403" y="2625725"/>
            <a:chExt cx="721222" cy="2969419"/>
          </a:xfrm>
        </p:grpSpPr>
        <p:sp>
          <p:nvSpPr>
            <p:cNvPr id="19" name="円/楕円 18">
              <a:extLst>
                <a:ext uri="{FF2B5EF4-FFF2-40B4-BE49-F238E27FC236}">
                  <a16:creationId xmlns:a16="http://schemas.microsoft.com/office/drawing/2014/main" id="{6CD56EC6-FCD0-40AA-B10D-7FA13C5B25FD}"/>
                </a:ext>
              </a:extLst>
            </p:cNvPr>
            <p:cNvSpPr/>
            <p:nvPr/>
          </p:nvSpPr>
          <p:spPr>
            <a:xfrm>
              <a:off x="4279403" y="5367489"/>
              <a:ext cx="721222" cy="227655"/>
            </a:xfrm>
            <a:prstGeom prst="ellipse">
              <a:avLst/>
            </a:prstGeom>
            <a:solidFill>
              <a:srgbClr val="FF9B9B"/>
            </a:solidFill>
            <a:ln w="28575"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C532ACEC-C925-4FAB-85E1-D978796ADF0B}"/>
                </a:ext>
              </a:extLst>
            </p:cNvPr>
            <p:cNvSpPr/>
            <p:nvPr/>
          </p:nvSpPr>
          <p:spPr>
            <a:xfrm>
              <a:off x="4279403" y="2738846"/>
              <a:ext cx="721222" cy="2743178"/>
            </a:xfrm>
            <a:prstGeom prst="rect">
              <a:avLst/>
            </a:prstGeom>
            <a:solidFill>
              <a:srgbClr val="FF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4" name="円/楕円 3">
              <a:extLst>
                <a:ext uri="{FF2B5EF4-FFF2-40B4-BE49-F238E27FC236}">
                  <a16:creationId xmlns:a16="http://schemas.microsoft.com/office/drawing/2014/main" id="{90C8F4C1-085D-4C17-9BBE-4E016E7A00DB}"/>
                </a:ext>
              </a:extLst>
            </p:cNvPr>
            <p:cNvSpPr/>
            <p:nvPr/>
          </p:nvSpPr>
          <p:spPr>
            <a:xfrm>
              <a:off x="4279403" y="2625725"/>
              <a:ext cx="721222" cy="227656"/>
            </a:xfrm>
            <a:prstGeom prst="ellipse">
              <a:avLst/>
            </a:prstGeom>
            <a:solidFill>
              <a:srgbClr val="FF9B9B"/>
            </a:solidFill>
            <a:ln w="28575"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grpSp>
        <p:nvGrpSpPr>
          <p:cNvPr id="25613" name="グループ化 21">
            <a:extLst>
              <a:ext uri="{FF2B5EF4-FFF2-40B4-BE49-F238E27FC236}">
                <a16:creationId xmlns:a16="http://schemas.microsoft.com/office/drawing/2014/main" id="{FD4AD4BE-27DA-4B3F-B784-15730FADC8E6}"/>
              </a:ext>
            </a:extLst>
          </p:cNvPr>
          <p:cNvGrpSpPr>
            <a:grpSpLocks/>
          </p:cNvGrpSpPr>
          <p:nvPr/>
        </p:nvGrpSpPr>
        <p:grpSpPr bwMode="auto">
          <a:xfrm>
            <a:off x="7964229" y="2916061"/>
            <a:ext cx="652538" cy="3018347"/>
            <a:chOff x="4279403" y="2625725"/>
            <a:chExt cx="721222" cy="2969419"/>
          </a:xfrm>
        </p:grpSpPr>
        <p:sp>
          <p:nvSpPr>
            <p:cNvPr id="23" name="円/楕円 22">
              <a:extLst>
                <a:ext uri="{FF2B5EF4-FFF2-40B4-BE49-F238E27FC236}">
                  <a16:creationId xmlns:a16="http://schemas.microsoft.com/office/drawing/2014/main" id="{D6ED859A-2942-44EE-8E75-4C11F6FF8041}"/>
                </a:ext>
              </a:extLst>
            </p:cNvPr>
            <p:cNvSpPr/>
            <p:nvPr/>
          </p:nvSpPr>
          <p:spPr>
            <a:xfrm>
              <a:off x="4279403" y="5367489"/>
              <a:ext cx="721222" cy="227655"/>
            </a:xfrm>
            <a:prstGeom prst="ellipse">
              <a:avLst/>
            </a:prstGeom>
            <a:solidFill>
              <a:srgbClr val="FF9B9B"/>
            </a:solidFill>
            <a:ln w="28575"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BB736F4E-4BE2-4B6E-A5C7-5C8F3C4DEE6F}"/>
                </a:ext>
              </a:extLst>
            </p:cNvPr>
            <p:cNvSpPr/>
            <p:nvPr/>
          </p:nvSpPr>
          <p:spPr>
            <a:xfrm>
              <a:off x="4279403" y="2738846"/>
              <a:ext cx="721222" cy="2743178"/>
            </a:xfrm>
            <a:prstGeom prst="rect">
              <a:avLst/>
            </a:prstGeom>
            <a:solidFill>
              <a:srgbClr val="FF9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5" name="円/楕円 24">
              <a:extLst>
                <a:ext uri="{FF2B5EF4-FFF2-40B4-BE49-F238E27FC236}">
                  <a16:creationId xmlns:a16="http://schemas.microsoft.com/office/drawing/2014/main" id="{E8BCCB73-8141-47EE-BDDD-2A2242618587}"/>
                </a:ext>
              </a:extLst>
            </p:cNvPr>
            <p:cNvSpPr/>
            <p:nvPr/>
          </p:nvSpPr>
          <p:spPr>
            <a:xfrm>
              <a:off x="4279403" y="2625725"/>
              <a:ext cx="721222" cy="227656"/>
            </a:xfrm>
            <a:prstGeom prst="ellipse">
              <a:avLst/>
            </a:prstGeom>
            <a:solidFill>
              <a:srgbClr val="FF9B9B"/>
            </a:solidFill>
            <a:ln w="28575">
              <a:solidFill>
                <a:srgbClr val="CC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</p:grpSp>
      <p:sp>
        <p:nvSpPr>
          <p:cNvPr id="25614" name="テキスト ボックス 12">
            <a:extLst>
              <a:ext uri="{FF2B5EF4-FFF2-40B4-BE49-F238E27FC236}">
                <a16:creationId xmlns:a16="http://schemas.microsoft.com/office/drawing/2014/main" id="{9BB3D395-C0A4-462D-80F4-A163DFB561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9974" y="3311321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>
                <a:solidFill>
                  <a:srgbClr val="0000CC"/>
                </a:solidFill>
              </a:rPr>
              <a:t>気道内圧</a:t>
            </a:r>
            <a:endParaRPr lang="en-US" altLang="ja-JP" sz="2000">
              <a:solidFill>
                <a:srgbClr val="0000CC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0000CC"/>
                </a:solidFill>
              </a:rPr>
              <a:t>+30</a:t>
            </a:r>
            <a:endParaRPr lang="ja-JP" altLang="en-US" sz="2000">
              <a:solidFill>
                <a:srgbClr val="0000CC"/>
              </a:solidFill>
            </a:endParaRPr>
          </a:p>
        </p:txBody>
      </p:sp>
      <p:sp>
        <p:nvSpPr>
          <p:cNvPr id="25615" name="テキスト ボックス 18">
            <a:extLst>
              <a:ext uri="{FF2B5EF4-FFF2-40B4-BE49-F238E27FC236}">
                <a16:creationId xmlns:a16="http://schemas.microsoft.com/office/drawing/2014/main" id="{87788F3D-A8B8-4390-A095-76C1634D5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4441" y="4140647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>
                <a:solidFill>
                  <a:srgbClr val="CC0000"/>
                </a:solidFill>
              </a:rPr>
              <a:t>血管内圧</a:t>
            </a:r>
            <a:endParaRPr lang="en-US" altLang="ja-JP" sz="2000">
              <a:solidFill>
                <a:srgbClr val="CC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000">
                <a:solidFill>
                  <a:srgbClr val="CC0000"/>
                </a:solidFill>
              </a:rPr>
              <a:t>+12</a:t>
            </a:r>
            <a:endParaRPr lang="ja-JP" altLang="en-US" sz="2000">
              <a:solidFill>
                <a:srgbClr val="CC0000"/>
              </a:solidFill>
            </a:endParaRPr>
          </a:p>
        </p:txBody>
      </p:sp>
      <p:sp>
        <p:nvSpPr>
          <p:cNvPr id="25616" name="テキスト ボックス 18">
            <a:extLst>
              <a:ext uri="{FF2B5EF4-FFF2-40B4-BE49-F238E27FC236}">
                <a16:creationId xmlns:a16="http://schemas.microsoft.com/office/drawing/2014/main" id="{1CE047F7-7EFE-4C32-9C6D-569DB3E16F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6961" y="4140647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 dirty="0">
                <a:solidFill>
                  <a:srgbClr val="CC0000"/>
                </a:solidFill>
              </a:rPr>
              <a:t>血管内圧</a:t>
            </a:r>
            <a:endParaRPr lang="en-US" altLang="ja-JP" sz="2000" dirty="0">
              <a:solidFill>
                <a:srgbClr val="CC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000" dirty="0">
                <a:solidFill>
                  <a:srgbClr val="CC0000"/>
                </a:solidFill>
              </a:rPr>
              <a:t>+8</a:t>
            </a:r>
            <a:endParaRPr lang="ja-JP" altLang="en-US" sz="2000" dirty="0">
              <a:solidFill>
                <a:srgbClr val="CC0000"/>
              </a:solidFill>
            </a:endParaRPr>
          </a:p>
        </p:txBody>
      </p:sp>
      <p:sp>
        <p:nvSpPr>
          <p:cNvPr id="25617" name="テキスト ボックス 18">
            <a:extLst>
              <a:ext uri="{FF2B5EF4-FFF2-40B4-BE49-F238E27FC236}">
                <a16:creationId xmlns:a16="http://schemas.microsoft.com/office/drawing/2014/main" id="{166F5491-CF9C-448A-AA87-D74B6F0E3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166" y="5261972"/>
            <a:ext cx="121058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CC0000"/>
                </a:solidFill>
              </a:rPr>
              <a:t>胸腔内圧</a:t>
            </a:r>
            <a:endParaRPr lang="en-US" altLang="ja-JP" sz="2000" b="1" dirty="0">
              <a:solidFill>
                <a:srgbClr val="CC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CC0000"/>
                </a:solidFill>
              </a:rPr>
              <a:t>-20</a:t>
            </a:r>
            <a:endParaRPr lang="ja-JP" altLang="en-US" sz="2000" b="1" dirty="0">
              <a:solidFill>
                <a:srgbClr val="CC0000"/>
              </a:solidFill>
            </a:endParaRPr>
          </a:p>
        </p:txBody>
      </p:sp>
      <p:sp>
        <p:nvSpPr>
          <p:cNvPr id="25618" name="テキスト ボックス 12">
            <a:extLst>
              <a:ext uri="{FF2B5EF4-FFF2-40B4-BE49-F238E27FC236}">
                <a16:creationId xmlns:a16="http://schemas.microsoft.com/office/drawing/2014/main" id="{BA76BCC6-6C31-460F-A0E2-DA3911070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46251" y="1457193"/>
            <a:ext cx="2118592" cy="47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>
                <a:solidFill>
                  <a:srgbClr val="0000CC"/>
                </a:solidFill>
              </a:rPr>
              <a:t>自発呼吸なし</a:t>
            </a:r>
          </a:p>
        </p:txBody>
      </p:sp>
      <p:sp>
        <p:nvSpPr>
          <p:cNvPr id="25619" name="テキスト ボックス 12">
            <a:extLst>
              <a:ext uri="{FF2B5EF4-FFF2-40B4-BE49-F238E27FC236}">
                <a16:creationId xmlns:a16="http://schemas.microsoft.com/office/drawing/2014/main" id="{1E291760-BBC0-4274-9430-12A31DDDF2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5117" y="1457193"/>
            <a:ext cx="2118592" cy="472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800" b="1">
                <a:solidFill>
                  <a:srgbClr val="0000CC"/>
                </a:solidFill>
              </a:rPr>
              <a:t>自発呼吸あり</a:t>
            </a: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09B7AD73-C237-4C24-8419-2BC33C6577FD}"/>
              </a:ext>
            </a:extLst>
          </p:cNvPr>
          <p:cNvGrpSpPr>
            <a:grpSpLocks/>
          </p:cNvGrpSpPr>
          <p:nvPr/>
        </p:nvGrpSpPr>
        <p:grpSpPr bwMode="auto">
          <a:xfrm>
            <a:off x="6956471" y="5175514"/>
            <a:ext cx="1250659" cy="442692"/>
            <a:chOff x="7559692" y="5447729"/>
            <a:chExt cx="1380400" cy="489823"/>
          </a:xfrm>
        </p:grpSpPr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id="{37F0D2D7-3ED1-4E2B-A47A-C4CC2AE5D2F3}"/>
                </a:ext>
              </a:extLst>
            </p:cNvPr>
            <p:cNvCxnSpPr/>
            <p:nvPr/>
          </p:nvCxnSpPr>
          <p:spPr>
            <a:xfrm flipH="1">
              <a:off x="8327737" y="5517704"/>
              <a:ext cx="612355" cy="0"/>
            </a:xfrm>
            <a:prstGeom prst="straightConnector1">
              <a:avLst/>
            </a:prstGeom>
            <a:ln w="38100">
              <a:solidFill>
                <a:srgbClr val="CC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線矢印コネクタ 33">
              <a:extLst>
                <a:ext uri="{FF2B5EF4-FFF2-40B4-BE49-F238E27FC236}">
                  <a16:creationId xmlns:a16="http://schemas.microsoft.com/office/drawing/2014/main" id="{52F74800-6822-4116-8356-7D830979F950}"/>
                </a:ext>
              </a:extLst>
            </p:cNvPr>
            <p:cNvCxnSpPr/>
            <p:nvPr/>
          </p:nvCxnSpPr>
          <p:spPr>
            <a:xfrm flipH="1">
              <a:off x="8327737" y="5727628"/>
              <a:ext cx="612355" cy="0"/>
            </a:xfrm>
            <a:prstGeom prst="straightConnector1">
              <a:avLst/>
            </a:prstGeom>
            <a:ln w="38100">
              <a:solidFill>
                <a:srgbClr val="CC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矢印コネクタ 34">
              <a:extLst>
                <a:ext uri="{FF2B5EF4-FFF2-40B4-BE49-F238E27FC236}">
                  <a16:creationId xmlns:a16="http://schemas.microsoft.com/office/drawing/2014/main" id="{B1A2C900-078B-4820-BFF4-9A995DD75ABD}"/>
                </a:ext>
              </a:extLst>
            </p:cNvPr>
            <p:cNvCxnSpPr/>
            <p:nvPr/>
          </p:nvCxnSpPr>
          <p:spPr>
            <a:xfrm flipH="1">
              <a:off x="8327737" y="5937552"/>
              <a:ext cx="612355" cy="0"/>
            </a:xfrm>
            <a:prstGeom prst="straightConnector1">
              <a:avLst/>
            </a:prstGeom>
            <a:ln w="38100">
              <a:solidFill>
                <a:srgbClr val="CC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9" name="テキスト ボックス 18">
              <a:extLst>
                <a:ext uri="{FF2B5EF4-FFF2-40B4-BE49-F238E27FC236}">
                  <a16:creationId xmlns:a16="http://schemas.microsoft.com/office/drawing/2014/main" id="{27612D24-4AAE-4BDB-B6AD-19F155B988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59692" y="5447729"/>
              <a:ext cx="769997" cy="4427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ja-JP" altLang="en-US" sz="2000" b="1">
                  <a:solidFill>
                    <a:srgbClr val="CC0000"/>
                  </a:solidFill>
                </a:rPr>
                <a:t>水分</a:t>
              </a:r>
            </a:p>
          </p:txBody>
        </p:sp>
      </p:grp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83F9ACA-2832-4274-AF91-823A300FDD1D}"/>
              </a:ext>
            </a:extLst>
          </p:cNvPr>
          <p:cNvGrpSpPr>
            <a:grpSpLocks/>
          </p:cNvGrpSpPr>
          <p:nvPr/>
        </p:nvGrpSpPr>
        <p:grpSpPr bwMode="auto">
          <a:xfrm>
            <a:off x="6188224" y="4324623"/>
            <a:ext cx="1275824" cy="850886"/>
            <a:chOff x="6710621" y="4508269"/>
            <a:chExt cx="1409797" cy="939460"/>
          </a:xfrm>
        </p:grpSpPr>
        <p:cxnSp>
          <p:nvCxnSpPr>
            <p:cNvPr id="36" name="直線矢印コネクタ 35">
              <a:extLst>
                <a:ext uri="{FF2B5EF4-FFF2-40B4-BE49-F238E27FC236}">
                  <a16:creationId xmlns:a16="http://schemas.microsoft.com/office/drawing/2014/main" id="{D4C211C8-2086-4269-B27B-5430041CD890}"/>
                </a:ext>
              </a:extLst>
            </p:cNvPr>
            <p:cNvCxnSpPr/>
            <p:nvPr/>
          </p:nvCxnSpPr>
          <p:spPr>
            <a:xfrm flipH="1" flipV="1">
              <a:off x="7769417" y="4832002"/>
              <a:ext cx="351001" cy="422122"/>
            </a:xfrm>
            <a:prstGeom prst="straightConnector1">
              <a:avLst/>
            </a:prstGeom>
            <a:ln w="28575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矢印コネクタ 40">
              <a:extLst>
                <a:ext uri="{FF2B5EF4-FFF2-40B4-BE49-F238E27FC236}">
                  <a16:creationId xmlns:a16="http://schemas.microsoft.com/office/drawing/2014/main" id="{D977FEB2-BD5F-41D4-A7C6-D1AB3A2079A6}"/>
                </a:ext>
              </a:extLst>
            </p:cNvPr>
            <p:cNvCxnSpPr/>
            <p:nvPr/>
          </p:nvCxnSpPr>
          <p:spPr>
            <a:xfrm flipH="1" flipV="1">
              <a:off x="7593123" y="4909762"/>
              <a:ext cx="351000" cy="422122"/>
            </a:xfrm>
            <a:prstGeom prst="straightConnector1">
              <a:avLst/>
            </a:prstGeom>
            <a:ln w="28575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矢印コネクタ 41">
              <a:extLst>
                <a:ext uri="{FF2B5EF4-FFF2-40B4-BE49-F238E27FC236}">
                  <a16:creationId xmlns:a16="http://schemas.microsoft.com/office/drawing/2014/main" id="{F2756386-73B5-4B7B-A49E-29C6A19EEC61}"/>
                </a:ext>
              </a:extLst>
            </p:cNvPr>
            <p:cNvCxnSpPr/>
            <p:nvPr/>
          </p:nvCxnSpPr>
          <p:spPr>
            <a:xfrm flipH="1" flipV="1">
              <a:off x="7380299" y="5025607"/>
              <a:ext cx="351000" cy="422122"/>
            </a:xfrm>
            <a:prstGeom prst="straightConnector1">
              <a:avLst/>
            </a:prstGeom>
            <a:ln w="28575">
              <a:solidFill>
                <a:srgbClr val="0000CC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25" name="テキスト ボックス 18">
              <a:extLst>
                <a:ext uri="{FF2B5EF4-FFF2-40B4-BE49-F238E27FC236}">
                  <a16:creationId xmlns:a16="http://schemas.microsoft.com/office/drawing/2014/main" id="{80843C35-8D8A-4F07-8D37-3919717273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0621" y="4508269"/>
              <a:ext cx="1054297" cy="441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ja-JP" altLang="en-US" sz="2000" b="1" dirty="0">
                  <a:solidFill>
                    <a:srgbClr val="CC0000"/>
                  </a:solidFill>
                </a:rPr>
                <a:t>肺水腫</a:t>
              </a:r>
            </a:p>
          </p:txBody>
        </p:sp>
      </p:grpSp>
      <p:sp>
        <p:nvSpPr>
          <p:cNvPr id="38" name="テキスト ボックス 18">
            <a:extLst>
              <a:ext uri="{FF2B5EF4-FFF2-40B4-BE49-F238E27FC236}">
                <a16:creationId xmlns:a16="http://schemas.microsoft.com/office/drawing/2014/main" id="{6A4399F1-5032-4BD8-9612-75B72DEB6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1243" y="2009528"/>
            <a:ext cx="2492990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過剰な自発呼吸は</a:t>
            </a:r>
            <a:endParaRPr lang="en-US" altLang="ja-JP" sz="20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肺</a:t>
            </a: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水腫を増強させる</a:t>
            </a:r>
            <a:endParaRPr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C639148-05D9-4C72-83F0-10AB9FC6E80C}"/>
              </a:ext>
            </a:extLst>
          </p:cNvPr>
          <p:cNvGrpSpPr/>
          <p:nvPr/>
        </p:nvGrpSpPr>
        <p:grpSpPr>
          <a:xfrm>
            <a:off x="1998498" y="1981654"/>
            <a:ext cx="5890944" cy="4255852"/>
            <a:chOff x="572820" y="1981654"/>
            <a:chExt cx="5890944" cy="4255852"/>
          </a:xfrm>
        </p:grpSpPr>
        <p:pic>
          <p:nvPicPr>
            <p:cNvPr id="7" name="図 6">
              <a:extLst>
                <a:ext uri="{FF2B5EF4-FFF2-40B4-BE49-F238E27FC236}">
                  <a16:creationId xmlns:a16="http://schemas.microsoft.com/office/drawing/2014/main" id="{56C18985-3702-4403-9B37-66C397776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820" y="1981654"/>
              <a:ext cx="5890944" cy="4094794"/>
            </a:xfrm>
            <a:prstGeom prst="rect">
              <a:avLst/>
            </a:prstGeom>
          </p:spPr>
        </p:pic>
        <p:sp>
          <p:nvSpPr>
            <p:cNvPr id="3" name="正方形/長方形 2">
              <a:extLst>
                <a:ext uri="{FF2B5EF4-FFF2-40B4-BE49-F238E27FC236}">
                  <a16:creationId xmlns:a16="http://schemas.microsoft.com/office/drawing/2014/main" id="{439A88AC-0262-47DD-A26F-47DAB6F0D5A7}"/>
                </a:ext>
              </a:extLst>
            </p:cNvPr>
            <p:cNvSpPr/>
            <p:nvPr/>
          </p:nvSpPr>
          <p:spPr>
            <a:xfrm>
              <a:off x="778353" y="2205054"/>
              <a:ext cx="598163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606C9A20-418E-4A71-9E61-18665A147F8D}"/>
                </a:ext>
              </a:extLst>
            </p:cNvPr>
            <p:cNvSpPr/>
            <p:nvPr/>
          </p:nvSpPr>
          <p:spPr>
            <a:xfrm>
              <a:off x="2476355" y="2375524"/>
              <a:ext cx="812043" cy="537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79EBD57E-8087-4FC1-AC3A-8C49FF1E261E}"/>
                </a:ext>
              </a:extLst>
            </p:cNvPr>
            <p:cNvSpPr/>
            <p:nvPr/>
          </p:nvSpPr>
          <p:spPr>
            <a:xfrm>
              <a:off x="4639733" y="2290289"/>
              <a:ext cx="812043" cy="53741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正方形/長方形 16">
              <a:extLst>
                <a:ext uri="{FF2B5EF4-FFF2-40B4-BE49-F238E27FC236}">
                  <a16:creationId xmlns:a16="http://schemas.microsoft.com/office/drawing/2014/main" id="{A05A3210-5E78-47B4-9FBF-4C3DD9105955}"/>
                </a:ext>
              </a:extLst>
            </p:cNvPr>
            <p:cNvSpPr/>
            <p:nvPr/>
          </p:nvSpPr>
          <p:spPr>
            <a:xfrm>
              <a:off x="5105400" y="4171027"/>
              <a:ext cx="1216742" cy="7473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正方形/長方形 17">
              <a:extLst>
                <a:ext uri="{FF2B5EF4-FFF2-40B4-BE49-F238E27FC236}">
                  <a16:creationId xmlns:a16="http://schemas.microsoft.com/office/drawing/2014/main" id="{A6FA426E-CC48-414F-A74C-00187BB28E59}"/>
                </a:ext>
              </a:extLst>
            </p:cNvPr>
            <p:cNvSpPr/>
            <p:nvPr/>
          </p:nvSpPr>
          <p:spPr>
            <a:xfrm>
              <a:off x="3372696" y="5529620"/>
              <a:ext cx="1327123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正方形/長方形 18">
              <a:extLst>
                <a:ext uri="{FF2B5EF4-FFF2-40B4-BE49-F238E27FC236}">
                  <a16:creationId xmlns:a16="http://schemas.microsoft.com/office/drawing/2014/main" id="{3438774F-801F-4ACC-8C7C-AA5E9DB0A4BF}"/>
                </a:ext>
              </a:extLst>
            </p:cNvPr>
            <p:cNvSpPr/>
            <p:nvPr/>
          </p:nvSpPr>
          <p:spPr>
            <a:xfrm>
              <a:off x="1209318" y="4171027"/>
              <a:ext cx="1828850" cy="8897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365089"/>
            <a:ext cx="95853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7200" b="1" dirty="0">
                <a:solidFill>
                  <a:srgbClr val="CC0000"/>
                </a:solidFill>
                <a:cs typeface="Arial" panose="020B0604020202020204" pitchFamily="34" charset="0"/>
              </a:rPr>
              <a:t>P-SILI</a:t>
            </a:r>
            <a:r>
              <a:rPr lang="ja-JP" altLang="en-US" sz="7200" b="1" dirty="0">
                <a:solidFill>
                  <a:srgbClr val="CC0000"/>
                </a:solidFill>
                <a:cs typeface="Arial" panose="020B0604020202020204" pitchFamily="34" charset="0"/>
              </a:rPr>
              <a:t>とは</a:t>
            </a:r>
            <a:r>
              <a:rPr lang="en-US" altLang="ja-JP" sz="7200" b="1" dirty="0">
                <a:solidFill>
                  <a:srgbClr val="CC0000"/>
                </a:solidFill>
                <a:cs typeface="Arial" panose="020B0604020202020204" pitchFamily="34" charset="0"/>
              </a:rPr>
              <a:t>?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75392B7-0C0F-42EE-836A-7ABD4C639622}"/>
              </a:ext>
            </a:extLst>
          </p:cNvPr>
          <p:cNvSpPr/>
          <p:nvPr/>
        </p:nvSpPr>
        <p:spPr>
          <a:xfrm>
            <a:off x="3927143" y="6347828"/>
            <a:ext cx="61407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ja-JP" sz="2000" b="1" dirty="0" err="1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Brochard</a:t>
            </a:r>
            <a:r>
              <a:rPr kumimoji="1" lang="en-US" altLang="ja-JP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 L. Am J Respir </a:t>
            </a:r>
            <a:r>
              <a:rPr kumimoji="1" lang="en-US" altLang="ja-JP" sz="2000" b="1" dirty="0" err="1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Crit</a:t>
            </a:r>
            <a:r>
              <a:rPr kumimoji="1" lang="en-US" altLang="ja-JP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 Care Med 2017</a:t>
            </a:r>
            <a:endParaRPr kumimoji="1" lang="ja-JP" altLang="en-US" sz="20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BE59925-81E9-43A9-B9E9-02A0B5463D02}"/>
              </a:ext>
            </a:extLst>
          </p:cNvPr>
          <p:cNvSpPr/>
          <p:nvPr/>
        </p:nvSpPr>
        <p:spPr>
          <a:xfrm>
            <a:off x="5326578" y="1365363"/>
            <a:ext cx="449687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kumimoji="1" lang="en-US" altLang="ja-JP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</a:rPr>
              <a:t>Patient self-inflicted lung injury</a:t>
            </a:r>
            <a:endParaRPr kumimoji="1"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7B231DC-C65D-44A8-BEE3-35A8A221D6E9}"/>
              </a:ext>
            </a:extLst>
          </p:cNvPr>
          <p:cNvSpPr txBox="1"/>
          <p:nvPr/>
        </p:nvSpPr>
        <p:spPr>
          <a:xfrm>
            <a:off x="1837806" y="2237024"/>
            <a:ext cx="9541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最初の</a:t>
            </a:r>
            <a:endParaRPr kumimoji="1" lang="en-US" altLang="ja-JP" sz="20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肺傷害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E810D3F-31AF-4179-8F14-2BB53CBFABBF}"/>
              </a:ext>
            </a:extLst>
          </p:cNvPr>
          <p:cNvSpPr txBox="1"/>
          <p:nvPr/>
        </p:nvSpPr>
        <p:spPr>
          <a:xfrm>
            <a:off x="3503355" y="2205054"/>
            <a:ext cx="1467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血管透過性</a:t>
            </a:r>
            <a:endParaRPr kumimoji="1" lang="en-US" altLang="ja-JP" sz="20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亢進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DFE1AC1-3FE6-4570-AC9B-66D66A9D1F8D}"/>
              </a:ext>
            </a:extLst>
          </p:cNvPr>
          <p:cNvSpPr txBox="1"/>
          <p:nvPr/>
        </p:nvSpPr>
        <p:spPr>
          <a:xfrm>
            <a:off x="6092124" y="247617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肺水腫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709E58F-38D6-4B3C-9CEC-552BDE0EA185}"/>
              </a:ext>
            </a:extLst>
          </p:cNvPr>
          <p:cNvSpPr txBox="1"/>
          <p:nvPr/>
        </p:nvSpPr>
        <p:spPr>
          <a:xfrm>
            <a:off x="6471432" y="4398789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ガス交換能↓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2CB25E5-7B8F-4738-9FF8-101C4A34D087}"/>
              </a:ext>
            </a:extLst>
          </p:cNvPr>
          <p:cNvSpPr txBox="1"/>
          <p:nvPr/>
        </p:nvSpPr>
        <p:spPr>
          <a:xfrm>
            <a:off x="4834691" y="568776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努力呼吸↑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F6748AA-055B-4960-8554-6888A345CC8C}"/>
              </a:ext>
            </a:extLst>
          </p:cNvPr>
          <p:cNvSpPr txBox="1"/>
          <p:nvPr/>
        </p:nvSpPr>
        <p:spPr>
          <a:xfrm>
            <a:off x="2569074" y="4171027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肺胞虚脱↑</a:t>
            </a:r>
            <a:endParaRPr kumimoji="1" lang="en-US" altLang="ja-JP" sz="20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一回換気量↑</a:t>
            </a:r>
            <a:endParaRPr kumimoji="1" lang="en-US" altLang="ja-JP" sz="20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ctr"/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胸腔内圧の不均一性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E271813B-0689-43B7-B8A7-393984546458}"/>
              </a:ext>
            </a:extLst>
          </p:cNvPr>
          <p:cNvSpPr/>
          <p:nvPr/>
        </p:nvSpPr>
        <p:spPr>
          <a:xfrm>
            <a:off x="214114" y="4324915"/>
            <a:ext cx="23839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ja-JP" sz="4000" b="1" dirty="0">
                <a:solidFill>
                  <a:srgbClr val="CC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P-SILI=</a:t>
            </a:r>
            <a:endParaRPr kumimoji="1" lang="ja-JP" altLang="en-US" sz="4000" b="1" dirty="0">
              <a:solidFill>
                <a:srgbClr val="CC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10F0FFBE-C42C-48DA-8882-00036F650861}"/>
              </a:ext>
            </a:extLst>
          </p:cNvPr>
          <p:cNvSpPr/>
          <p:nvPr/>
        </p:nvSpPr>
        <p:spPr>
          <a:xfrm>
            <a:off x="199954" y="4895039"/>
            <a:ext cx="19800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ja-JP" altLang="en-US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</a:rPr>
              <a:t>自発呼吸による</a:t>
            </a:r>
            <a:endParaRPr kumimoji="1" lang="en-US" altLang="ja-JP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</a:endParaRPr>
          </a:p>
          <a:p>
            <a:pPr algn="ctr"/>
            <a:r>
              <a:rPr kumimoji="1" lang="ja-JP" altLang="en-US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</a:rPr>
              <a:t>肺傷害</a:t>
            </a: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30E5F3D-BE0A-4C72-A089-D559E63E80AA}"/>
              </a:ext>
            </a:extLst>
          </p:cNvPr>
          <p:cNvSpPr/>
          <p:nvPr/>
        </p:nvSpPr>
        <p:spPr>
          <a:xfrm>
            <a:off x="160298" y="4184305"/>
            <a:ext cx="2437802" cy="1418619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3213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360488" y="215900"/>
            <a:ext cx="881538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600" b="1" dirty="0">
                <a:solidFill>
                  <a:srgbClr val="CC0000"/>
                </a:solidFill>
                <a:cs typeface="Arial" pitchFamily="34" charset="0"/>
              </a:rPr>
              <a:t>呼吸仕事量軽減</a:t>
            </a:r>
            <a:r>
              <a:rPr lang="ja-JP" altLang="en-US" b="1" dirty="0">
                <a:solidFill>
                  <a:srgbClr val="CC0000"/>
                </a:solidFill>
                <a:cs typeface="Arial" pitchFamily="34" charset="0"/>
              </a:rPr>
              <a:t>が重要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ADE63445-0FC4-4B16-9C9F-B6AB43CBB236}"/>
              </a:ext>
            </a:extLst>
          </p:cNvPr>
          <p:cNvGrpSpPr/>
          <p:nvPr/>
        </p:nvGrpSpPr>
        <p:grpSpPr>
          <a:xfrm>
            <a:off x="134938" y="1323896"/>
            <a:ext cx="8791574" cy="4484502"/>
            <a:chOff x="103188" y="1362075"/>
            <a:chExt cx="8791574" cy="4484502"/>
          </a:xfrm>
        </p:grpSpPr>
        <p:sp>
          <p:nvSpPr>
            <p:cNvPr id="2" name="二等辺三角形 1"/>
            <p:cNvSpPr/>
            <p:nvPr/>
          </p:nvSpPr>
          <p:spPr>
            <a:xfrm flipV="1">
              <a:off x="844550" y="1362075"/>
              <a:ext cx="6810323" cy="2858191"/>
            </a:xfrm>
            <a:prstGeom prst="triangle">
              <a:avLst>
                <a:gd name="adj" fmla="val 0"/>
              </a:avLst>
            </a:prstGeom>
            <a:solidFill>
              <a:srgbClr val="0000CC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altLang="ja-JP" dirty="0"/>
            </a:p>
          </p:txBody>
        </p:sp>
        <p:sp>
          <p:nvSpPr>
            <p:cNvPr id="5" name="二等辺三角形 4"/>
            <p:cNvSpPr/>
            <p:nvPr/>
          </p:nvSpPr>
          <p:spPr>
            <a:xfrm rot="10800000" flipV="1">
              <a:off x="1468438" y="1362075"/>
              <a:ext cx="6810323" cy="2858191"/>
            </a:xfrm>
            <a:prstGeom prst="triangle">
              <a:avLst>
                <a:gd name="adj" fmla="val 0"/>
              </a:avLst>
            </a:prstGeom>
            <a:solidFill>
              <a:srgbClr val="CC0000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29701" name="テキスト ボックス 3"/>
            <p:cNvSpPr txBox="1">
              <a:spLocks noChangeArrowheads="1"/>
            </p:cNvSpPr>
            <p:nvPr/>
          </p:nvSpPr>
          <p:spPr bwMode="auto">
            <a:xfrm>
              <a:off x="2661299" y="1693825"/>
              <a:ext cx="244169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sz="4400" b="1" dirty="0">
                  <a:solidFill>
                    <a:srgbClr val="000099"/>
                  </a:solidFill>
                </a:rPr>
                <a:t>強制換気</a:t>
              </a:r>
            </a:p>
          </p:txBody>
        </p:sp>
        <p:sp>
          <p:nvSpPr>
            <p:cNvPr id="29702" name="テキスト ボックス 7"/>
            <p:cNvSpPr txBox="1">
              <a:spLocks noChangeArrowheads="1"/>
            </p:cNvSpPr>
            <p:nvPr/>
          </p:nvSpPr>
          <p:spPr bwMode="auto">
            <a:xfrm>
              <a:off x="4249711" y="3259527"/>
              <a:ext cx="2443162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sz="4400" b="1" dirty="0">
                  <a:solidFill>
                    <a:srgbClr val="CC0000"/>
                  </a:solidFill>
                </a:rPr>
                <a:t>自発呼吸</a:t>
              </a:r>
            </a:p>
          </p:txBody>
        </p:sp>
        <p:sp>
          <p:nvSpPr>
            <p:cNvPr id="29703" name="テキスト ボックス 8"/>
            <p:cNvSpPr txBox="1">
              <a:spLocks noChangeArrowheads="1"/>
            </p:cNvSpPr>
            <p:nvPr/>
          </p:nvSpPr>
          <p:spPr bwMode="auto">
            <a:xfrm>
              <a:off x="103188" y="4372078"/>
              <a:ext cx="1960562" cy="1138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4400" b="1" dirty="0">
                  <a:solidFill>
                    <a:srgbClr val="000099"/>
                  </a:solidFill>
                </a:rPr>
                <a:t>A/C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 dirty="0">
                  <a:solidFill>
                    <a:srgbClr val="000099"/>
                  </a:solidFill>
                </a:rPr>
                <a:t>(VCV, PCV)</a:t>
              </a:r>
              <a:endParaRPr lang="ja-JP" altLang="en-US" sz="2400" b="1" dirty="0">
                <a:solidFill>
                  <a:srgbClr val="000099"/>
                </a:solidFill>
              </a:endParaRPr>
            </a:p>
          </p:txBody>
        </p:sp>
        <p:sp>
          <p:nvSpPr>
            <p:cNvPr id="29704" name="テキスト ボックス 9"/>
            <p:cNvSpPr txBox="1">
              <a:spLocks noChangeArrowheads="1"/>
            </p:cNvSpPr>
            <p:nvPr/>
          </p:nvSpPr>
          <p:spPr bwMode="auto">
            <a:xfrm>
              <a:off x="7151687" y="4372078"/>
              <a:ext cx="1743075" cy="1138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4400" b="1" dirty="0">
                  <a:solidFill>
                    <a:srgbClr val="000099"/>
                  </a:solidFill>
                </a:rPr>
                <a:t>CPAP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 dirty="0">
                  <a:solidFill>
                    <a:srgbClr val="000099"/>
                  </a:solidFill>
                </a:rPr>
                <a:t>(PSV)</a:t>
              </a:r>
              <a:endParaRPr lang="ja-JP" altLang="en-US" sz="2400" b="1" dirty="0">
                <a:solidFill>
                  <a:srgbClr val="000099"/>
                </a:solidFill>
              </a:endParaRPr>
            </a:p>
          </p:txBody>
        </p:sp>
        <p:sp>
          <p:nvSpPr>
            <p:cNvPr id="29705" name="テキスト ボックス 10"/>
            <p:cNvSpPr txBox="1">
              <a:spLocks noChangeArrowheads="1"/>
            </p:cNvSpPr>
            <p:nvPr/>
          </p:nvSpPr>
          <p:spPr bwMode="auto">
            <a:xfrm>
              <a:off x="3930694" y="4372078"/>
              <a:ext cx="1774845" cy="11387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itchFamily="50" charset="-128"/>
                  <a:ea typeface="メイリオ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4400" b="1" dirty="0">
                  <a:solidFill>
                    <a:srgbClr val="99CCFF"/>
                  </a:solidFill>
                </a:rPr>
                <a:t>SIMV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 dirty="0">
                  <a:solidFill>
                    <a:srgbClr val="99CCFF"/>
                  </a:solidFill>
                </a:rPr>
                <a:t>(BIPAP)</a:t>
              </a:r>
              <a:endParaRPr lang="ja-JP" altLang="en-US" sz="2400" b="1" dirty="0">
                <a:solidFill>
                  <a:srgbClr val="99CCFF"/>
                </a:solidFill>
              </a:endParaRPr>
            </a:p>
          </p:txBody>
        </p:sp>
        <p:cxnSp>
          <p:nvCxnSpPr>
            <p:cNvPr id="12" name="直線コネクタ 11"/>
            <p:cNvCxnSpPr>
              <a:cxnSpLocks/>
            </p:cNvCxnSpPr>
            <p:nvPr/>
          </p:nvCxnSpPr>
          <p:spPr>
            <a:xfrm>
              <a:off x="2324971" y="1362075"/>
              <a:ext cx="0" cy="4302514"/>
            </a:xfrm>
            <a:prstGeom prst="line">
              <a:avLst/>
            </a:prstGeom>
            <a:ln w="19050">
              <a:solidFill>
                <a:srgbClr val="CC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線コネクタ 15"/>
            <p:cNvCxnSpPr>
              <a:cxnSpLocks/>
            </p:cNvCxnSpPr>
            <p:nvPr/>
          </p:nvCxnSpPr>
          <p:spPr>
            <a:xfrm>
              <a:off x="6692873" y="1362075"/>
              <a:ext cx="0" cy="4302514"/>
            </a:xfrm>
            <a:prstGeom prst="line">
              <a:avLst/>
            </a:prstGeom>
            <a:ln w="19050">
              <a:solidFill>
                <a:srgbClr val="CC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十字形 2"/>
            <p:cNvSpPr/>
            <p:nvPr/>
          </p:nvSpPr>
          <p:spPr>
            <a:xfrm rot="2738308">
              <a:off x="3842164" y="3911147"/>
              <a:ext cx="1951903" cy="1918957"/>
            </a:xfrm>
            <a:prstGeom prst="plus">
              <a:avLst>
                <a:gd name="adj" fmla="val 43558"/>
              </a:avLst>
            </a:prstGeom>
            <a:solidFill>
              <a:srgbClr val="FF00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5" name="テキスト ボックス 9">
            <a:extLst>
              <a:ext uri="{FF2B5EF4-FFF2-40B4-BE49-F238E27FC236}">
                <a16:creationId xmlns:a16="http://schemas.microsoft.com/office/drawing/2014/main" id="{2E50DB5B-761C-457D-B991-98CA98264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0127" y="5669962"/>
            <a:ext cx="610582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solidFill>
                  <a:srgbClr val="C00000"/>
                </a:solidFill>
              </a:rPr>
              <a:t>※SIMV</a:t>
            </a:r>
            <a:r>
              <a:rPr lang="ja-JP" altLang="en-US" b="1" dirty="0">
                <a:solidFill>
                  <a:srgbClr val="C00000"/>
                </a:solidFill>
              </a:rPr>
              <a:t>の使用は推奨されない</a:t>
            </a:r>
            <a:endParaRPr lang="en-US" altLang="ja-JP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ja-JP" altLang="en-US" sz="2000" b="1" dirty="0">
                <a:solidFill>
                  <a:srgbClr val="000099"/>
                </a:solidFill>
              </a:rPr>
              <a:t>（強制換気と自発呼吸がランダムに発生する結果</a:t>
            </a:r>
            <a:r>
              <a:rPr lang="en-US" altLang="ja-JP" sz="2000" b="1" dirty="0">
                <a:solidFill>
                  <a:srgbClr val="000099"/>
                </a:solidFill>
              </a:rPr>
              <a:t/>
            </a:r>
            <a:br>
              <a:rPr lang="en-US" altLang="ja-JP" sz="2000" b="1" dirty="0">
                <a:solidFill>
                  <a:srgbClr val="000099"/>
                </a:solidFill>
              </a:rPr>
            </a:br>
            <a:r>
              <a:rPr lang="ja-JP" altLang="en-US" sz="2000" b="1" dirty="0">
                <a:solidFill>
                  <a:srgbClr val="000099"/>
                </a:solidFill>
              </a:rPr>
              <a:t>　患者の呼吸仕事量がむしろ増加するリスク）</a:t>
            </a:r>
          </a:p>
        </p:txBody>
      </p:sp>
    </p:spTree>
    <p:extLst>
      <p:ext uri="{BB962C8B-B14F-4D97-AF65-F5344CB8AC3E}">
        <p14:creationId xmlns:p14="http://schemas.microsoft.com/office/powerpoint/2010/main" val="243795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9" descr="C:\Users\washi\Desktop\Trumpet Player.JPG">
            <a:extLst>
              <a:ext uri="{FF2B5EF4-FFF2-40B4-BE49-F238E27FC236}">
                <a16:creationId xmlns:a16="http://schemas.microsoft.com/office/drawing/2014/main" id="{2FB1B1EF-5F1D-426F-AECF-CD2753B688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302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88900" cap="sq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2" name="正方形/長方形 2">
            <a:extLst>
              <a:ext uri="{FF2B5EF4-FFF2-40B4-BE49-F238E27FC236}">
                <a16:creationId xmlns:a16="http://schemas.microsoft.com/office/drawing/2014/main" id="{3238AA83-D464-4367-A19B-DF3C56C0C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7825" y="5300663"/>
            <a:ext cx="2954338" cy="12001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ja-JP" altLang="en-US" sz="7200" b="1" dirty="0">
                <a:solidFill>
                  <a:srgbClr val="FFFF00"/>
                </a:solidFill>
              </a:rPr>
              <a:t>経肺圧</a:t>
            </a:r>
            <a:endParaRPr lang="en-US" altLang="ja-JP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6">
            <a:extLst>
              <a:ext uri="{FF2B5EF4-FFF2-40B4-BE49-F238E27FC236}">
                <a16:creationId xmlns:a16="http://schemas.microsoft.com/office/drawing/2014/main" id="{091FBD50-7F3A-4B46-843B-C7FA429DEF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44475"/>
            <a:ext cx="101536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7200" b="1" dirty="0">
                <a:solidFill>
                  <a:srgbClr val="CC0000"/>
                </a:solidFill>
              </a:rPr>
              <a:t>肺胞</a:t>
            </a:r>
            <a:r>
              <a:rPr lang="ja-JP" altLang="en-US" sz="3600" b="1" dirty="0">
                <a:solidFill>
                  <a:srgbClr val="000099"/>
                </a:solidFill>
              </a:rPr>
              <a:t>にかかる</a:t>
            </a:r>
            <a:r>
              <a:rPr lang="ja-JP" altLang="en-US" sz="3600" b="1" dirty="0" smtClean="0">
                <a:solidFill>
                  <a:srgbClr val="000099"/>
                </a:solidFill>
              </a:rPr>
              <a:t>圧</a:t>
            </a:r>
            <a:r>
              <a:rPr lang="ja-JP" altLang="en-US" sz="7200" b="1" dirty="0">
                <a:solidFill>
                  <a:srgbClr val="CC0000"/>
                </a:solidFill>
              </a:rPr>
              <a:t>≠</a:t>
            </a:r>
            <a:r>
              <a:rPr lang="ja-JP" altLang="en-US" sz="7200" b="1" dirty="0" smtClean="0">
                <a:solidFill>
                  <a:srgbClr val="CC0000"/>
                </a:solidFill>
              </a:rPr>
              <a:t>気道内圧</a:t>
            </a:r>
            <a:endParaRPr lang="ja-JP" altLang="en-US" sz="72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11267" name="テキスト ボックス 7">
            <a:extLst>
              <a:ext uri="{FF2B5EF4-FFF2-40B4-BE49-F238E27FC236}">
                <a16:creationId xmlns:a16="http://schemas.microsoft.com/office/drawing/2014/main" id="{E043B43A-085E-4879-A14A-3F6C223CE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3557588"/>
            <a:ext cx="1004887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dirty="0">
                <a:solidFill>
                  <a:srgbClr val="000099"/>
                </a:solidFill>
              </a:rPr>
              <a:t>肺胞</a:t>
            </a:r>
          </a:p>
        </p:txBody>
      </p:sp>
      <p:grpSp>
        <p:nvGrpSpPr>
          <p:cNvPr id="11268" name="グループ化 8">
            <a:extLst>
              <a:ext uri="{FF2B5EF4-FFF2-40B4-BE49-F238E27FC236}">
                <a16:creationId xmlns:a16="http://schemas.microsoft.com/office/drawing/2014/main" id="{24CEA26B-8B06-4876-BEB1-78022B2E3463}"/>
              </a:ext>
            </a:extLst>
          </p:cNvPr>
          <p:cNvGrpSpPr>
            <a:grpSpLocks/>
          </p:cNvGrpSpPr>
          <p:nvPr/>
        </p:nvGrpSpPr>
        <p:grpSpPr bwMode="auto">
          <a:xfrm>
            <a:off x="1758950" y="1617663"/>
            <a:ext cx="2305050" cy="3313112"/>
            <a:chOff x="1759124" y="1618406"/>
            <a:chExt cx="2304256" cy="3312369"/>
          </a:xfrm>
        </p:grpSpPr>
        <p:sp>
          <p:nvSpPr>
            <p:cNvPr id="3" name="円/楕円 2">
              <a:extLst>
                <a:ext uri="{FF2B5EF4-FFF2-40B4-BE49-F238E27FC236}">
                  <a16:creationId xmlns:a16="http://schemas.microsoft.com/office/drawing/2014/main" id="{FF8CC56C-0AA8-47AF-B40E-F8C3BC182931}"/>
                </a:ext>
              </a:extLst>
            </p:cNvPr>
            <p:cNvSpPr/>
            <p:nvPr/>
          </p:nvSpPr>
          <p:spPr>
            <a:xfrm>
              <a:off x="1759124" y="2626242"/>
              <a:ext cx="2304256" cy="2304533"/>
            </a:xfrm>
            <a:prstGeom prst="ellipse">
              <a:avLst/>
            </a:prstGeom>
            <a:solidFill>
              <a:srgbClr val="CCECFF"/>
            </a:solidFill>
            <a:ln w="76200"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70D7A12D-2FF1-46DB-8AE2-84C2655FDD0F}"/>
                </a:ext>
              </a:extLst>
            </p:cNvPr>
            <p:cNvSpPr/>
            <p:nvPr/>
          </p:nvSpPr>
          <p:spPr>
            <a:xfrm>
              <a:off x="2335188" y="1618406"/>
              <a:ext cx="1152128" cy="1234798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7" name="下矢印 6">
              <a:extLst>
                <a:ext uri="{FF2B5EF4-FFF2-40B4-BE49-F238E27FC236}">
                  <a16:creationId xmlns:a16="http://schemas.microsoft.com/office/drawing/2014/main" id="{5AB3F8C2-B144-412D-9361-63CD61EA7353}"/>
                </a:ext>
              </a:extLst>
            </p:cNvPr>
            <p:cNvSpPr/>
            <p:nvPr/>
          </p:nvSpPr>
          <p:spPr>
            <a:xfrm>
              <a:off x="2560536" y="3726133"/>
              <a:ext cx="701433" cy="1160202"/>
            </a:xfrm>
            <a:prstGeom prst="downArrow">
              <a:avLst>
                <a:gd name="adj1" fmla="val 50000"/>
                <a:gd name="adj2" fmla="val 64501"/>
              </a:avLst>
            </a:prstGeom>
            <a:solidFill>
              <a:srgbClr val="FFCC99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11279" name="テキスト ボックス 12">
              <a:extLst>
                <a:ext uri="{FF2B5EF4-FFF2-40B4-BE49-F238E27FC236}">
                  <a16:creationId xmlns:a16="http://schemas.microsoft.com/office/drawing/2014/main" id="{7A822BAB-E154-476A-997F-2495115AD5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8181" y="3141208"/>
              <a:ext cx="182614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dirty="0">
                  <a:solidFill>
                    <a:srgbClr val="CC0000"/>
                  </a:solidFill>
                </a:rPr>
                <a:t>気道内圧</a:t>
              </a:r>
            </a:p>
          </p:txBody>
        </p:sp>
      </p:grpSp>
      <p:grpSp>
        <p:nvGrpSpPr>
          <p:cNvPr id="11269" name="グループ化 10">
            <a:extLst>
              <a:ext uri="{FF2B5EF4-FFF2-40B4-BE49-F238E27FC236}">
                <a16:creationId xmlns:a16="http://schemas.microsoft.com/office/drawing/2014/main" id="{9130B74C-DFFE-4395-9DDC-14CA14691E3E}"/>
              </a:ext>
            </a:extLst>
          </p:cNvPr>
          <p:cNvGrpSpPr>
            <a:grpSpLocks/>
          </p:cNvGrpSpPr>
          <p:nvPr/>
        </p:nvGrpSpPr>
        <p:grpSpPr bwMode="auto">
          <a:xfrm>
            <a:off x="6151563" y="1617663"/>
            <a:ext cx="2305050" cy="3313112"/>
            <a:chOff x="6151612" y="1618406"/>
            <a:chExt cx="2304256" cy="3312369"/>
          </a:xfrm>
        </p:grpSpPr>
        <p:sp>
          <p:nvSpPr>
            <p:cNvPr id="14" name="円/楕円 13">
              <a:extLst>
                <a:ext uri="{FF2B5EF4-FFF2-40B4-BE49-F238E27FC236}">
                  <a16:creationId xmlns:a16="http://schemas.microsoft.com/office/drawing/2014/main" id="{3FB2F049-69A2-4E43-A068-9C10D3A7856B}"/>
                </a:ext>
              </a:extLst>
            </p:cNvPr>
            <p:cNvSpPr/>
            <p:nvPr/>
          </p:nvSpPr>
          <p:spPr>
            <a:xfrm>
              <a:off x="6151612" y="2626242"/>
              <a:ext cx="2304256" cy="2304533"/>
            </a:xfrm>
            <a:prstGeom prst="ellipse">
              <a:avLst/>
            </a:prstGeom>
            <a:solidFill>
              <a:srgbClr val="CCECFF"/>
            </a:solidFill>
            <a:ln w="76200">
              <a:solidFill>
                <a:srgbClr val="006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15" name="正方形/長方形 14">
              <a:extLst>
                <a:ext uri="{FF2B5EF4-FFF2-40B4-BE49-F238E27FC236}">
                  <a16:creationId xmlns:a16="http://schemas.microsoft.com/office/drawing/2014/main" id="{29764E3D-85FE-42CD-88EA-F74B52637363}"/>
                </a:ext>
              </a:extLst>
            </p:cNvPr>
            <p:cNvSpPr/>
            <p:nvPr/>
          </p:nvSpPr>
          <p:spPr>
            <a:xfrm>
              <a:off x="6727676" y="1618406"/>
              <a:ext cx="1152128" cy="1234798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16" name="下矢印 15">
              <a:extLst>
                <a:ext uri="{FF2B5EF4-FFF2-40B4-BE49-F238E27FC236}">
                  <a16:creationId xmlns:a16="http://schemas.microsoft.com/office/drawing/2014/main" id="{B684DD1F-8B33-43BB-8B25-6807EE807E52}"/>
                </a:ext>
              </a:extLst>
            </p:cNvPr>
            <p:cNvSpPr/>
            <p:nvPr/>
          </p:nvSpPr>
          <p:spPr>
            <a:xfrm>
              <a:off x="6953023" y="3726133"/>
              <a:ext cx="701433" cy="1160202"/>
            </a:xfrm>
            <a:prstGeom prst="downArrow">
              <a:avLst>
                <a:gd name="adj1" fmla="val 50000"/>
                <a:gd name="adj2" fmla="val 64501"/>
              </a:avLst>
            </a:prstGeom>
            <a:solidFill>
              <a:srgbClr val="FFCC99"/>
            </a:solidFill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/>
            </a:p>
          </p:txBody>
        </p:sp>
        <p:sp>
          <p:nvSpPr>
            <p:cNvPr id="11275" name="テキスト ボックス 16">
              <a:extLst>
                <a:ext uri="{FF2B5EF4-FFF2-40B4-BE49-F238E27FC236}">
                  <a16:creationId xmlns:a16="http://schemas.microsoft.com/office/drawing/2014/main" id="{921D6B94-5C2E-4804-A3EA-F3725B589E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90669" y="3141208"/>
              <a:ext cx="182614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ja-JP" altLang="en-US" dirty="0">
                  <a:solidFill>
                    <a:srgbClr val="CC0000"/>
                  </a:solidFill>
                </a:rPr>
                <a:t>気道内圧</a:t>
              </a:r>
            </a:p>
          </p:txBody>
        </p:sp>
      </p:grpSp>
      <p:sp>
        <p:nvSpPr>
          <p:cNvPr id="18" name="下矢印 17">
            <a:extLst>
              <a:ext uri="{FF2B5EF4-FFF2-40B4-BE49-F238E27FC236}">
                <a16:creationId xmlns:a16="http://schemas.microsoft.com/office/drawing/2014/main" id="{03316748-634B-4ED6-A21D-19084D59D719}"/>
              </a:ext>
            </a:extLst>
          </p:cNvPr>
          <p:cNvSpPr/>
          <p:nvPr/>
        </p:nvSpPr>
        <p:spPr>
          <a:xfrm flipV="1">
            <a:off x="6953250" y="5075238"/>
            <a:ext cx="700088" cy="1160462"/>
          </a:xfrm>
          <a:prstGeom prst="downArrow">
            <a:avLst>
              <a:gd name="adj1" fmla="val 50000"/>
              <a:gd name="adj2" fmla="val 64501"/>
            </a:avLst>
          </a:prstGeom>
          <a:solidFill>
            <a:srgbClr val="FFCC99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1271" name="テキスト ボックス 18">
            <a:extLst>
              <a:ext uri="{FF2B5EF4-FFF2-40B4-BE49-F238E27FC236}">
                <a16:creationId xmlns:a16="http://schemas.microsoft.com/office/drawing/2014/main" id="{3FCE6528-4B0E-474E-B524-4414B48BC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25" y="5481638"/>
            <a:ext cx="18256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b="1">
                <a:solidFill>
                  <a:srgbClr val="CC0000"/>
                </a:solidFill>
              </a:rPr>
              <a:t>胸腔内圧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6">
            <a:extLst>
              <a:ext uri="{FF2B5EF4-FFF2-40B4-BE49-F238E27FC236}">
                <a16:creationId xmlns:a16="http://schemas.microsoft.com/office/drawing/2014/main" id="{FC8411FD-6A0B-46DF-B268-DA764AD9F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7013" y="668338"/>
            <a:ext cx="7327900" cy="1066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ja-JP" altLang="en-US" sz="7200" b="1" dirty="0">
                <a:solidFill>
                  <a:srgbClr val="000099"/>
                </a:solidFill>
              </a:rPr>
              <a:t>経肺圧</a:t>
            </a:r>
            <a:endParaRPr lang="en-US" altLang="ja-JP" sz="7200" b="1" dirty="0">
              <a:solidFill>
                <a:srgbClr val="000099"/>
              </a:solidFill>
            </a:endParaRPr>
          </a:p>
          <a:p>
            <a:pPr algn="r" eaLnBrk="1" hangingPunct="1">
              <a:lnSpc>
                <a:spcPts val="4000"/>
              </a:lnSpc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  <a:cs typeface="Arial" panose="020B0604020202020204" pitchFamily="34" charset="0"/>
              </a:rPr>
              <a:t>(</a:t>
            </a:r>
            <a:r>
              <a:rPr lang="en-US" altLang="ja-JP" sz="2000" b="1" dirty="0" err="1">
                <a:solidFill>
                  <a:srgbClr val="000099"/>
                </a:solidFill>
                <a:cs typeface="Arial" panose="020B0604020202020204" pitchFamily="34" charset="0"/>
              </a:rPr>
              <a:t>Transpulmonary</a:t>
            </a:r>
            <a:r>
              <a:rPr lang="en-US" altLang="ja-JP" sz="2000" b="1" dirty="0">
                <a:solidFill>
                  <a:srgbClr val="000099"/>
                </a:solidFill>
                <a:cs typeface="Arial" panose="020B0604020202020204" pitchFamily="34" charset="0"/>
              </a:rPr>
              <a:t> Pressure: TPP)</a:t>
            </a:r>
            <a:endParaRPr lang="ja-JP" altLang="en-US" sz="2000" b="1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9428259-A78C-499A-9A17-5299DDCCF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9875" y="461963"/>
            <a:ext cx="2433638" cy="2124075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278" name="テキスト ボックス 16">
            <a:extLst>
              <a:ext uri="{FF2B5EF4-FFF2-40B4-BE49-F238E27FC236}">
                <a16:creationId xmlns:a16="http://schemas.microsoft.com/office/drawing/2014/main" id="{5C5DD287-B247-4191-9084-375B982DC7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4919" y="5257800"/>
            <a:ext cx="67135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99"/>
                </a:solidFill>
              </a:rPr>
              <a:t>経肺圧</a:t>
            </a:r>
            <a:r>
              <a:rPr lang="ja-JP" altLang="en-US" sz="7200" b="1" dirty="0">
                <a:solidFill>
                  <a:srgbClr val="CC0000"/>
                </a:solidFill>
              </a:rPr>
              <a:t>＞</a:t>
            </a:r>
            <a:r>
              <a:rPr lang="en-US" altLang="ja-JP" sz="7200" b="1" dirty="0">
                <a:solidFill>
                  <a:srgbClr val="CC0000"/>
                </a:solidFill>
              </a:rPr>
              <a:t>30</a:t>
            </a:r>
            <a:r>
              <a:rPr lang="en-US" altLang="ja-JP" b="1" dirty="0">
                <a:solidFill>
                  <a:srgbClr val="000099"/>
                </a:solidFill>
              </a:rPr>
              <a:t>cmH</a:t>
            </a:r>
            <a:r>
              <a:rPr lang="en-US" altLang="ja-JP" b="1" baseline="-25000" dirty="0">
                <a:solidFill>
                  <a:srgbClr val="000099"/>
                </a:solidFill>
              </a:rPr>
              <a:t>2</a:t>
            </a:r>
            <a:r>
              <a:rPr lang="en-US" altLang="ja-JP" b="1" dirty="0">
                <a:solidFill>
                  <a:srgbClr val="000099"/>
                </a:solidFill>
              </a:rPr>
              <a:t>O</a:t>
            </a:r>
            <a:r>
              <a:rPr lang="ja-JP" altLang="en-US" b="1" dirty="0">
                <a:solidFill>
                  <a:srgbClr val="000099"/>
                </a:solidFill>
              </a:rPr>
              <a:t>　</a:t>
            </a:r>
            <a:r>
              <a:rPr lang="en-US" altLang="ja-JP" b="1" dirty="0">
                <a:solidFill>
                  <a:srgbClr val="000099"/>
                </a:solidFill>
                <a:sym typeface="Wingdings" panose="05000000000000000000" pitchFamily="2" charset="2"/>
              </a:rPr>
              <a:t></a:t>
            </a:r>
            <a:r>
              <a:rPr lang="ja-JP" altLang="en-US" b="1" dirty="0">
                <a:solidFill>
                  <a:srgbClr val="000099"/>
                </a:solidFill>
              </a:rPr>
              <a:t>危険</a:t>
            </a:r>
            <a:endParaRPr lang="ja-JP" altLang="en-US" sz="2400" b="1" dirty="0">
              <a:solidFill>
                <a:srgbClr val="000099"/>
              </a:solidFill>
            </a:endParaRPr>
          </a:p>
        </p:txBody>
      </p:sp>
      <p:sp>
        <p:nvSpPr>
          <p:cNvPr id="12293" name="正方形/長方形 6">
            <a:extLst>
              <a:ext uri="{FF2B5EF4-FFF2-40B4-BE49-F238E27FC236}">
                <a16:creationId xmlns:a16="http://schemas.microsoft.com/office/drawing/2014/main" id="{1E70458E-BDC3-4E7A-BEAE-098A95FE6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6650" y="6457950"/>
            <a:ext cx="4320350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2000" b="1" dirty="0" err="1">
                <a:solidFill>
                  <a:srgbClr val="000099"/>
                </a:solidFill>
                <a:cs typeface="Arial" panose="020B0604020202020204" pitchFamily="34" charset="0"/>
              </a:rPr>
              <a:t>Slutsky</a:t>
            </a:r>
            <a:r>
              <a:rPr lang="en-US" altLang="ja-JP" sz="2000" b="1" dirty="0">
                <a:solidFill>
                  <a:srgbClr val="000099"/>
                </a:solidFill>
                <a:cs typeface="Arial" panose="020B0604020202020204" pitchFamily="34" charset="0"/>
              </a:rPr>
              <a:t> AS</a:t>
            </a:r>
            <a:r>
              <a:rPr lang="ja-JP" altLang="en-US" sz="2000" b="1" dirty="0" err="1">
                <a:solidFill>
                  <a:srgbClr val="000099"/>
                </a:solidFill>
                <a:cs typeface="Arial" panose="020B0604020202020204" pitchFamily="34" charset="0"/>
              </a:rPr>
              <a:t>.</a:t>
            </a:r>
            <a:r>
              <a:rPr lang="ja-JP" altLang="en-US" sz="2000" b="1" dirty="0">
                <a:solidFill>
                  <a:srgbClr val="000099"/>
                </a:solidFill>
                <a:cs typeface="Arial" panose="020B0604020202020204" pitchFamily="34" charset="0"/>
              </a:rPr>
              <a:t> N Engl J Med 20</a:t>
            </a:r>
            <a:r>
              <a:rPr lang="en-US" altLang="ja-JP" sz="2000" b="1" dirty="0">
                <a:solidFill>
                  <a:srgbClr val="000099"/>
                </a:solidFill>
                <a:cs typeface="Arial" panose="020B0604020202020204" pitchFamily="34" charset="0"/>
              </a:rPr>
              <a:t>13</a:t>
            </a:r>
            <a:endParaRPr lang="ja-JP" altLang="en-US" sz="2000" b="1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sp>
        <p:nvSpPr>
          <p:cNvPr id="12295" name="Text Box 6">
            <a:extLst>
              <a:ext uri="{FF2B5EF4-FFF2-40B4-BE49-F238E27FC236}">
                <a16:creationId xmlns:a16="http://schemas.microsoft.com/office/drawing/2014/main" id="{35E44E7A-85E5-4298-8BDD-602A1E256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" y="2466975"/>
            <a:ext cx="94154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127500" algn="ctr"/>
                <a:tab pos="6184900" algn="ctr"/>
                <a:tab pos="8255000" algn="ctr"/>
              </a:tabLst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127500" algn="ctr"/>
                <a:tab pos="6184900" algn="ctr"/>
                <a:tab pos="8255000" algn="ctr"/>
              </a:tabLst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127500" algn="ctr"/>
                <a:tab pos="6184900" algn="ctr"/>
                <a:tab pos="8255000" algn="ctr"/>
              </a:tabLst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127500" algn="ctr"/>
                <a:tab pos="6184900" algn="ctr"/>
                <a:tab pos="8255000" algn="ctr"/>
              </a:tabLst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127500" algn="ctr"/>
                <a:tab pos="6184900" algn="ctr"/>
                <a:tab pos="8255000" algn="ctr"/>
              </a:tabLst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127500" algn="ctr"/>
                <a:tab pos="6184900" algn="ctr"/>
                <a:tab pos="8255000" algn="ctr"/>
              </a:tabLst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127500" algn="ctr"/>
                <a:tab pos="6184900" algn="ctr"/>
                <a:tab pos="8255000" algn="ctr"/>
              </a:tabLst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127500" algn="ctr"/>
                <a:tab pos="6184900" algn="ctr"/>
                <a:tab pos="8255000" algn="ctr"/>
              </a:tabLst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127500" algn="ctr"/>
                <a:tab pos="6184900" algn="ctr"/>
                <a:tab pos="8255000" algn="ctr"/>
              </a:tabLst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b="1" dirty="0">
                <a:solidFill>
                  <a:srgbClr val="CC0000"/>
                </a:solidFill>
              </a:rPr>
              <a:t>	</a:t>
            </a:r>
            <a:r>
              <a:rPr lang="ja-JP" altLang="en-US" b="1" dirty="0">
                <a:solidFill>
                  <a:srgbClr val="CC0000"/>
                </a:solidFill>
              </a:rPr>
              <a:t>気道内圧</a:t>
            </a:r>
            <a:r>
              <a:rPr lang="en-US" altLang="ja-JP" b="1" dirty="0">
                <a:solidFill>
                  <a:srgbClr val="CC0000"/>
                </a:solidFill>
              </a:rPr>
              <a:t>	- </a:t>
            </a:r>
            <a:r>
              <a:rPr lang="ja-JP" altLang="en-US" b="1" dirty="0">
                <a:solidFill>
                  <a:srgbClr val="CC0000"/>
                </a:solidFill>
              </a:rPr>
              <a:t>胸腔内圧</a:t>
            </a:r>
            <a:r>
              <a:rPr lang="en-US" altLang="ja-JP" b="1" dirty="0">
                <a:solidFill>
                  <a:srgbClr val="CC0000"/>
                </a:solidFill>
              </a:rPr>
              <a:t>	</a:t>
            </a:r>
            <a:r>
              <a:rPr lang="ja-JP" altLang="en-US" b="1" dirty="0">
                <a:solidFill>
                  <a:srgbClr val="CC0000"/>
                </a:solidFill>
              </a:rPr>
              <a:t>＝経肺圧</a:t>
            </a:r>
            <a:endParaRPr lang="en-US" altLang="ja-JP" b="1" dirty="0">
              <a:solidFill>
                <a:srgbClr val="CC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99"/>
                </a:solidFill>
                <a:cs typeface="Arial" panose="020B0604020202020204" pitchFamily="34" charset="0"/>
              </a:rPr>
              <a:t>正常</a:t>
            </a:r>
            <a:r>
              <a:rPr lang="en-US" altLang="ja-JP" b="1" dirty="0">
                <a:solidFill>
                  <a:srgbClr val="000099"/>
                </a:solidFill>
                <a:cs typeface="Arial" panose="020B0604020202020204" pitchFamily="34" charset="0"/>
              </a:rPr>
              <a:t>	0	-8	+8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b="1" dirty="0">
                <a:solidFill>
                  <a:srgbClr val="000099"/>
                </a:solidFill>
                <a:cs typeface="Arial" panose="020B0604020202020204" pitchFamily="34" charset="0"/>
              </a:rPr>
              <a:t>ARDS	30	25	+5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000099"/>
                </a:solidFill>
                <a:cs typeface="Arial" panose="020B0604020202020204" pitchFamily="34" charset="0"/>
              </a:rPr>
              <a:t>トランペット奏者</a:t>
            </a:r>
            <a:r>
              <a:rPr lang="en-US" altLang="ja-JP" b="1" dirty="0">
                <a:solidFill>
                  <a:srgbClr val="000099"/>
                </a:solidFill>
                <a:cs typeface="Arial" panose="020B0604020202020204" pitchFamily="34" charset="0"/>
              </a:rPr>
              <a:t>	150	140	+10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b="1" dirty="0">
                <a:solidFill>
                  <a:srgbClr val="CC0000"/>
                </a:solidFill>
                <a:cs typeface="Arial" panose="020B0604020202020204" pitchFamily="34" charset="0"/>
              </a:rPr>
              <a:t>強い吸気努力</a:t>
            </a:r>
            <a:r>
              <a:rPr lang="en-US" altLang="ja-JP" b="1" dirty="0">
                <a:solidFill>
                  <a:srgbClr val="CC0000"/>
                </a:solidFill>
                <a:cs typeface="Arial" panose="020B0604020202020204" pitchFamily="34" charset="0"/>
              </a:rPr>
              <a:t>	15	-15	+30</a:t>
            </a:r>
            <a:endParaRPr lang="ja-JP" altLang="en-US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9D86E57-94F2-41B0-9F60-C9C3D7013C9D}"/>
              </a:ext>
            </a:extLst>
          </p:cNvPr>
          <p:cNvSpPr/>
          <p:nvPr/>
        </p:nvSpPr>
        <p:spPr>
          <a:xfrm>
            <a:off x="552450" y="4371975"/>
            <a:ext cx="9542463" cy="617538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8" grpId="0"/>
      <p:bldP spid="2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6">
            <a:extLst>
              <a:ext uri="{FF2B5EF4-FFF2-40B4-BE49-F238E27FC236}">
                <a16:creationId xmlns:a16="http://schemas.microsoft.com/office/drawing/2014/main" id="{FFC90F69-A7E6-41DA-BC9A-8D56ECCCF2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7938" y="404813"/>
            <a:ext cx="10287001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7200" b="1">
                <a:solidFill>
                  <a:srgbClr val="CC0000"/>
                </a:solidFill>
              </a:rPr>
              <a:t>食道内圧 ≒ 胸腔内圧</a:t>
            </a:r>
            <a:endParaRPr lang="ja-JP" altLang="en-US" sz="4000" b="1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BA348EB5-7321-4300-8160-F3E35A3229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83" t="4283" r="5501" b="7911"/>
          <a:stretch/>
        </p:blipFill>
        <p:spPr>
          <a:xfrm>
            <a:off x="2879725" y="1697038"/>
            <a:ext cx="6805613" cy="473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6" name="テキスト ボックス 2">
            <a:extLst>
              <a:ext uri="{FF2B5EF4-FFF2-40B4-BE49-F238E27FC236}">
                <a16:creationId xmlns:a16="http://schemas.microsoft.com/office/drawing/2014/main" id="{801C1782-49F2-48AE-A4FC-79E0276A89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2852738"/>
            <a:ext cx="18780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4400" b="1" dirty="0">
                <a:solidFill>
                  <a:srgbClr val="000099"/>
                </a:solidFill>
              </a:rPr>
              <a:t>食　道</a:t>
            </a:r>
          </a:p>
        </p:txBody>
      </p:sp>
      <p:sp>
        <p:nvSpPr>
          <p:cNvPr id="13317" name="テキスト ボックス 5">
            <a:extLst>
              <a:ext uri="{FF2B5EF4-FFF2-40B4-BE49-F238E27FC236}">
                <a16:creationId xmlns:a16="http://schemas.microsoft.com/office/drawing/2014/main" id="{614443AB-B719-4E92-A264-8D01CC2D7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4394200"/>
            <a:ext cx="1878013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 sz="4400" b="1" dirty="0">
                <a:solidFill>
                  <a:srgbClr val="C00000"/>
                </a:solidFill>
              </a:rPr>
              <a:t>胸　腔</a:t>
            </a: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2D0EDBC0-A206-41A9-BB74-6FF74961B171}"/>
              </a:ext>
            </a:extLst>
          </p:cNvPr>
          <p:cNvCxnSpPr>
            <a:stCxn id="13317" idx="3"/>
          </p:cNvCxnSpPr>
          <p:nvPr/>
        </p:nvCxnSpPr>
        <p:spPr>
          <a:xfrm>
            <a:off x="2452688" y="4778375"/>
            <a:ext cx="962025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127000">
              <a:schemeClr val="bg1">
                <a:alpha val="8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フリーフォーム 3">
            <a:extLst>
              <a:ext uri="{FF2B5EF4-FFF2-40B4-BE49-F238E27FC236}">
                <a16:creationId xmlns:a16="http://schemas.microsoft.com/office/drawing/2014/main" id="{DAF29843-9428-488B-BEE6-2180C3A5A69C}"/>
              </a:ext>
            </a:extLst>
          </p:cNvPr>
          <p:cNvSpPr/>
          <p:nvPr/>
        </p:nvSpPr>
        <p:spPr>
          <a:xfrm>
            <a:off x="3333750" y="2211388"/>
            <a:ext cx="3041650" cy="3559175"/>
          </a:xfrm>
          <a:custGeom>
            <a:avLst/>
            <a:gdLst>
              <a:gd name="connsiteX0" fmla="*/ 1694735 w 3040222"/>
              <a:gd name="connsiteY0" fmla="*/ 100439 h 3558456"/>
              <a:gd name="connsiteX1" fmla="*/ 1224472 w 3040222"/>
              <a:gd name="connsiteY1" fmla="*/ 61250 h 3558456"/>
              <a:gd name="connsiteX2" fmla="*/ 532141 w 3040222"/>
              <a:gd name="connsiteY2" fmla="*/ 492324 h 3558456"/>
              <a:gd name="connsiteX3" fmla="*/ 166381 w 3040222"/>
              <a:gd name="connsiteY3" fmla="*/ 1040964 h 3558456"/>
              <a:gd name="connsiteX4" fmla="*/ 61878 w 3040222"/>
              <a:gd name="connsiteY4" fmla="*/ 1641856 h 3558456"/>
              <a:gd name="connsiteX5" fmla="*/ 9626 w 3040222"/>
              <a:gd name="connsiteY5" fmla="*/ 2281936 h 3558456"/>
              <a:gd name="connsiteX6" fmla="*/ 257821 w 3040222"/>
              <a:gd name="connsiteY6" fmla="*/ 3013456 h 3558456"/>
              <a:gd name="connsiteX7" fmla="*/ 701958 w 3040222"/>
              <a:gd name="connsiteY7" fmla="*/ 3444530 h 3558456"/>
              <a:gd name="connsiteX8" fmla="*/ 1342038 w 3040222"/>
              <a:gd name="connsiteY8" fmla="*/ 3549033 h 3558456"/>
              <a:gd name="connsiteX9" fmla="*/ 2060495 w 3040222"/>
              <a:gd name="connsiteY9" fmla="*/ 3261650 h 3558456"/>
              <a:gd name="connsiteX10" fmla="*/ 2413192 w 3040222"/>
              <a:gd name="connsiteY10" fmla="*/ 2464816 h 3558456"/>
              <a:gd name="connsiteX11" fmla="*/ 2635261 w 3040222"/>
              <a:gd name="connsiteY11" fmla="*/ 2321124 h 3558456"/>
              <a:gd name="connsiteX12" fmla="*/ 2896518 w 3040222"/>
              <a:gd name="connsiteY12" fmla="*/ 2242747 h 3558456"/>
              <a:gd name="connsiteX13" fmla="*/ 3040209 w 3040222"/>
              <a:gd name="connsiteY13" fmla="*/ 2007616 h 3558456"/>
              <a:gd name="connsiteX14" fmla="*/ 2896518 w 3040222"/>
              <a:gd name="connsiteY14" fmla="*/ 1863924 h 3558456"/>
              <a:gd name="connsiteX15" fmla="*/ 2151935 w 3040222"/>
              <a:gd name="connsiteY15" fmla="*/ 1628793 h 3558456"/>
              <a:gd name="connsiteX16" fmla="*/ 1368164 w 3040222"/>
              <a:gd name="connsiteY16" fmla="*/ 962587 h 3558456"/>
              <a:gd name="connsiteX17" fmla="*/ 1694735 w 3040222"/>
              <a:gd name="connsiteY17" fmla="*/ 100439 h 3558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40222" h="3558456">
                <a:moveTo>
                  <a:pt x="1694735" y="100439"/>
                </a:moveTo>
                <a:cubicBezTo>
                  <a:pt x="1670786" y="-49784"/>
                  <a:pt x="1418238" y="-4064"/>
                  <a:pt x="1224472" y="61250"/>
                </a:cubicBezTo>
                <a:cubicBezTo>
                  <a:pt x="1030706" y="126564"/>
                  <a:pt x="708489" y="329038"/>
                  <a:pt x="532141" y="492324"/>
                </a:cubicBezTo>
                <a:cubicBezTo>
                  <a:pt x="355793" y="655610"/>
                  <a:pt x="244758" y="849375"/>
                  <a:pt x="166381" y="1040964"/>
                </a:cubicBezTo>
                <a:cubicBezTo>
                  <a:pt x="88004" y="1232553"/>
                  <a:pt x="88004" y="1435027"/>
                  <a:pt x="61878" y="1641856"/>
                </a:cubicBezTo>
                <a:cubicBezTo>
                  <a:pt x="35752" y="1848685"/>
                  <a:pt x="-23031" y="2053336"/>
                  <a:pt x="9626" y="2281936"/>
                </a:cubicBezTo>
                <a:cubicBezTo>
                  <a:pt x="42283" y="2510536"/>
                  <a:pt x="142432" y="2819690"/>
                  <a:pt x="257821" y="3013456"/>
                </a:cubicBezTo>
                <a:cubicBezTo>
                  <a:pt x="373210" y="3207222"/>
                  <a:pt x="521255" y="3355267"/>
                  <a:pt x="701958" y="3444530"/>
                </a:cubicBezTo>
                <a:cubicBezTo>
                  <a:pt x="882661" y="3533793"/>
                  <a:pt x="1115615" y="3579513"/>
                  <a:pt x="1342038" y="3549033"/>
                </a:cubicBezTo>
                <a:cubicBezTo>
                  <a:pt x="1568461" y="3518553"/>
                  <a:pt x="1881969" y="3442353"/>
                  <a:pt x="2060495" y="3261650"/>
                </a:cubicBezTo>
                <a:cubicBezTo>
                  <a:pt x="2239021" y="3080947"/>
                  <a:pt x="2317398" y="2621570"/>
                  <a:pt x="2413192" y="2464816"/>
                </a:cubicBezTo>
                <a:cubicBezTo>
                  <a:pt x="2508986" y="2308062"/>
                  <a:pt x="2554707" y="2358136"/>
                  <a:pt x="2635261" y="2321124"/>
                </a:cubicBezTo>
                <a:cubicBezTo>
                  <a:pt x="2715815" y="2284113"/>
                  <a:pt x="2829027" y="2294998"/>
                  <a:pt x="2896518" y="2242747"/>
                </a:cubicBezTo>
                <a:cubicBezTo>
                  <a:pt x="2964009" y="2190496"/>
                  <a:pt x="3040209" y="2070753"/>
                  <a:pt x="3040209" y="2007616"/>
                </a:cubicBezTo>
                <a:cubicBezTo>
                  <a:pt x="3040209" y="1944479"/>
                  <a:pt x="3044564" y="1927061"/>
                  <a:pt x="2896518" y="1863924"/>
                </a:cubicBezTo>
                <a:cubicBezTo>
                  <a:pt x="2748472" y="1800787"/>
                  <a:pt x="2406661" y="1779016"/>
                  <a:pt x="2151935" y="1628793"/>
                </a:cubicBezTo>
                <a:cubicBezTo>
                  <a:pt x="1897209" y="1478570"/>
                  <a:pt x="1444364" y="1217313"/>
                  <a:pt x="1368164" y="962587"/>
                </a:cubicBezTo>
                <a:cubicBezTo>
                  <a:pt x="1291964" y="707861"/>
                  <a:pt x="1718684" y="250662"/>
                  <a:pt x="1694735" y="100439"/>
                </a:cubicBezTo>
                <a:close/>
              </a:path>
            </a:pathLst>
          </a:custGeom>
          <a:noFill/>
          <a:ln w="57150">
            <a:solidFill>
              <a:srgbClr val="C00000"/>
            </a:solidFill>
          </a:ln>
          <a:effectLst>
            <a:glow rad="127000">
              <a:schemeClr val="bg1">
                <a:alpha val="8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5" name="直線矢印コネクタ 4">
            <a:extLst>
              <a:ext uri="{FF2B5EF4-FFF2-40B4-BE49-F238E27FC236}">
                <a16:creationId xmlns:a16="http://schemas.microsoft.com/office/drawing/2014/main" id="{97DF1CCE-6C1B-4B4B-80F3-423ECF9E49F9}"/>
              </a:ext>
            </a:extLst>
          </p:cNvPr>
          <p:cNvCxnSpPr>
            <a:stCxn id="13316" idx="3"/>
          </p:cNvCxnSpPr>
          <p:nvPr/>
        </p:nvCxnSpPr>
        <p:spPr>
          <a:xfrm>
            <a:off x="2452688" y="3236913"/>
            <a:ext cx="3956050" cy="1055687"/>
          </a:xfrm>
          <a:prstGeom prst="straightConnector1">
            <a:avLst/>
          </a:prstGeom>
          <a:ln w="76200">
            <a:solidFill>
              <a:srgbClr val="000099"/>
            </a:solidFill>
            <a:tailEnd type="triangle"/>
          </a:ln>
          <a:effectLst>
            <a:glow rad="127000">
              <a:schemeClr val="bg1">
                <a:alpha val="8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正方形/長方形 4">
            <a:extLst>
              <a:ext uri="{FF2B5EF4-FFF2-40B4-BE49-F238E27FC236}">
                <a16:creationId xmlns:a16="http://schemas.microsoft.com/office/drawing/2014/main" id="{4E657F1A-9516-4210-A060-4CE3F1C139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9042" y="353163"/>
            <a:ext cx="789973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600" b="1" dirty="0">
                <a:solidFill>
                  <a:srgbClr val="000099"/>
                </a:solidFill>
                <a:cs typeface="Arial" panose="020B0604020202020204" pitchFamily="34" charset="0"/>
              </a:rPr>
              <a:t>経肺圧モニタリング</a:t>
            </a:r>
            <a:endParaRPr lang="en-US" altLang="ja-JP" sz="6600" b="1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pic>
        <p:nvPicPr>
          <p:cNvPr id="5" name="図 3">
            <a:extLst>
              <a:ext uri="{FF2B5EF4-FFF2-40B4-BE49-F238E27FC236}">
                <a16:creationId xmlns:a16="http://schemas.microsoft.com/office/drawing/2014/main" id="{B5E282F4-4C6E-4F18-BAC6-F7758AC2D6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5587" y="1779403"/>
            <a:ext cx="5646737" cy="452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A0A82A4-6F6C-4788-A3BB-E4437AE11888}"/>
              </a:ext>
            </a:extLst>
          </p:cNvPr>
          <p:cNvSpPr txBox="1"/>
          <p:nvPr/>
        </p:nvSpPr>
        <p:spPr>
          <a:xfrm>
            <a:off x="2066301" y="2630924"/>
            <a:ext cx="16209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気道内圧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B91914F-839F-4AE8-B41C-A663142B092C}"/>
              </a:ext>
            </a:extLst>
          </p:cNvPr>
          <p:cNvSpPr txBox="1"/>
          <p:nvPr/>
        </p:nvSpPr>
        <p:spPr>
          <a:xfrm>
            <a:off x="2066301" y="3502340"/>
            <a:ext cx="1620957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食道内圧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ADC97FC-656A-4AAF-BAD9-4749101A9645}"/>
              </a:ext>
            </a:extLst>
          </p:cNvPr>
          <p:cNvSpPr txBox="1"/>
          <p:nvPr/>
        </p:nvSpPr>
        <p:spPr>
          <a:xfrm>
            <a:off x="2425374" y="4368955"/>
            <a:ext cx="1261884" cy="52322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経肺圧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正方形/長方形 4">
            <a:extLst>
              <a:ext uri="{FF2B5EF4-FFF2-40B4-BE49-F238E27FC236}">
                <a16:creationId xmlns:a16="http://schemas.microsoft.com/office/drawing/2014/main" id="{18805DD1-C2F2-4423-9A55-1CD30F106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3188" y="193675"/>
            <a:ext cx="10287001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7200" b="1" dirty="0">
                <a:solidFill>
                  <a:srgbClr val="CC0000"/>
                </a:solidFill>
                <a:cs typeface="Arial" panose="020B0604020202020204" pitchFamily="34" charset="0"/>
              </a:rPr>
              <a:t>適正</a:t>
            </a:r>
            <a:r>
              <a:rPr lang="en-US" altLang="ja-JP" sz="7200" b="1" dirty="0">
                <a:solidFill>
                  <a:srgbClr val="CC0000"/>
                </a:solidFill>
                <a:cs typeface="Arial" panose="020B0604020202020204" pitchFamily="34" charset="0"/>
              </a:rPr>
              <a:t>PEEP</a:t>
            </a:r>
            <a:r>
              <a:rPr lang="ja-JP" altLang="en-US" sz="4000" b="1" dirty="0">
                <a:solidFill>
                  <a:srgbClr val="000099"/>
                </a:solidFill>
                <a:cs typeface="Arial" panose="020B0604020202020204" pitchFamily="34" charset="0"/>
              </a:rPr>
              <a:t>の設定</a:t>
            </a:r>
            <a:endParaRPr lang="en-US" altLang="ja-JP" sz="4000" b="1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pic>
        <p:nvPicPr>
          <p:cNvPr id="58373" name="Picture 3" descr="D:\Users\washi\Desktop\使う写真\IMAGE024.jpg">
            <a:extLst>
              <a:ext uri="{FF2B5EF4-FFF2-40B4-BE49-F238E27FC236}">
                <a16:creationId xmlns:a16="http://schemas.microsoft.com/office/drawing/2014/main" id="{6F63F3DC-CD57-492C-91A2-0E181FB28F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8006" t="2840" r="5566" b="14913"/>
          <a:stretch/>
        </p:blipFill>
        <p:spPr bwMode="auto">
          <a:xfrm>
            <a:off x="5441950" y="1719659"/>
            <a:ext cx="4459669" cy="3169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4" descr="D:\Users\washi\Desktop\使う写真\IMAGE026.jpg">
            <a:extLst>
              <a:ext uri="{FF2B5EF4-FFF2-40B4-BE49-F238E27FC236}">
                <a16:creationId xmlns:a16="http://schemas.microsoft.com/office/drawing/2014/main" id="{967DF222-6677-4809-9FDF-A8CEE55EB1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5118" r="7471" b="13877"/>
          <a:stretch/>
        </p:blipFill>
        <p:spPr bwMode="auto">
          <a:xfrm>
            <a:off x="365125" y="1730771"/>
            <a:ext cx="4307294" cy="3169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テキスト ボックス 1">
            <a:extLst>
              <a:ext uri="{FF2B5EF4-FFF2-40B4-BE49-F238E27FC236}">
                <a16:creationId xmlns:a16="http://schemas.microsoft.com/office/drawing/2014/main" id="{54E09628-5DBD-4A5A-B378-629E1DBA7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788" y="1187450"/>
            <a:ext cx="197522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solidFill>
                  <a:srgbClr val="000099"/>
                </a:solidFill>
                <a:cs typeface="Arial" panose="020B0604020202020204" pitchFamily="34" charset="0"/>
              </a:rPr>
              <a:t>PEEP 20</a:t>
            </a:r>
            <a:endParaRPr lang="ja-JP" altLang="en-US" b="1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sp>
        <p:nvSpPr>
          <p:cNvPr id="15368" name="テキスト ボックス 9">
            <a:extLst>
              <a:ext uri="{FF2B5EF4-FFF2-40B4-BE49-F238E27FC236}">
                <a16:creationId xmlns:a16="http://schemas.microsoft.com/office/drawing/2014/main" id="{1D832858-B2D5-4BBC-BC24-4E3CA37FD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4488" y="1198563"/>
            <a:ext cx="169790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b="1" dirty="0">
                <a:solidFill>
                  <a:srgbClr val="000099"/>
                </a:solidFill>
                <a:cs typeface="Arial" panose="020B0604020202020204" pitchFamily="34" charset="0"/>
              </a:rPr>
              <a:t>PEEP 8</a:t>
            </a:r>
            <a:endParaRPr lang="ja-JP" altLang="en-US" b="1" dirty="0">
              <a:solidFill>
                <a:srgbClr val="000099"/>
              </a:solidFill>
              <a:cs typeface="Arial" panose="020B0604020202020204" pitchFamily="34" charset="0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CEFC35D-8E89-4B78-908A-F9825E8ECC64}"/>
              </a:ext>
            </a:extLst>
          </p:cNvPr>
          <p:cNvSpPr/>
          <p:nvPr/>
        </p:nvSpPr>
        <p:spPr>
          <a:xfrm>
            <a:off x="6089650" y="3654748"/>
            <a:ext cx="3584046" cy="901377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ffectLst>
            <a:glow rad="63500">
              <a:schemeClr val="bg1">
                <a:alpha val="8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7342928-2534-4297-8BF0-484563AD84F1}"/>
              </a:ext>
            </a:extLst>
          </p:cNvPr>
          <p:cNvSpPr/>
          <p:nvPr/>
        </p:nvSpPr>
        <p:spPr>
          <a:xfrm>
            <a:off x="752475" y="3665861"/>
            <a:ext cx="3584046" cy="901377"/>
          </a:xfrm>
          <a:prstGeom prst="rect">
            <a:avLst/>
          </a:prstGeom>
          <a:noFill/>
          <a:ln w="57150">
            <a:solidFill>
              <a:srgbClr val="FFC000"/>
            </a:solidFill>
          </a:ln>
          <a:effectLst>
            <a:glow rad="63500">
              <a:schemeClr val="bg1">
                <a:alpha val="8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607EE5A4-CCF1-4943-9BC2-8E2E0211A2C1}"/>
              </a:ext>
            </a:extLst>
          </p:cNvPr>
          <p:cNvGrpSpPr>
            <a:grpSpLocks/>
          </p:cNvGrpSpPr>
          <p:nvPr/>
        </p:nvGrpSpPr>
        <p:grpSpPr bwMode="auto">
          <a:xfrm>
            <a:off x="6307138" y="4999038"/>
            <a:ext cx="3067050" cy="1439862"/>
            <a:chOff x="105973" y="4992688"/>
            <a:chExt cx="3067399" cy="1439788"/>
          </a:xfrm>
        </p:grpSpPr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DC49A7C9-5BC9-41CE-B648-86FBEB31282C}"/>
                </a:ext>
              </a:extLst>
            </p:cNvPr>
            <p:cNvSpPr txBox="1"/>
            <p:nvPr/>
          </p:nvSpPr>
          <p:spPr>
            <a:xfrm>
              <a:off x="105973" y="5601575"/>
              <a:ext cx="3067399" cy="830901"/>
            </a:xfrm>
            <a:prstGeom prst="rect">
              <a:avLst/>
            </a:prstGeom>
            <a:solidFill>
              <a:srgbClr val="CC0000"/>
            </a:solidFill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>
                <a:defRPr/>
              </a:pPr>
              <a:r>
                <a:rPr lang="ja-JP" altLang="en-US" sz="48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Arial" panose="020B0604020202020204" pitchFamily="34" charset="0"/>
                </a:rPr>
                <a:t>適正</a:t>
              </a:r>
              <a:r>
                <a:rPr lang="en-US" altLang="ja-JP" sz="4800" b="1" dirty="0">
                  <a:latin typeface="メイリオ" panose="020B0604030504040204" pitchFamily="50" charset="-128"/>
                  <a:ea typeface="メイリオ" panose="020B0604030504040204" pitchFamily="50" charset="-128"/>
                  <a:cs typeface="Arial" panose="020B0604020202020204" pitchFamily="34" charset="0"/>
                </a:rPr>
                <a:t>PEEP</a:t>
              </a:r>
              <a:endParaRPr lang="ja-JP" altLang="en-US" sz="4800" b="1" dirty="0"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endParaRPr>
            </a:p>
          </p:txBody>
        </p:sp>
        <p:cxnSp>
          <p:nvCxnSpPr>
            <p:cNvPr id="16" name="直線矢印コネクタ 15">
              <a:extLst>
                <a:ext uri="{FF2B5EF4-FFF2-40B4-BE49-F238E27FC236}">
                  <a16:creationId xmlns:a16="http://schemas.microsoft.com/office/drawing/2014/main" id="{A24878DB-BF80-4B17-88CF-FA49E32ABC85}"/>
                </a:ext>
              </a:extLst>
            </p:cNvPr>
            <p:cNvCxnSpPr/>
            <p:nvPr/>
          </p:nvCxnSpPr>
          <p:spPr>
            <a:xfrm>
              <a:off x="1639672" y="4992688"/>
              <a:ext cx="0" cy="609569"/>
            </a:xfrm>
            <a:prstGeom prst="straightConnector1">
              <a:avLst/>
            </a:prstGeom>
            <a:ln w="57150">
              <a:solidFill>
                <a:srgbClr val="C00000"/>
              </a:solidFill>
              <a:headEnd type="none" w="med" len="med"/>
              <a:tailEnd type="arrow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294E8CCE-2D23-442B-A8D4-94C5314E453F}"/>
              </a:ext>
            </a:extLst>
          </p:cNvPr>
          <p:cNvSpPr txBox="1"/>
          <p:nvPr/>
        </p:nvSpPr>
        <p:spPr>
          <a:xfrm>
            <a:off x="881450" y="5965906"/>
            <a:ext cx="1415772" cy="461665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気道内圧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82E0EDF-F9B1-48D9-A619-201BC491B4D4}"/>
              </a:ext>
            </a:extLst>
          </p:cNvPr>
          <p:cNvSpPr txBox="1"/>
          <p:nvPr/>
        </p:nvSpPr>
        <p:spPr>
          <a:xfrm>
            <a:off x="2861683" y="5965906"/>
            <a:ext cx="1415772" cy="461665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食道内圧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67A6F3C-92D8-455C-8BD3-CC1C6D5E041E}"/>
              </a:ext>
            </a:extLst>
          </p:cNvPr>
          <p:cNvSpPr txBox="1"/>
          <p:nvPr/>
        </p:nvSpPr>
        <p:spPr>
          <a:xfrm>
            <a:off x="4841914" y="5965906"/>
            <a:ext cx="1107996" cy="461665"/>
          </a:xfrm>
          <a:prstGeom prst="rect">
            <a:avLst/>
          </a:prstGeom>
          <a:solidFill>
            <a:srgbClr val="CC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経肺圧</a:t>
            </a:r>
          </a:p>
        </p:txBody>
      </p:sp>
      <p:sp>
        <p:nvSpPr>
          <p:cNvPr id="15382" name="テキスト ボックス 3">
            <a:extLst>
              <a:ext uri="{FF2B5EF4-FFF2-40B4-BE49-F238E27FC236}">
                <a16:creationId xmlns:a16="http://schemas.microsoft.com/office/drawing/2014/main" id="{21E51C23-A2DC-4C36-AC94-4C61FCC76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1238" y="5903913"/>
            <a:ext cx="59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>
                <a:latin typeface="Arial" panose="020B0604020202020204" pitchFamily="34" charset="0"/>
                <a:ea typeface="ＭＳ Ｐゴシック" panose="020B0600070205080204" pitchFamily="50" charset="-128"/>
              </a:rPr>
              <a:t>－</a:t>
            </a:r>
          </a:p>
        </p:txBody>
      </p:sp>
      <p:sp>
        <p:nvSpPr>
          <p:cNvPr id="15383" name="テキスト ボックス 19">
            <a:extLst>
              <a:ext uri="{FF2B5EF4-FFF2-40B4-BE49-F238E27FC236}">
                <a16:creationId xmlns:a16="http://schemas.microsoft.com/office/drawing/2014/main" id="{DBD0EF43-A515-49F9-9066-766D89E17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38" y="5903913"/>
            <a:ext cx="59531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ja-JP" altLang="en-US">
                <a:latin typeface="Arial" panose="020B0604020202020204" pitchFamily="34" charset="0"/>
                <a:ea typeface="ＭＳ Ｐゴシック" panose="020B0600070205080204" pitchFamily="50" charset="-128"/>
              </a:rPr>
              <a:t>＝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50FB9033-AFF7-43C5-A3F0-E1DC8C166F31}"/>
              </a:ext>
            </a:extLst>
          </p:cNvPr>
          <p:cNvCxnSpPr>
            <a:cxnSpLocks/>
          </p:cNvCxnSpPr>
          <p:nvPr/>
        </p:nvCxnSpPr>
        <p:spPr>
          <a:xfrm flipV="1">
            <a:off x="1589088" y="2674374"/>
            <a:ext cx="0" cy="3283515"/>
          </a:xfrm>
          <a:prstGeom prst="straightConnector1">
            <a:avLst/>
          </a:prstGeom>
          <a:ln w="57150">
            <a:solidFill>
              <a:srgbClr val="CC0000"/>
            </a:solidFill>
            <a:tailEnd type="arrow"/>
          </a:ln>
          <a:effectLst>
            <a:glow rad="127000">
              <a:schemeClr val="bg1">
                <a:alpha val="7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ADECD284-1583-4101-A180-030F5A085C3A}"/>
              </a:ext>
            </a:extLst>
          </p:cNvPr>
          <p:cNvCxnSpPr>
            <a:cxnSpLocks/>
          </p:cNvCxnSpPr>
          <p:nvPr/>
        </p:nvCxnSpPr>
        <p:spPr>
          <a:xfrm flipH="1" flipV="1">
            <a:off x="2202426" y="3192139"/>
            <a:ext cx="1367862" cy="2773687"/>
          </a:xfrm>
          <a:prstGeom prst="straightConnector1">
            <a:avLst/>
          </a:prstGeom>
          <a:ln w="57150">
            <a:solidFill>
              <a:srgbClr val="CC0000"/>
            </a:solidFill>
            <a:tailEnd type="arrow"/>
          </a:ln>
          <a:effectLst>
            <a:glow rad="127000">
              <a:schemeClr val="bg1">
                <a:alpha val="7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25">
            <a:extLst>
              <a:ext uri="{FF2B5EF4-FFF2-40B4-BE49-F238E27FC236}">
                <a16:creationId xmlns:a16="http://schemas.microsoft.com/office/drawing/2014/main" id="{AB98B88C-94F4-496D-AE3D-CF83A9E13532}"/>
              </a:ext>
            </a:extLst>
          </p:cNvPr>
          <p:cNvCxnSpPr>
            <a:cxnSpLocks/>
          </p:cNvCxnSpPr>
          <p:nvPr/>
        </p:nvCxnSpPr>
        <p:spPr>
          <a:xfrm flipH="1" flipV="1">
            <a:off x="3570288" y="4227871"/>
            <a:ext cx="1825625" cy="1737954"/>
          </a:xfrm>
          <a:prstGeom prst="straightConnector1">
            <a:avLst/>
          </a:prstGeom>
          <a:ln w="57150">
            <a:solidFill>
              <a:srgbClr val="CC0000"/>
            </a:solidFill>
            <a:tailEnd type="arrow"/>
          </a:ln>
          <a:effectLst>
            <a:glow rad="127000">
              <a:schemeClr val="bg1">
                <a:alpha val="7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正方形/長方形 2"/>
          <p:cNvSpPr>
            <a:spLocks noChangeArrowheads="1"/>
          </p:cNvSpPr>
          <p:nvPr/>
        </p:nvSpPr>
        <p:spPr bwMode="auto">
          <a:xfrm>
            <a:off x="1383609" y="513484"/>
            <a:ext cx="813556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ja-JP" altLang="en-US" sz="8000" b="1" dirty="0">
                <a:solidFill>
                  <a:srgbClr val="CC0000"/>
                </a:solidFill>
              </a:rPr>
              <a:t>肺炎　</a:t>
            </a:r>
            <a:r>
              <a:rPr lang="ja-JP" altLang="en-US" sz="6000" b="1" dirty="0">
                <a:solidFill>
                  <a:srgbClr val="000099"/>
                </a:solidFill>
              </a:rPr>
              <a:t>と</a:t>
            </a:r>
            <a:r>
              <a:rPr lang="ja-JP" altLang="en-US" sz="8000" b="1" dirty="0">
                <a:solidFill>
                  <a:srgbClr val="CC0000"/>
                </a:solidFill>
              </a:rPr>
              <a:t>　肺傷害</a:t>
            </a:r>
            <a:endParaRPr lang="ja-JP" altLang="en-US" sz="8000" dirty="0">
              <a:solidFill>
                <a:srgbClr val="CC0000"/>
              </a:solidFill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967036" y="1608019"/>
            <a:ext cx="3273411" cy="4758763"/>
            <a:chOff x="1204685" y="1694572"/>
            <a:chExt cx="3273411" cy="4758763"/>
          </a:xfrm>
        </p:grpSpPr>
        <p:grpSp>
          <p:nvGrpSpPr>
            <p:cNvPr id="4" name="グループ化 3"/>
            <p:cNvGrpSpPr/>
            <p:nvPr/>
          </p:nvGrpSpPr>
          <p:grpSpPr>
            <a:xfrm>
              <a:off x="1204685" y="1694572"/>
              <a:ext cx="3273411" cy="4758763"/>
              <a:chOff x="1407886" y="1528456"/>
              <a:chExt cx="3447582" cy="5011966"/>
            </a:xfrm>
            <a:solidFill>
              <a:schemeClr val="bg1"/>
            </a:solidFill>
          </p:grpSpPr>
          <p:sp>
            <p:nvSpPr>
              <p:cNvPr id="2" name="円/楕円 1"/>
              <p:cNvSpPr/>
              <p:nvPr/>
            </p:nvSpPr>
            <p:spPr>
              <a:xfrm>
                <a:off x="1407886" y="3092840"/>
                <a:ext cx="3447582" cy="3447582"/>
              </a:xfrm>
              <a:prstGeom prst="ellipse">
                <a:avLst/>
              </a:prstGeom>
              <a:grpFill/>
              <a:ln w="762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ln>
                    <a:solidFill>
                      <a:srgbClr val="000099"/>
                    </a:solidFill>
                  </a:ln>
                </a:endParaRPr>
              </a:p>
            </p:txBody>
          </p:sp>
          <p:sp>
            <p:nvSpPr>
              <p:cNvPr id="3" name="正方形/長方形 2"/>
              <p:cNvSpPr/>
              <p:nvPr/>
            </p:nvSpPr>
            <p:spPr>
              <a:xfrm>
                <a:off x="2416545" y="1528456"/>
                <a:ext cx="1430263" cy="18436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6" name="直線コネクタ 5"/>
            <p:cNvCxnSpPr/>
            <p:nvPr/>
          </p:nvCxnSpPr>
          <p:spPr>
            <a:xfrm>
              <a:off x="2162387" y="1694572"/>
              <a:ext cx="0" cy="1662420"/>
            </a:xfrm>
            <a:prstGeom prst="line">
              <a:avLst/>
            </a:prstGeom>
            <a:ln w="762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線コネクタ 12"/>
            <p:cNvCxnSpPr/>
            <p:nvPr/>
          </p:nvCxnSpPr>
          <p:spPr>
            <a:xfrm>
              <a:off x="3498380" y="1694572"/>
              <a:ext cx="0" cy="1662420"/>
            </a:xfrm>
            <a:prstGeom prst="line">
              <a:avLst/>
            </a:prstGeom>
            <a:ln w="762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グループ化 17"/>
          <p:cNvGrpSpPr/>
          <p:nvPr/>
        </p:nvGrpSpPr>
        <p:grpSpPr>
          <a:xfrm>
            <a:off x="6151612" y="1608019"/>
            <a:ext cx="3273411" cy="4758763"/>
            <a:chOff x="1204685" y="1694572"/>
            <a:chExt cx="3273411" cy="4758763"/>
          </a:xfrm>
        </p:grpSpPr>
        <p:grpSp>
          <p:nvGrpSpPr>
            <p:cNvPr id="19" name="グループ化 18"/>
            <p:cNvGrpSpPr/>
            <p:nvPr/>
          </p:nvGrpSpPr>
          <p:grpSpPr>
            <a:xfrm>
              <a:off x="1204685" y="1694572"/>
              <a:ext cx="3273411" cy="4758763"/>
              <a:chOff x="1407886" y="1528456"/>
              <a:chExt cx="3447582" cy="5011966"/>
            </a:xfrm>
            <a:solidFill>
              <a:schemeClr val="bg1"/>
            </a:solidFill>
          </p:grpSpPr>
          <p:sp>
            <p:nvSpPr>
              <p:cNvPr id="22" name="円/楕円 21"/>
              <p:cNvSpPr/>
              <p:nvPr/>
            </p:nvSpPr>
            <p:spPr>
              <a:xfrm>
                <a:off x="1407886" y="3092840"/>
                <a:ext cx="3447582" cy="3447582"/>
              </a:xfrm>
              <a:prstGeom prst="ellipse">
                <a:avLst/>
              </a:prstGeom>
              <a:grpFill/>
              <a:ln w="76200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2416545" y="1528456"/>
                <a:ext cx="1430263" cy="184361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cxnSp>
          <p:nvCxnSpPr>
            <p:cNvPr id="20" name="直線コネクタ 19"/>
            <p:cNvCxnSpPr/>
            <p:nvPr/>
          </p:nvCxnSpPr>
          <p:spPr>
            <a:xfrm>
              <a:off x="2162387" y="1694572"/>
              <a:ext cx="0" cy="1662420"/>
            </a:xfrm>
            <a:prstGeom prst="line">
              <a:avLst/>
            </a:prstGeom>
            <a:ln w="762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/>
            <p:cNvCxnSpPr/>
            <p:nvPr/>
          </p:nvCxnSpPr>
          <p:spPr>
            <a:xfrm>
              <a:off x="3498380" y="1694572"/>
              <a:ext cx="0" cy="1662420"/>
            </a:xfrm>
            <a:prstGeom prst="line">
              <a:avLst/>
            </a:prstGeom>
            <a:ln w="76200">
              <a:solidFill>
                <a:srgbClr val="00009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グループ化 44"/>
          <p:cNvGrpSpPr/>
          <p:nvPr/>
        </p:nvGrpSpPr>
        <p:grpSpPr>
          <a:xfrm>
            <a:off x="967036" y="1974295"/>
            <a:ext cx="3252539" cy="4387577"/>
            <a:chOff x="967036" y="2060848"/>
            <a:chExt cx="3252539" cy="4387577"/>
          </a:xfrm>
        </p:grpSpPr>
        <p:pic>
          <p:nvPicPr>
            <p:cNvPr id="4098" name="Picture 2" descr="C:\Users\washi\Desktop\28b5c4b250b379aa80c90b6182e2e6d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0009" y="3926322"/>
              <a:ext cx="778778" cy="691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2" descr="C:\Users\washi\Desktop\28b5c4b250b379aa80c90b6182e2e6d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240" y="2060848"/>
              <a:ext cx="778778" cy="691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2" descr="C:\Users\washi\Desktop\28b5c4b250b379aa80c90b6182e2e6d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620" y="5487831"/>
              <a:ext cx="778778" cy="691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2" descr="C:\Users\washi\Desktop\28b5c4b250b379aa80c90b6182e2e6d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5960" y="4383522"/>
              <a:ext cx="778778" cy="691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フリーフォーム 10"/>
            <p:cNvSpPr/>
            <p:nvPr/>
          </p:nvSpPr>
          <p:spPr>
            <a:xfrm>
              <a:off x="967036" y="4943475"/>
              <a:ext cx="3252539" cy="1504950"/>
            </a:xfrm>
            <a:custGeom>
              <a:avLst/>
              <a:gdLst>
                <a:gd name="connsiteX0" fmla="*/ 0 w 3152775"/>
                <a:gd name="connsiteY0" fmla="*/ 0 h 1504950"/>
                <a:gd name="connsiteX1" fmla="*/ 866775 w 3152775"/>
                <a:gd name="connsiteY1" fmla="*/ 800100 h 1504950"/>
                <a:gd name="connsiteX2" fmla="*/ 2286000 w 3152775"/>
                <a:gd name="connsiteY2" fmla="*/ 942975 h 1504950"/>
                <a:gd name="connsiteX3" fmla="*/ 3152775 w 3152775"/>
                <a:gd name="connsiteY3" fmla="*/ 0 h 1504950"/>
                <a:gd name="connsiteX4" fmla="*/ 3048000 w 3152775"/>
                <a:gd name="connsiteY4" fmla="*/ 447675 h 1504950"/>
                <a:gd name="connsiteX5" fmla="*/ 2809875 w 3152775"/>
                <a:gd name="connsiteY5" fmla="*/ 933450 h 1504950"/>
                <a:gd name="connsiteX6" fmla="*/ 2390775 w 3152775"/>
                <a:gd name="connsiteY6" fmla="*/ 1238250 h 1504950"/>
                <a:gd name="connsiteX7" fmla="*/ 2286000 w 3152775"/>
                <a:gd name="connsiteY7" fmla="*/ 1371600 h 1504950"/>
                <a:gd name="connsiteX8" fmla="*/ 1733550 w 3152775"/>
                <a:gd name="connsiteY8" fmla="*/ 1504950 h 1504950"/>
                <a:gd name="connsiteX9" fmla="*/ 1114425 w 3152775"/>
                <a:gd name="connsiteY9" fmla="*/ 1447800 h 1504950"/>
                <a:gd name="connsiteX10" fmla="*/ 581025 w 3152775"/>
                <a:gd name="connsiteY10" fmla="*/ 1171575 h 1504950"/>
                <a:gd name="connsiteX11" fmla="*/ 219075 w 3152775"/>
                <a:gd name="connsiteY11" fmla="*/ 819150 h 1504950"/>
                <a:gd name="connsiteX12" fmla="*/ 19050 w 3152775"/>
                <a:gd name="connsiteY12" fmla="*/ 381000 h 1504950"/>
                <a:gd name="connsiteX13" fmla="*/ 0 w 3152775"/>
                <a:gd name="connsiteY13" fmla="*/ 0 h 1504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52775" h="1504950">
                  <a:moveTo>
                    <a:pt x="0" y="0"/>
                  </a:moveTo>
                  <a:cubicBezTo>
                    <a:pt x="242887" y="321469"/>
                    <a:pt x="485775" y="642938"/>
                    <a:pt x="866775" y="800100"/>
                  </a:cubicBezTo>
                  <a:cubicBezTo>
                    <a:pt x="1247775" y="957262"/>
                    <a:pt x="1905000" y="1076325"/>
                    <a:pt x="2286000" y="942975"/>
                  </a:cubicBezTo>
                  <a:cubicBezTo>
                    <a:pt x="2667000" y="809625"/>
                    <a:pt x="3033713" y="165100"/>
                    <a:pt x="3152775" y="0"/>
                  </a:cubicBezTo>
                  <a:lnTo>
                    <a:pt x="3048000" y="447675"/>
                  </a:lnTo>
                  <a:lnTo>
                    <a:pt x="2809875" y="933450"/>
                  </a:lnTo>
                  <a:lnTo>
                    <a:pt x="2390775" y="1238250"/>
                  </a:lnTo>
                  <a:lnTo>
                    <a:pt x="2286000" y="1371600"/>
                  </a:lnTo>
                  <a:lnTo>
                    <a:pt x="1733550" y="1504950"/>
                  </a:lnTo>
                  <a:lnTo>
                    <a:pt x="1114425" y="1447800"/>
                  </a:lnTo>
                  <a:lnTo>
                    <a:pt x="581025" y="1171575"/>
                  </a:lnTo>
                  <a:lnTo>
                    <a:pt x="219075" y="819150"/>
                  </a:lnTo>
                  <a:lnTo>
                    <a:pt x="19050" y="381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6" name="グループ化 45"/>
          <p:cNvGrpSpPr/>
          <p:nvPr/>
        </p:nvGrpSpPr>
        <p:grpSpPr>
          <a:xfrm>
            <a:off x="4875485" y="3182074"/>
            <a:ext cx="4700315" cy="3502221"/>
            <a:chOff x="4875485" y="3268627"/>
            <a:chExt cx="4700315" cy="3502221"/>
          </a:xfrm>
        </p:grpSpPr>
        <p:sp>
          <p:nvSpPr>
            <p:cNvPr id="14" name="円/楕円 13"/>
            <p:cNvSpPr/>
            <p:nvPr/>
          </p:nvSpPr>
          <p:spPr>
            <a:xfrm>
              <a:off x="6579468" y="33815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4" name="円/楕円 33"/>
            <p:cNvSpPr/>
            <p:nvPr/>
          </p:nvSpPr>
          <p:spPr>
            <a:xfrm>
              <a:off x="9081368" y="38768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円/楕円 34"/>
            <p:cNvSpPr/>
            <p:nvPr/>
          </p:nvSpPr>
          <p:spPr>
            <a:xfrm>
              <a:off x="9233768" y="47658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円/楕円 35"/>
            <p:cNvSpPr/>
            <p:nvPr/>
          </p:nvSpPr>
          <p:spPr>
            <a:xfrm>
              <a:off x="8649568" y="59469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円/楕円 36"/>
            <p:cNvSpPr/>
            <p:nvPr/>
          </p:nvSpPr>
          <p:spPr>
            <a:xfrm>
              <a:off x="7328768" y="62517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円/楕円 37"/>
            <p:cNvSpPr/>
            <p:nvPr/>
          </p:nvSpPr>
          <p:spPr>
            <a:xfrm>
              <a:off x="6376268" y="57437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円/楕円 38"/>
            <p:cNvSpPr/>
            <p:nvPr/>
          </p:nvSpPr>
          <p:spPr>
            <a:xfrm>
              <a:off x="6084168" y="52357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円/楕円 39"/>
            <p:cNvSpPr/>
            <p:nvPr/>
          </p:nvSpPr>
          <p:spPr>
            <a:xfrm>
              <a:off x="6147668" y="39784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1" name="円/楕円 40"/>
            <p:cNvSpPr/>
            <p:nvPr/>
          </p:nvSpPr>
          <p:spPr>
            <a:xfrm>
              <a:off x="8725768" y="3432346"/>
              <a:ext cx="342032" cy="34203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42" name="Picture 2" descr="C:\Users\washi\Desktop\28b5c4b250b379aa80c90b6182e2e6d5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6376" y="4227557"/>
              <a:ext cx="778778" cy="691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3" name="グループ化 42"/>
            <p:cNvGrpSpPr/>
            <p:nvPr/>
          </p:nvGrpSpPr>
          <p:grpSpPr>
            <a:xfrm rot="12245515">
              <a:off x="5521820" y="3724979"/>
              <a:ext cx="733959" cy="1001419"/>
              <a:chOff x="3933190" y="1654810"/>
              <a:chExt cx="1498600" cy="2044700"/>
            </a:xfrm>
          </p:grpSpPr>
          <p:sp>
            <p:nvSpPr>
              <p:cNvPr id="25" name="フリーフォーム 24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3" name="円/楕円 32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7" name="グループ化 46"/>
            <p:cNvGrpSpPr/>
            <p:nvPr/>
          </p:nvGrpSpPr>
          <p:grpSpPr>
            <a:xfrm rot="12882794">
              <a:off x="5930665" y="3268627"/>
              <a:ext cx="733959" cy="1001419"/>
              <a:chOff x="3933190" y="1654810"/>
              <a:chExt cx="1498600" cy="2044700"/>
            </a:xfrm>
          </p:grpSpPr>
          <p:sp>
            <p:nvSpPr>
              <p:cNvPr id="48" name="フリーフォーム 47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円/楕円 48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0" name="グループ化 49"/>
            <p:cNvGrpSpPr/>
            <p:nvPr/>
          </p:nvGrpSpPr>
          <p:grpSpPr>
            <a:xfrm rot="11508389">
              <a:off x="5611000" y="4296464"/>
              <a:ext cx="733959" cy="1001419"/>
              <a:chOff x="3933190" y="1654810"/>
              <a:chExt cx="1498600" cy="2044700"/>
            </a:xfrm>
          </p:grpSpPr>
          <p:sp>
            <p:nvSpPr>
              <p:cNvPr id="51" name="フリーフォーム 50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円/楕円 51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3" name="グループ化 52"/>
            <p:cNvGrpSpPr/>
            <p:nvPr/>
          </p:nvGrpSpPr>
          <p:grpSpPr>
            <a:xfrm rot="14022941">
              <a:off x="5084411" y="5903159"/>
              <a:ext cx="733959" cy="1001419"/>
              <a:chOff x="3933190" y="1654810"/>
              <a:chExt cx="1498600" cy="2044700"/>
            </a:xfrm>
          </p:grpSpPr>
          <p:sp>
            <p:nvSpPr>
              <p:cNvPr id="54" name="フリーフォーム 53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円/楕円 54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6" name="グループ化 55"/>
            <p:cNvGrpSpPr/>
            <p:nvPr/>
          </p:nvGrpSpPr>
          <p:grpSpPr>
            <a:xfrm rot="14674696">
              <a:off x="5954474" y="5512949"/>
              <a:ext cx="733959" cy="1001419"/>
              <a:chOff x="3933190" y="1654810"/>
              <a:chExt cx="1498600" cy="2044700"/>
            </a:xfrm>
          </p:grpSpPr>
          <p:sp>
            <p:nvSpPr>
              <p:cNvPr id="57" name="フリーフォーム 56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円/楕円 57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9" name="グループ化 58"/>
            <p:cNvGrpSpPr/>
            <p:nvPr/>
          </p:nvGrpSpPr>
          <p:grpSpPr>
            <a:xfrm rot="14196865">
              <a:off x="5431364" y="5512948"/>
              <a:ext cx="733959" cy="1001419"/>
              <a:chOff x="3933190" y="1654810"/>
              <a:chExt cx="1498600" cy="2044700"/>
            </a:xfrm>
          </p:grpSpPr>
          <p:sp>
            <p:nvSpPr>
              <p:cNvPr id="60" name="フリーフォーム 59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円/楕円 60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2" name="グループ化 61"/>
            <p:cNvGrpSpPr/>
            <p:nvPr/>
          </p:nvGrpSpPr>
          <p:grpSpPr>
            <a:xfrm rot="12245515">
              <a:off x="5315983" y="4679153"/>
              <a:ext cx="733959" cy="1001419"/>
              <a:chOff x="3933190" y="1654810"/>
              <a:chExt cx="1498600" cy="2044700"/>
            </a:xfrm>
          </p:grpSpPr>
          <p:sp>
            <p:nvSpPr>
              <p:cNvPr id="63" name="フリーフォーム 62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円/楕円 63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5" name="グループ化 64"/>
            <p:cNvGrpSpPr/>
            <p:nvPr/>
          </p:nvGrpSpPr>
          <p:grpSpPr>
            <a:xfrm rot="12245515">
              <a:off x="4875485" y="5486173"/>
              <a:ext cx="733959" cy="1001419"/>
              <a:chOff x="3933190" y="1654810"/>
              <a:chExt cx="1498600" cy="2044700"/>
            </a:xfrm>
          </p:grpSpPr>
          <p:sp>
            <p:nvSpPr>
              <p:cNvPr id="66" name="フリーフォーム 65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円/楕円 66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8" name="グループ化 67"/>
            <p:cNvGrpSpPr/>
            <p:nvPr/>
          </p:nvGrpSpPr>
          <p:grpSpPr>
            <a:xfrm rot="12245515">
              <a:off x="5241286" y="5181374"/>
              <a:ext cx="733959" cy="1001419"/>
              <a:chOff x="3933190" y="1654810"/>
              <a:chExt cx="1498600" cy="2044700"/>
            </a:xfrm>
          </p:grpSpPr>
          <p:sp>
            <p:nvSpPr>
              <p:cNvPr id="69" name="フリーフォーム 68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0" name="円/楕円 69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1" name="グループ化 70"/>
            <p:cNvGrpSpPr/>
            <p:nvPr/>
          </p:nvGrpSpPr>
          <p:grpSpPr>
            <a:xfrm rot="17766528">
              <a:off x="6906308" y="5626953"/>
              <a:ext cx="733959" cy="1001419"/>
              <a:chOff x="3933190" y="1654810"/>
              <a:chExt cx="1498600" cy="2044700"/>
            </a:xfrm>
          </p:grpSpPr>
          <p:sp>
            <p:nvSpPr>
              <p:cNvPr id="72" name="フリーフォーム 71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円/楕円 72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4" name="グループ化 73"/>
            <p:cNvGrpSpPr/>
            <p:nvPr/>
          </p:nvGrpSpPr>
          <p:grpSpPr>
            <a:xfrm rot="16831170">
              <a:off x="6964206" y="5469826"/>
              <a:ext cx="733959" cy="1001419"/>
              <a:chOff x="3933190" y="1654810"/>
              <a:chExt cx="1498600" cy="2044700"/>
            </a:xfrm>
          </p:grpSpPr>
          <p:sp>
            <p:nvSpPr>
              <p:cNvPr id="75" name="フリーフォーム 74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円/楕円 75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77" name="グループ化 76"/>
            <p:cNvGrpSpPr/>
            <p:nvPr/>
          </p:nvGrpSpPr>
          <p:grpSpPr>
            <a:xfrm rot="16616421">
              <a:off x="7674188" y="5462620"/>
              <a:ext cx="733959" cy="1001419"/>
              <a:chOff x="3933190" y="1654810"/>
              <a:chExt cx="1498600" cy="2044700"/>
            </a:xfrm>
          </p:grpSpPr>
          <p:sp>
            <p:nvSpPr>
              <p:cNvPr id="78" name="フリーフォーム 77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円/楕円 78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0" name="グループ化 79"/>
            <p:cNvGrpSpPr/>
            <p:nvPr/>
          </p:nvGrpSpPr>
          <p:grpSpPr>
            <a:xfrm rot="16525033">
              <a:off x="7404434" y="5638402"/>
              <a:ext cx="733959" cy="1001419"/>
              <a:chOff x="3933190" y="1654810"/>
              <a:chExt cx="1498600" cy="2044700"/>
            </a:xfrm>
          </p:grpSpPr>
          <p:sp>
            <p:nvSpPr>
              <p:cNvPr id="81" name="フリーフォーム 80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" name="円/楕円 81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3" name="グループ化 82"/>
            <p:cNvGrpSpPr/>
            <p:nvPr/>
          </p:nvGrpSpPr>
          <p:grpSpPr>
            <a:xfrm rot="15053631">
              <a:off x="8009412" y="5573497"/>
              <a:ext cx="733959" cy="1001419"/>
              <a:chOff x="3933190" y="1654810"/>
              <a:chExt cx="1498600" cy="2044700"/>
            </a:xfrm>
          </p:grpSpPr>
          <p:sp>
            <p:nvSpPr>
              <p:cNvPr id="84" name="フリーフォーム 83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5" name="円/楕円 84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6" name="グループ化 85"/>
            <p:cNvGrpSpPr/>
            <p:nvPr/>
          </p:nvGrpSpPr>
          <p:grpSpPr>
            <a:xfrm rot="17092482">
              <a:off x="7114023" y="3177244"/>
              <a:ext cx="733959" cy="1001419"/>
              <a:chOff x="3933190" y="1654810"/>
              <a:chExt cx="1498600" cy="2044700"/>
            </a:xfrm>
          </p:grpSpPr>
          <p:sp>
            <p:nvSpPr>
              <p:cNvPr id="87" name="フリーフォーム 86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8" name="円/楕円 87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9" name="グループ化 88"/>
            <p:cNvGrpSpPr/>
            <p:nvPr/>
          </p:nvGrpSpPr>
          <p:grpSpPr>
            <a:xfrm rot="17835265">
              <a:off x="6609505" y="3207252"/>
              <a:ext cx="733959" cy="1001419"/>
              <a:chOff x="3933190" y="1654810"/>
              <a:chExt cx="1498600" cy="2044700"/>
            </a:xfrm>
          </p:grpSpPr>
          <p:sp>
            <p:nvSpPr>
              <p:cNvPr id="90" name="フリーフォーム 89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1" name="円/楕円 90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2" name="グループ化 91"/>
            <p:cNvGrpSpPr/>
            <p:nvPr/>
          </p:nvGrpSpPr>
          <p:grpSpPr>
            <a:xfrm rot="15471498">
              <a:off x="6012868" y="5707121"/>
              <a:ext cx="733959" cy="1001419"/>
              <a:chOff x="3933190" y="1654810"/>
              <a:chExt cx="1498600" cy="2044700"/>
            </a:xfrm>
          </p:grpSpPr>
          <p:sp>
            <p:nvSpPr>
              <p:cNvPr id="93" name="フリーフォーム 92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円/楕円 93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5" name="グループ化 94"/>
            <p:cNvGrpSpPr/>
            <p:nvPr/>
          </p:nvGrpSpPr>
          <p:grpSpPr>
            <a:xfrm rot="13122419">
              <a:off x="5659409" y="4966601"/>
              <a:ext cx="733959" cy="1001419"/>
              <a:chOff x="3933190" y="1654810"/>
              <a:chExt cx="1498600" cy="2044700"/>
            </a:xfrm>
          </p:grpSpPr>
          <p:sp>
            <p:nvSpPr>
              <p:cNvPr id="96" name="フリーフォーム 95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7" name="円/楕円 96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8" name="グループ化 97"/>
            <p:cNvGrpSpPr/>
            <p:nvPr/>
          </p:nvGrpSpPr>
          <p:grpSpPr>
            <a:xfrm rot="16587560">
              <a:off x="6976565" y="3367138"/>
              <a:ext cx="733959" cy="1001419"/>
              <a:chOff x="3933190" y="1654810"/>
              <a:chExt cx="1498600" cy="2044700"/>
            </a:xfrm>
          </p:grpSpPr>
          <p:sp>
            <p:nvSpPr>
              <p:cNvPr id="99" name="フリーフォーム 98"/>
              <p:cNvSpPr/>
              <p:nvPr/>
            </p:nvSpPr>
            <p:spPr>
              <a:xfrm rot="2992048">
                <a:off x="3660140" y="1927860"/>
                <a:ext cx="2044700" cy="1498600"/>
              </a:xfrm>
              <a:custGeom>
                <a:avLst/>
                <a:gdLst>
                  <a:gd name="connsiteX0" fmla="*/ 482600 w 2044700"/>
                  <a:gd name="connsiteY0" fmla="*/ 152400 h 1498600"/>
                  <a:gd name="connsiteX1" fmla="*/ 1181100 w 2044700"/>
                  <a:gd name="connsiteY1" fmla="*/ 533400 h 1498600"/>
                  <a:gd name="connsiteX2" fmla="*/ 1536700 w 2044700"/>
                  <a:gd name="connsiteY2" fmla="*/ 1079500 h 1498600"/>
                  <a:gd name="connsiteX3" fmla="*/ 2044700 w 2044700"/>
                  <a:gd name="connsiteY3" fmla="*/ 1498600 h 1498600"/>
                  <a:gd name="connsiteX4" fmla="*/ 1181100 w 2044700"/>
                  <a:gd name="connsiteY4" fmla="*/ 1079500 h 1498600"/>
                  <a:gd name="connsiteX5" fmla="*/ 431800 w 2044700"/>
                  <a:gd name="connsiteY5" fmla="*/ 342900 h 1498600"/>
                  <a:gd name="connsiteX6" fmla="*/ 0 w 2044700"/>
                  <a:gd name="connsiteY6" fmla="*/ 0 h 1498600"/>
                  <a:gd name="connsiteX7" fmla="*/ 482600 w 2044700"/>
                  <a:gd name="connsiteY7" fmla="*/ 152400 h 149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44700" h="1498600">
                    <a:moveTo>
                      <a:pt x="482600" y="152400"/>
                    </a:moveTo>
                    <a:cubicBezTo>
                      <a:pt x="744008" y="265641"/>
                      <a:pt x="1005417" y="378883"/>
                      <a:pt x="1181100" y="533400"/>
                    </a:cubicBezTo>
                    <a:cubicBezTo>
                      <a:pt x="1356783" y="687917"/>
                      <a:pt x="1392767" y="918633"/>
                      <a:pt x="1536700" y="1079500"/>
                    </a:cubicBezTo>
                    <a:cubicBezTo>
                      <a:pt x="1680633" y="1240367"/>
                      <a:pt x="2017183" y="1454150"/>
                      <a:pt x="2044700" y="1498600"/>
                    </a:cubicBezTo>
                    <a:cubicBezTo>
                      <a:pt x="1756833" y="1358900"/>
                      <a:pt x="1449917" y="1272117"/>
                      <a:pt x="1181100" y="1079500"/>
                    </a:cubicBezTo>
                    <a:cubicBezTo>
                      <a:pt x="912283" y="886883"/>
                      <a:pt x="628650" y="522817"/>
                      <a:pt x="431800" y="342900"/>
                    </a:cubicBezTo>
                    <a:cubicBezTo>
                      <a:pt x="234950" y="162983"/>
                      <a:pt x="57150" y="35983"/>
                      <a:pt x="0" y="0"/>
                    </a:cubicBezTo>
                    <a:lnTo>
                      <a:pt x="482600" y="15240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0" name="円/楕円 99"/>
              <p:cNvSpPr/>
              <p:nvPr/>
            </p:nvSpPr>
            <p:spPr>
              <a:xfrm>
                <a:off x="4639444" y="2406431"/>
                <a:ext cx="161156" cy="463769"/>
              </a:xfrm>
              <a:prstGeom prst="ellipse">
                <a:avLst/>
              </a:prstGeom>
              <a:solidFill>
                <a:srgbClr val="9966FF"/>
              </a:solidFill>
              <a:ln w="9525">
                <a:solidFill>
                  <a:srgbClr val="0000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4096" name="テキスト ボックス 4095"/>
          <p:cNvSpPr txBox="1"/>
          <p:nvPr/>
        </p:nvSpPr>
        <p:spPr>
          <a:xfrm>
            <a:off x="7141554" y="89939"/>
            <a:ext cx="159851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b="1" dirty="0">
                <a:solidFill>
                  <a:srgbClr val="CC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(ARDS)</a:t>
            </a:r>
            <a:endParaRPr kumimoji="1" lang="ja-JP" altLang="en-US" sz="2800" b="1" dirty="0">
              <a:solidFill>
                <a:srgbClr val="CC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01" name="テキスト ボックス 18">
            <a:extLst>
              <a:ext uri="{FF2B5EF4-FFF2-40B4-BE49-F238E27FC236}">
                <a16:creationId xmlns:a16="http://schemas.microsoft.com/office/drawing/2014/main" id="{3557C3EF-53EF-477B-A8E2-C34457CE4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328" y="3294993"/>
            <a:ext cx="6976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肺胞</a:t>
            </a:r>
          </a:p>
        </p:txBody>
      </p:sp>
      <p:sp>
        <p:nvSpPr>
          <p:cNvPr id="102" name="テキスト ボックス 18">
            <a:extLst>
              <a:ext uri="{FF2B5EF4-FFF2-40B4-BE49-F238E27FC236}">
                <a16:creationId xmlns:a16="http://schemas.microsoft.com/office/drawing/2014/main" id="{6EA556AF-91A8-4EA4-A9A8-9009F0164F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0502" y="5826779"/>
            <a:ext cx="9541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滲出液</a:t>
            </a:r>
          </a:p>
        </p:txBody>
      </p:sp>
      <p:sp>
        <p:nvSpPr>
          <p:cNvPr id="103" name="テキスト ボックス 18">
            <a:extLst>
              <a:ext uri="{FF2B5EF4-FFF2-40B4-BE49-F238E27FC236}">
                <a16:creationId xmlns:a16="http://schemas.microsoft.com/office/drawing/2014/main" id="{71E20D40-9783-472E-8107-311AB9EC1A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6376" y="3539622"/>
            <a:ext cx="146706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病原微生物</a:t>
            </a:r>
          </a:p>
        </p:txBody>
      </p:sp>
      <p:sp>
        <p:nvSpPr>
          <p:cNvPr id="104" name="テキスト ボックス 18">
            <a:extLst>
              <a:ext uri="{FF2B5EF4-FFF2-40B4-BE49-F238E27FC236}">
                <a16:creationId xmlns:a16="http://schemas.microsoft.com/office/drawing/2014/main" id="{6A76D054-3981-4E7F-9B49-DCA705C26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6693" y="3315717"/>
            <a:ext cx="14670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線維芽</a:t>
            </a: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細胞</a:t>
            </a:r>
            <a:endParaRPr lang="en-US" altLang="ja-JP" sz="20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 err="1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の増</a:t>
            </a: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生</a:t>
            </a:r>
            <a:endParaRPr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sp>
        <p:nvSpPr>
          <p:cNvPr id="106" name="テキスト ボックス 18">
            <a:extLst>
              <a:ext uri="{FF2B5EF4-FFF2-40B4-BE49-F238E27FC236}">
                <a16:creationId xmlns:a16="http://schemas.microsoft.com/office/drawing/2014/main" id="{6A4399F1-5032-4BD8-9612-75B72DEB6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9043" y="5964870"/>
            <a:ext cx="1723549" cy="70788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肺胞上皮</a:t>
            </a: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傷害</a:t>
            </a:r>
            <a:endParaRPr lang="en-US" altLang="ja-JP" sz="20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が最大の特徴</a:t>
            </a:r>
            <a:endParaRPr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sp>
        <p:nvSpPr>
          <p:cNvPr id="107" name="テキスト ボックス 18">
            <a:extLst>
              <a:ext uri="{FF2B5EF4-FFF2-40B4-BE49-F238E27FC236}">
                <a16:creationId xmlns:a16="http://schemas.microsoft.com/office/drawing/2014/main" id="{6A4399F1-5032-4BD8-9612-75B72DEB6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8849" y="4555117"/>
            <a:ext cx="1723549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感染の有無は</a:t>
            </a:r>
            <a:endParaRPr lang="en-US" altLang="ja-JP" sz="20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無関係</a:t>
            </a:r>
            <a:endParaRPr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40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258763"/>
            <a:ext cx="9585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4800" b="1" dirty="0">
                <a:solidFill>
                  <a:srgbClr val="000099"/>
                </a:solidFill>
                <a:cs typeface="Arial" panose="020B0604020202020204" pitchFamily="34" charset="0"/>
              </a:rPr>
              <a:t>体位・病期で適正</a:t>
            </a:r>
            <a:r>
              <a:rPr lang="en-US" altLang="ja-JP" sz="4800" b="1" dirty="0">
                <a:solidFill>
                  <a:srgbClr val="000099"/>
                </a:solidFill>
                <a:cs typeface="Arial" panose="020B0604020202020204" pitchFamily="34" charset="0"/>
              </a:rPr>
              <a:t>PEEP</a:t>
            </a:r>
            <a:r>
              <a:rPr lang="ja-JP" altLang="en-US" sz="4800" b="1" dirty="0">
                <a:solidFill>
                  <a:srgbClr val="000099"/>
                </a:solidFill>
                <a:cs typeface="Arial" panose="020B0604020202020204" pitchFamily="34" charset="0"/>
              </a:rPr>
              <a:t>は</a:t>
            </a:r>
            <a:r>
              <a:rPr lang="ja-JP" altLang="en-US" sz="8000" b="1" dirty="0">
                <a:solidFill>
                  <a:srgbClr val="CC0000"/>
                </a:solidFill>
                <a:cs typeface="Arial" panose="020B0604020202020204" pitchFamily="34" charset="0"/>
              </a:rPr>
              <a:t>変化</a:t>
            </a:r>
            <a:endParaRPr lang="en-US" altLang="ja-JP" sz="80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pic>
        <p:nvPicPr>
          <p:cNvPr id="64516" name="Picture 2" descr="D:\Users\washi\Desktop\ECMO_Ptp_Xp_CT\ICOPY000.jpg">
            <a:extLst>
              <a:ext uri="{FF2B5EF4-FFF2-40B4-BE49-F238E27FC236}">
                <a16:creationId xmlns:a16="http://schemas.microsoft.com/office/drawing/2014/main" id="{0741207B-188D-4F8C-AE4F-66435BB6B2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21450" t="22222" r="15344" b="10264"/>
          <a:stretch/>
        </p:blipFill>
        <p:spPr bwMode="auto">
          <a:xfrm>
            <a:off x="0" y="1744663"/>
            <a:ext cx="2066925" cy="2095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 descr="D:\Users\washi\Desktop\使う写真\IMAGE037.jpg">
            <a:extLst>
              <a:ext uri="{FF2B5EF4-FFF2-40B4-BE49-F238E27FC236}">
                <a16:creationId xmlns:a16="http://schemas.microsoft.com/office/drawing/2014/main" id="{FC371405-9578-4BB0-B68F-581F1895AC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l="18482" t="17922" r="2946" b="16925"/>
          <a:stretch/>
        </p:blipFill>
        <p:spPr bwMode="auto">
          <a:xfrm>
            <a:off x="342900" y="4035425"/>
            <a:ext cx="1381125" cy="855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テキスト ボックス 1">
            <a:extLst>
              <a:ext uri="{FF2B5EF4-FFF2-40B4-BE49-F238E27FC236}">
                <a16:creationId xmlns:a16="http://schemas.microsoft.com/office/drawing/2014/main" id="{2405EFD8-56F5-43D9-A1B9-748CF24AA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8288" y="4967288"/>
            <a:ext cx="152876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ja-JP" altLang="en-US" sz="2400">
                <a:cs typeface="Arial" panose="020B0604020202020204" pitchFamily="34" charset="0"/>
              </a:rPr>
              <a:t>入院時</a:t>
            </a:r>
            <a:endParaRPr lang="en-US" altLang="ja-JP" sz="2400"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 b="1">
                <a:solidFill>
                  <a:srgbClr val="CC0000"/>
                </a:solidFill>
                <a:cs typeface="Arial" panose="020B0604020202020204" pitchFamily="34" charset="0"/>
              </a:rPr>
              <a:t>PEEP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ja-JP" sz="2400">
                <a:cs typeface="Arial" panose="020B0604020202020204" pitchFamily="34" charset="0"/>
              </a:rPr>
              <a:t>TV 500</a:t>
            </a:r>
            <a:endParaRPr lang="ja-JP" altLang="en-US" sz="2400">
              <a:cs typeface="Arial" panose="020B0604020202020204" pitchFamily="34" charset="0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AC6BBF51-75F8-4BFD-84F0-D012C96A4887}"/>
              </a:ext>
            </a:extLst>
          </p:cNvPr>
          <p:cNvGrpSpPr>
            <a:grpSpLocks/>
          </p:cNvGrpSpPr>
          <p:nvPr/>
        </p:nvGrpSpPr>
        <p:grpSpPr bwMode="auto">
          <a:xfrm>
            <a:off x="2185988" y="1733550"/>
            <a:ext cx="2100262" cy="4433888"/>
            <a:chOff x="2185988" y="1733550"/>
            <a:chExt cx="2100262" cy="4433888"/>
          </a:xfrm>
        </p:grpSpPr>
        <p:pic>
          <p:nvPicPr>
            <p:cNvPr id="64517" name="Picture 3" descr="D:\Users\washi\Desktop\ECMO_Ptp_Xp_CT\ICOPY003.jpg">
              <a:extLst>
                <a:ext uri="{FF2B5EF4-FFF2-40B4-BE49-F238E27FC236}">
                  <a16:creationId xmlns:a16="http://schemas.microsoft.com/office/drawing/2014/main" id="{AF34B87E-C1CD-4AF1-865A-C21A3C36EE3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/>
            <a:srcRect l="23511" t="24801" r="21573" b="6243"/>
            <a:stretch/>
          </p:blipFill>
          <p:spPr bwMode="auto">
            <a:xfrm>
              <a:off x="2185988" y="1733550"/>
              <a:ext cx="2100262" cy="21082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4" descr="D:\Users\washi\Desktop\使う写真\IMAGE037.jpg">
              <a:extLst>
                <a:ext uri="{FF2B5EF4-FFF2-40B4-BE49-F238E27FC236}">
                  <a16:creationId xmlns:a16="http://schemas.microsoft.com/office/drawing/2014/main" id="{35B668C4-1A52-47E4-8E20-587A1181542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18482" t="17922" r="2946" b="16925"/>
            <a:stretch/>
          </p:blipFill>
          <p:spPr bwMode="auto">
            <a:xfrm>
              <a:off x="2544763" y="4035425"/>
              <a:ext cx="1382712" cy="8556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5" name="テキスト ボックス 17">
              <a:extLst>
                <a:ext uri="{FF2B5EF4-FFF2-40B4-BE49-F238E27FC236}">
                  <a16:creationId xmlns:a16="http://schemas.microsoft.com/office/drawing/2014/main" id="{2900D629-A07B-417C-894C-9272CC11E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2363" y="4967288"/>
              <a:ext cx="1681162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White-out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>
                  <a:solidFill>
                    <a:srgbClr val="CC0000"/>
                  </a:solidFill>
                  <a:cs typeface="Arial" panose="020B0604020202020204" pitchFamily="34" charset="0"/>
                </a:rPr>
                <a:t>PEEP 20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TV 150</a:t>
              </a:r>
              <a:endParaRPr lang="ja-JP" altLang="en-US" sz="2400">
                <a:cs typeface="Arial" panose="020B0604020202020204" pitchFamily="34" charset="0"/>
              </a:endParaRPr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09FED2A0-D2E1-4518-89BF-FCD35C132F95}"/>
              </a:ext>
            </a:extLst>
          </p:cNvPr>
          <p:cNvGrpSpPr>
            <a:grpSpLocks/>
          </p:cNvGrpSpPr>
          <p:nvPr/>
        </p:nvGrpSpPr>
        <p:grpSpPr bwMode="auto">
          <a:xfrm>
            <a:off x="4406900" y="1733550"/>
            <a:ext cx="2012950" cy="4433888"/>
            <a:chOff x="4406900" y="1733550"/>
            <a:chExt cx="2012950" cy="4434067"/>
          </a:xfrm>
        </p:grpSpPr>
        <p:pic>
          <p:nvPicPr>
            <p:cNvPr id="6" name="Picture 2" descr="D:\Users\washi\Desktop\ECMO_Ptp_Xp_CT\ICOPY004.jpg">
              <a:extLst>
                <a:ext uri="{FF2B5EF4-FFF2-40B4-BE49-F238E27FC236}">
                  <a16:creationId xmlns:a16="http://schemas.microsoft.com/office/drawing/2014/main" id="{45761A74-060A-4811-A8FB-D6EBA38E44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6"/>
            <a:srcRect l="25097" t="11640" r="20575" b="17248"/>
            <a:stretch/>
          </p:blipFill>
          <p:spPr bwMode="auto">
            <a:xfrm>
              <a:off x="4406900" y="1733550"/>
              <a:ext cx="2012950" cy="21066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4" descr="D:\Users\washi\Desktop\使う写真\IMAGE037.jpg">
              <a:extLst>
                <a:ext uri="{FF2B5EF4-FFF2-40B4-BE49-F238E27FC236}">
                  <a16:creationId xmlns:a16="http://schemas.microsoft.com/office/drawing/2014/main" id="{C447ED77-B0E0-47C6-AA1B-47F9F02C124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18482" t="17922" r="2946" b="16925"/>
            <a:stretch/>
          </p:blipFill>
          <p:spPr bwMode="auto">
            <a:xfrm>
              <a:off x="4721225" y="4022817"/>
              <a:ext cx="1382713" cy="857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2" name="テキスト ボックス 18">
              <a:extLst>
                <a:ext uri="{FF2B5EF4-FFF2-40B4-BE49-F238E27FC236}">
                  <a16:creationId xmlns:a16="http://schemas.microsoft.com/office/drawing/2014/main" id="{33BA5037-C0B8-448B-8499-0B7DA65AD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8590" y="4967288"/>
              <a:ext cx="152798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BF</a:t>
              </a:r>
              <a:r>
                <a:rPr lang="ja-JP" altLang="en-US" sz="2400">
                  <a:cs typeface="Arial" panose="020B0604020202020204" pitchFamily="34" charset="0"/>
                </a:rPr>
                <a:t>吸痰</a:t>
              </a:r>
              <a:endParaRPr lang="en-US" altLang="ja-JP" sz="2400">
                <a:cs typeface="Arial" panose="020B0604020202020204" pitchFamily="34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>
                  <a:solidFill>
                    <a:srgbClr val="CC0000"/>
                  </a:solidFill>
                  <a:cs typeface="Arial" panose="020B0604020202020204" pitchFamily="34" charset="0"/>
                </a:rPr>
                <a:t>PEEP 18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TV 250</a:t>
              </a:r>
              <a:endParaRPr lang="ja-JP" altLang="en-US" sz="2400">
                <a:cs typeface="Arial" panose="020B0604020202020204" pitchFamily="34" charset="0"/>
              </a:endParaRPr>
            </a:p>
          </p:txBody>
        </p:sp>
      </p:grp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075C5B2F-3C14-4425-8A2E-A1C0AB3FA871}"/>
              </a:ext>
            </a:extLst>
          </p:cNvPr>
          <p:cNvGrpSpPr>
            <a:grpSpLocks/>
          </p:cNvGrpSpPr>
          <p:nvPr/>
        </p:nvGrpSpPr>
        <p:grpSpPr bwMode="auto">
          <a:xfrm>
            <a:off x="6511925" y="1733550"/>
            <a:ext cx="1528763" cy="4443413"/>
            <a:chOff x="6512315" y="1733550"/>
            <a:chExt cx="1527983" cy="4443592"/>
          </a:xfrm>
        </p:grpSpPr>
        <p:pic>
          <p:nvPicPr>
            <p:cNvPr id="7" name="Picture 3" descr="D:\Users\washi\Desktop\ECMO_Ptp_Xp_CT\ICOPY005.jpg">
              <a:extLst>
                <a:ext uri="{FF2B5EF4-FFF2-40B4-BE49-F238E27FC236}">
                  <a16:creationId xmlns:a16="http://schemas.microsoft.com/office/drawing/2014/main" id="{2F96DD20-C85B-4EA6-AA3A-3AA6039A03EB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/>
            <a:srcRect l="21105" t="17445" r="34890" b="4338"/>
            <a:stretch/>
          </p:blipFill>
          <p:spPr bwMode="auto">
            <a:xfrm>
              <a:off x="6539289" y="1733550"/>
              <a:ext cx="1481968" cy="210669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4" descr="D:\Users\washi\Desktop\使う写真\IMAGE034.jpg">
              <a:extLst>
                <a:ext uri="{FF2B5EF4-FFF2-40B4-BE49-F238E27FC236}">
                  <a16:creationId xmlns:a16="http://schemas.microsoft.com/office/drawing/2014/main" id="{ECA879C3-A687-4835-BFBE-86CE020A5B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/>
            <a:srcRect l="18177" t="9780" b="8790"/>
            <a:stretch/>
          </p:blipFill>
          <p:spPr bwMode="auto">
            <a:xfrm>
              <a:off x="6704305" y="4035518"/>
              <a:ext cx="1144003" cy="8556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9" name="テキスト ボックス 19">
              <a:extLst>
                <a:ext uri="{FF2B5EF4-FFF2-40B4-BE49-F238E27FC236}">
                  <a16:creationId xmlns:a16="http://schemas.microsoft.com/office/drawing/2014/main" id="{3F470F30-6E2B-4CAD-A8C6-D85F0660F5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12315" y="4976813"/>
              <a:ext cx="1527983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ja-JP" altLang="en-US" sz="2400">
                  <a:cs typeface="Arial" panose="020B0604020202020204" pitchFamily="34" charset="0"/>
                </a:rPr>
                <a:t>側臥位</a:t>
              </a:r>
              <a:endParaRPr lang="en-US" altLang="ja-JP" sz="2400">
                <a:cs typeface="Arial" panose="020B0604020202020204" pitchFamily="34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>
                  <a:solidFill>
                    <a:srgbClr val="CC0000"/>
                  </a:solidFill>
                  <a:cs typeface="Arial" panose="020B0604020202020204" pitchFamily="34" charset="0"/>
                </a:rPr>
                <a:t>PEEP 12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TV 250</a:t>
              </a:r>
              <a:endParaRPr lang="ja-JP" altLang="en-US" sz="2400">
                <a:cs typeface="Arial" panose="020B0604020202020204" pitchFamily="34" charset="0"/>
              </a:endParaRPr>
            </a:p>
          </p:txBody>
        </p:sp>
      </p:grpSp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47A6E668-F8F7-4CDD-8B37-B021B9EFB403}"/>
              </a:ext>
            </a:extLst>
          </p:cNvPr>
          <p:cNvGrpSpPr>
            <a:grpSpLocks/>
          </p:cNvGrpSpPr>
          <p:nvPr/>
        </p:nvGrpSpPr>
        <p:grpSpPr bwMode="auto">
          <a:xfrm>
            <a:off x="8140700" y="1733550"/>
            <a:ext cx="2146300" cy="4443413"/>
            <a:chOff x="8140700" y="1733550"/>
            <a:chExt cx="2146300" cy="4443413"/>
          </a:xfrm>
        </p:grpSpPr>
        <p:pic>
          <p:nvPicPr>
            <p:cNvPr id="10" name="Picture 6" descr="D:\Users\washi\Desktop\ECMO_Ptp_Xp_CT\ICOPY008.jpg">
              <a:extLst>
                <a:ext uri="{FF2B5EF4-FFF2-40B4-BE49-F238E27FC236}">
                  <a16:creationId xmlns:a16="http://schemas.microsoft.com/office/drawing/2014/main" id="{D082E47E-22A4-4657-81EF-44BC2E217A4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22255" t="23916" r="21555" b="7089"/>
            <a:stretch/>
          </p:blipFill>
          <p:spPr bwMode="auto">
            <a:xfrm>
              <a:off x="8140700" y="1733550"/>
              <a:ext cx="2146300" cy="210661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 descr="D:\Users\washi\Desktop\使う写真\IMAGE037.jpg">
              <a:extLst>
                <a:ext uri="{FF2B5EF4-FFF2-40B4-BE49-F238E27FC236}">
                  <a16:creationId xmlns:a16="http://schemas.microsoft.com/office/drawing/2014/main" id="{581F9A5C-1231-4174-AB02-2020A71FCCD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/>
            <a:srcRect l="18482" t="17922" r="2946" b="16925"/>
            <a:stretch/>
          </p:blipFill>
          <p:spPr bwMode="auto">
            <a:xfrm>
              <a:off x="8523288" y="4035425"/>
              <a:ext cx="1381125" cy="85566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6" name="テキスト ボックス 20">
              <a:extLst>
                <a:ext uri="{FF2B5EF4-FFF2-40B4-BE49-F238E27FC236}">
                  <a16:creationId xmlns:a16="http://schemas.microsoft.com/office/drawing/2014/main" id="{4F5BC048-365B-4390-8F0A-33564CC746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51838" y="4976813"/>
              <a:ext cx="1724025" cy="1200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ECMO</a:t>
              </a:r>
              <a:r>
                <a:rPr lang="ja-JP" altLang="en-US" sz="2400">
                  <a:cs typeface="Arial" panose="020B0604020202020204" pitchFamily="34" charset="0"/>
                </a:rPr>
                <a:t>離脱</a:t>
              </a:r>
              <a:endParaRPr lang="en-US" altLang="ja-JP" sz="2400">
                <a:cs typeface="Arial" panose="020B0604020202020204" pitchFamily="34" charset="0"/>
              </a:endParaRP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1">
                  <a:solidFill>
                    <a:srgbClr val="CC0000"/>
                  </a:solidFill>
                  <a:cs typeface="Arial" panose="020B0604020202020204" pitchFamily="34" charset="0"/>
                </a:rPr>
                <a:t>PEEP 16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>
                  <a:cs typeface="Arial" panose="020B0604020202020204" pitchFamily="34" charset="0"/>
                </a:rPr>
                <a:t>TV 350</a:t>
              </a:r>
              <a:endParaRPr lang="ja-JP" altLang="en-US" sz="2400"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258763"/>
            <a:ext cx="95853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>
                <a:solidFill>
                  <a:srgbClr val="CC0000"/>
                </a:solidFill>
                <a:cs typeface="Arial" panose="020B0604020202020204" pitchFamily="34" charset="0"/>
              </a:rPr>
              <a:t>病変部に強いストレス</a:t>
            </a:r>
            <a:endParaRPr lang="en-US" altLang="ja-JP" sz="60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3E68FF13-ECB2-4AD3-A176-47C5872D82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425" y="1273028"/>
            <a:ext cx="6964205" cy="3846206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ED05A1DA-675E-4899-BA79-8CBE7287EF4C}"/>
              </a:ext>
            </a:extLst>
          </p:cNvPr>
          <p:cNvSpPr/>
          <p:nvPr/>
        </p:nvSpPr>
        <p:spPr>
          <a:xfrm>
            <a:off x="4145065" y="6356515"/>
            <a:ext cx="59319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Yoshida T. Am J Respir Crit Care Med 2017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AC919E10-6CCE-433F-9393-BEEA7028DDBD}"/>
              </a:ext>
            </a:extLst>
          </p:cNvPr>
          <p:cNvSpPr/>
          <p:nvPr/>
        </p:nvSpPr>
        <p:spPr>
          <a:xfrm>
            <a:off x="361951" y="2908418"/>
            <a:ext cx="3488455" cy="104116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E7D7FF90-8993-4A72-8820-6DB23371C283}"/>
              </a:ext>
            </a:extLst>
          </p:cNvPr>
          <p:cNvSpPr/>
          <p:nvPr/>
        </p:nvSpPr>
        <p:spPr>
          <a:xfrm>
            <a:off x="1346767" y="1633806"/>
            <a:ext cx="1210588" cy="400110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1" lang="ja-JP" altLang="en-US" sz="2000" b="1" dirty="0">
                <a:solidFill>
                  <a:schemeClr val="bg1">
                    <a:lumMod val="95000"/>
                  </a:schemeClr>
                </a:solidFill>
                <a:latin typeface="メイリオ" pitchFamily="50" charset="-128"/>
                <a:ea typeface="メイリオ" pitchFamily="50" charset="-128"/>
              </a:rPr>
              <a:t>自発呼吸</a:t>
            </a: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59102398-3914-401F-94BA-8E1CDDC1492E}"/>
              </a:ext>
            </a:extLst>
          </p:cNvPr>
          <p:cNvSpPr/>
          <p:nvPr/>
        </p:nvSpPr>
        <p:spPr>
          <a:xfrm>
            <a:off x="5900450" y="1633806"/>
            <a:ext cx="1210587" cy="400110"/>
          </a:xfrm>
          <a:prstGeom prst="rect">
            <a:avLst/>
          </a:prstGeom>
          <a:solidFill>
            <a:srgbClr val="000099"/>
          </a:solidFill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1" lang="ja-JP" altLang="en-US" sz="2000" b="1" dirty="0">
                <a:solidFill>
                  <a:schemeClr val="bg1">
                    <a:lumMod val="95000"/>
                  </a:schemeClr>
                </a:solidFill>
                <a:latin typeface="メイリオ" pitchFamily="50" charset="-128"/>
                <a:ea typeface="メイリオ" pitchFamily="50" charset="-128"/>
              </a:rPr>
              <a:t>筋弛緩</a:t>
            </a: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77CD7DB6-923A-4AE6-95E2-5733DF0EC719}"/>
              </a:ext>
            </a:extLst>
          </p:cNvPr>
          <p:cNvSpPr/>
          <p:nvPr/>
        </p:nvSpPr>
        <p:spPr>
          <a:xfrm>
            <a:off x="4607887" y="2908418"/>
            <a:ext cx="2581744" cy="104116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79DA65E2-FC9E-4387-A448-16106452FC5B}"/>
              </a:ext>
            </a:extLst>
          </p:cNvPr>
          <p:cNvGrpSpPr/>
          <p:nvPr/>
        </p:nvGrpSpPr>
        <p:grpSpPr>
          <a:xfrm>
            <a:off x="793159" y="3949581"/>
            <a:ext cx="6589907" cy="2231533"/>
            <a:chOff x="793159" y="3949581"/>
            <a:chExt cx="6589907" cy="2231533"/>
          </a:xfrm>
        </p:grpSpPr>
        <p:grpSp>
          <p:nvGrpSpPr>
            <p:cNvPr id="19" name="グループ化 18">
              <a:extLst>
                <a:ext uri="{FF2B5EF4-FFF2-40B4-BE49-F238E27FC236}">
                  <a16:creationId xmlns:a16="http://schemas.microsoft.com/office/drawing/2014/main" id="{C77426EF-07DE-4D3E-823F-DFBD7187C30E}"/>
                </a:ext>
              </a:extLst>
            </p:cNvPr>
            <p:cNvGrpSpPr/>
            <p:nvPr/>
          </p:nvGrpSpPr>
          <p:grpSpPr>
            <a:xfrm>
              <a:off x="793159" y="3949581"/>
              <a:ext cx="3057247" cy="2231533"/>
              <a:chOff x="793159" y="3949581"/>
              <a:chExt cx="3057247" cy="2231533"/>
            </a:xfrm>
          </p:grpSpPr>
          <p:sp>
            <p:nvSpPr>
              <p:cNvPr id="28" name="テキスト ボックス 18">
                <a:extLst>
                  <a:ext uri="{FF2B5EF4-FFF2-40B4-BE49-F238E27FC236}">
                    <a16:creationId xmlns:a16="http://schemas.microsoft.com/office/drawing/2014/main" id="{925D63D9-3C6B-417B-9BFB-FD6F292B7A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3159" y="5227007"/>
                <a:ext cx="305724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ja-JP" altLang="en-US" sz="2800" b="1" dirty="0">
                    <a:solidFill>
                      <a:srgbClr val="CC0000"/>
                    </a:solidFill>
                    <a:latin typeface="メイリオ" pitchFamily="50" charset="-128"/>
                    <a:ea typeface="メイリオ" pitchFamily="50" charset="-128"/>
                    <a:cs typeface="Arial" charset="0"/>
                  </a:rPr>
                  <a:t>病変部の経肺圧が</a:t>
                </a:r>
                <a:endParaRPr lang="en-US" altLang="ja-JP" sz="2800" b="1" dirty="0">
                  <a:solidFill>
                    <a:srgbClr val="CC0000"/>
                  </a:solidFill>
                  <a:latin typeface="メイリオ" pitchFamily="50" charset="-128"/>
                  <a:ea typeface="メイリオ" pitchFamily="50" charset="-128"/>
                  <a:cs typeface="Arial" charset="0"/>
                </a:endParaRPr>
              </a:p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ja-JP" altLang="en-US" sz="2800" b="1" dirty="0">
                    <a:solidFill>
                      <a:srgbClr val="CC0000"/>
                    </a:solidFill>
                    <a:latin typeface="メイリオ" pitchFamily="50" charset="-128"/>
                    <a:ea typeface="メイリオ" pitchFamily="50" charset="-128"/>
                    <a:cs typeface="Arial" charset="0"/>
                  </a:rPr>
                  <a:t>とくに大きい</a:t>
                </a:r>
              </a:p>
            </p:txBody>
          </p:sp>
          <p:cxnSp>
            <p:nvCxnSpPr>
              <p:cNvPr id="17" name="直線矢印コネクタ 16">
                <a:extLst>
                  <a:ext uri="{FF2B5EF4-FFF2-40B4-BE49-F238E27FC236}">
                    <a16:creationId xmlns:a16="http://schemas.microsoft.com/office/drawing/2014/main" id="{98F4DA04-EFA0-4DBD-BE4A-A81450E21EBB}"/>
                  </a:ext>
                </a:extLst>
              </p:cNvPr>
              <p:cNvCxnSpPr>
                <a:stCxn id="28" idx="0"/>
              </p:cNvCxnSpPr>
              <p:nvPr/>
            </p:nvCxnSpPr>
            <p:spPr>
              <a:xfrm flipV="1">
                <a:off x="2321783" y="3949581"/>
                <a:ext cx="0" cy="1277426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BA90A5B3-DD8C-4F31-AB0F-952E4B38F551}"/>
                </a:ext>
              </a:extLst>
            </p:cNvPr>
            <p:cNvGrpSpPr/>
            <p:nvPr/>
          </p:nvGrpSpPr>
          <p:grpSpPr>
            <a:xfrm>
              <a:off x="4325819" y="3949581"/>
              <a:ext cx="3057247" cy="2231533"/>
              <a:chOff x="4325819" y="3949581"/>
              <a:chExt cx="3057247" cy="2231533"/>
            </a:xfrm>
          </p:grpSpPr>
          <p:sp>
            <p:nvSpPr>
              <p:cNvPr id="33" name="テキスト ボックス 18">
                <a:extLst>
                  <a:ext uri="{FF2B5EF4-FFF2-40B4-BE49-F238E27FC236}">
                    <a16:creationId xmlns:a16="http://schemas.microsoft.com/office/drawing/2014/main" id="{D2EFB543-57BD-4739-A828-9E8E0C08E8D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5819" y="5227007"/>
                <a:ext cx="3057247" cy="954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kumimoji="1" sz="32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kumimoji="1" sz="28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kumimoji="1" sz="24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kumimoji="1" sz="2000">
                    <a:solidFill>
                      <a:schemeClr val="tx1"/>
                    </a:solidFill>
                    <a:latin typeface="Calibri" pitchFamily="34" charset="0"/>
                    <a:ea typeface="ＭＳ Ｐゴシック" pitchFamily="50" charset="-128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ja-JP" altLang="en-US" sz="2800" b="1" dirty="0">
                    <a:solidFill>
                      <a:srgbClr val="CC0000"/>
                    </a:solidFill>
                    <a:latin typeface="メイリオ" pitchFamily="50" charset="-128"/>
                    <a:ea typeface="メイリオ" pitchFamily="50" charset="-128"/>
                    <a:cs typeface="Arial" charset="0"/>
                  </a:rPr>
                  <a:t>経肺圧の絶対値も</a:t>
                </a:r>
                <a:endParaRPr lang="en-US" altLang="ja-JP" sz="2800" b="1" dirty="0">
                  <a:solidFill>
                    <a:srgbClr val="CC0000"/>
                  </a:solidFill>
                  <a:latin typeface="メイリオ" pitchFamily="50" charset="-128"/>
                  <a:ea typeface="メイリオ" pitchFamily="50" charset="-128"/>
                  <a:cs typeface="Arial" charset="0"/>
                </a:endParaRPr>
              </a:p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r>
                  <a:rPr lang="ja-JP" altLang="en-US" sz="2800" b="1" dirty="0">
                    <a:solidFill>
                      <a:srgbClr val="CC0000"/>
                    </a:solidFill>
                    <a:latin typeface="メイリオ" pitchFamily="50" charset="-128"/>
                    <a:ea typeface="メイリオ" pitchFamily="50" charset="-128"/>
                    <a:cs typeface="Arial" charset="0"/>
                  </a:rPr>
                  <a:t>較差も減る</a:t>
                </a:r>
                <a:endParaRPr lang="en-US" altLang="ja-JP" sz="2800" b="1" dirty="0">
                  <a:solidFill>
                    <a:srgbClr val="CC0000"/>
                  </a:solidFill>
                  <a:latin typeface="メイリオ" pitchFamily="50" charset="-128"/>
                  <a:ea typeface="メイリオ" pitchFamily="50" charset="-128"/>
                  <a:cs typeface="Arial" charset="0"/>
                </a:endParaRPr>
              </a:p>
            </p:txBody>
          </p:sp>
          <p:cxnSp>
            <p:nvCxnSpPr>
              <p:cNvPr id="34" name="直線矢印コネクタ 33">
                <a:extLst>
                  <a:ext uri="{FF2B5EF4-FFF2-40B4-BE49-F238E27FC236}">
                    <a16:creationId xmlns:a16="http://schemas.microsoft.com/office/drawing/2014/main" id="{7B1CBCF3-D526-48F8-87E7-04AC543ABB1C}"/>
                  </a:ext>
                </a:extLst>
              </p:cNvPr>
              <p:cNvCxnSpPr>
                <a:stCxn id="33" idx="0"/>
              </p:cNvCxnSpPr>
              <p:nvPr/>
            </p:nvCxnSpPr>
            <p:spPr>
              <a:xfrm flipV="1">
                <a:off x="5854443" y="3949581"/>
                <a:ext cx="0" cy="1277426"/>
              </a:xfrm>
              <a:prstGeom prst="straightConnector1">
                <a:avLst/>
              </a:prstGeom>
              <a:ln w="38100">
                <a:solidFill>
                  <a:srgbClr val="C00000"/>
                </a:solidFill>
                <a:headEnd type="none" w="med" len="med"/>
                <a:tailEnd type="arrow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44B5EB78-A469-4BCB-B536-B8AD7EF39E15}"/>
              </a:ext>
            </a:extLst>
          </p:cNvPr>
          <p:cNvSpPr/>
          <p:nvPr/>
        </p:nvSpPr>
        <p:spPr>
          <a:xfrm>
            <a:off x="587537" y="305860"/>
            <a:ext cx="172361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0"/>
              </a:spcBef>
            </a:pPr>
            <a:r>
              <a:rPr kumimoji="1" lang="ja-JP" altLang="en-US" sz="24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自発呼吸を</a:t>
            </a:r>
            <a:endParaRPr kumimoji="1" lang="en-US" altLang="ja-JP" sz="24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algn="r">
              <a:spcBef>
                <a:spcPct val="0"/>
              </a:spcBef>
            </a:pPr>
            <a:r>
              <a:rPr kumimoji="1" lang="ja-JP" altLang="en-US" sz="24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すると</a:t>
            </a:r>
          </a:p>
        </p:txBody>
      </p:sp>
    </p:spTree>
    <p:extLst>
      <p:ext uri="{BB962C8B-B14F-4D97-AF65-F5344CB8AC3E}">
        <p14:creationId xmlns:p14="http://schemas.microsoft.com/office/powerpoint/2010/main" val="54152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5E67D2-E839-4723-9FCC-066187F7B7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40000"/>
                    </a14:imgEffect>
                    <a14:imgEffect>
                      <a14:saturation sat="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76802" name="正方形/長方形 2">
            <a:extLst>
              <a:ext uri="{FF2B5EF4-FFF2-40B4-BE49-F238E27FC236}">
                <a16:creationId xmlns:a16="http://schemas.microsoft.com/office/drawing/2014/main" id="{3238AA83-D464-4367-A19B-DF3C56C0C9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005" y="4464921"/>
            <a:ext cx="8803628" cy="2308324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en-US" altLang="ja-JP" sz="7200" b="1" dirty="0">
                <a:solidFill>
                  <a:srgbClr val="FFFF00"/>
                </a:solidFill>
              </a:rPr>
              <a:t>COVID-19</a:t>
            </a:r>
            <a:r>
              <a:rPr lang="ja-JP" altLang="en-US" sz="7200" b="1" dirty="0">
                <a:solidFill>
                  <a:srgbClr val="FFFF00"/>
                </a:solidFill>
              </a:rPr>
              <a:t>における</a:t>
            </a:r>
            <a:endParaRPr lang="en-US" altLang="ja-JP" sz="7200" b="1" dirty="0">
              <a:solidFill>
                <a:srgbClr val="FFFF00"/>
              </a:solidFill>
            </a:endParaRPr>
          </a:p>
          <a:p>
            <a:pPr algn="r">
              <a:spcBef>
                <a:spcPct val="0"/>
              </a:spcBef>
              <a:buFontTx/>
              <a:buNone/>
              <a:defRPr/>
            </a:pPr>
            <a:r>
              <a:rPr lang="ja-JP" altLang="en-US" sz="7200" b="1" dirty="0">
                <a:solidFill>
                  <a:srgbClr val="FFFF00"/>
                </a:solidFill>
              </a:rPr>
              <a:t>人工呼吸管理</a:t>
            </a:r>
            <a:endParaRPr lang="en-US" altLang="ja-JP" sz="7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8228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587821F-906B-46C5-A7C1-5EEAD112A6C1}"/>
              </a:ext>
            </a:extLst>
          </p:cNvPr>
          <p:cNvSpPr/>
          <p:nvPr/>
        </p:nvSpPr>
        <p:spPr>
          <a:xfrm>
            <a:off x="414671" y="1509823"/>
            <a:ext cx="4646428" cy="4741687"/>
          </a:xfrm>
          <a:prstGeom prst="rect">
            <a:avLst/>
          </a:prstGeom>
          <a:solidFill>
            <a:srgbClr val="4472C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92B2631-2F22-4EBF-90D7-5A674BD47E5C}"/>
              </a:ext>
            </a:extLst>
          </p:cNvPr>
          <p:cNvSpPr/>
          <p:nvPr/>
        </p:nvSpPr>
        <p:spPr>
          <a:xfrm>
            <a:off x="5341274" y="1509823"/>
            <a:ext cx="4646428" cy="4741687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258763"/>
            <a:ext cx="95853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6000" b="1" dirty="0">
                <a:solidFill>
                  <a:srgbClr val="CC0000"/>
                </a:solidFill>
                <a:cs typeface="Arial" panose="020B0604020202020204" pitchFamily="34" charset="0"/>
              </a:rPr>
              <a:t>COVID-19</a:t>
            </a:r>
            <a:r>
              <a:rPr lang="ja-JP" altLang="en-US" sz="6000" b="1" dirty="0">
                <a:solidFill>
                  <a:srgbClr val="CC0000"/>
                </a:solidFill>
                <a:cs typeface="Arial" panose="020B0604020202020204" pitchFamily="34" charset="0"/>
              </a:rPr>
              <a:t>フェノタイプ</a:t>
            </a:r>
            <a:endParaRPr lang="en-US" altLang="ja-JP" sz="60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FF48677-7905-4CE0-BCE6-1F05689C7AA6}"/>
              </a:ext>
            </a:extLst>
          </p:cNvPr>
          <p:cNvSpPr txBox="1"/>
          <p:nvPr/>
        </p:nvSpPr>
        <p:spPr>
          <a:xfrm>
            <a:off x="1509824" y="1509823"/>
            <a:ext cx="25887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Type </a:t>
            </a:r>
            <a:r>
              <a:rPr kumimoji="1" lang="en-US" altLang="ja-JP" sz="8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L</a:t>
            </a:r>
            <a:endParaRPr kumimoji="1" lang="ja-JP" altLang="en-US" sz="8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39ED58-DF17-4B70-9795-A59D9D86DCA5}"/>
              </a:ext>
            </a:extLst>
          </p:cNvPr>
          <p:cNvSpPr txBox="1"/>
          <p:nvPr/>
        </p:nvSpPr>
        <p:spPr>
          <a:xfrm>
            <a:off x="6298019" y="1509823"/>
            <a:ext cx="28180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>
                <a:solidFill>
                  <a:srgbClr val="CC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Type </a:t>
            </a:r>
            <a:r>
              <a:rPr kumimoji="1" lang="en-US" altLang="ja-JP" sz="8800" b="1" dirty="0">
                <a:solidFill>
                  <a:srgbClr val="CC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H</a:t>
            </a:r>
            <a:endParaRPr kumimoji="1" lang="ja-JP" altLang="en-US" sz="8800" b="1" dirty="0">
              <a:solidFill>
                <a:srgbClr val="CC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117667-E9BB-41A7-8DE2-0A104AC98C10}"/>
              </a:ext>
            </a:extLst>
          </p:cNvPr>
          <p:cNvSpPr txBox="1"/>
          <p:nvPr/>
        </p:nvSpPr>
        <p:spPr>
          <a:xfrm>
            <a:off x="474183" y="4235284"/>
            <a:ext cx="44912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↓弾性抵抗（やわらかい）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↓換気血流比</a:t>
            </a:r>
            <a:r>
              <a:rPr kumimoji="1" lang="ja-JP" altLang="en-US" sz="28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＝低酸素血症</a:t>
            </a:r>
            <a:endParaRPr kumimoji="1" lang="en-US" altLang="ja-JP" sz="28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↓肺重量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↓リクルート可能領域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594E662-B9FF-42E2-BB7D-BF661A8EDF43}"/>
              </a:ext>
            </a:extLst>
          </p:cNvPr>
          <p:cNvSpPr txBox="1"/>
          <p:nvPr/>
        </p:nvSpPr>
        <p:spPr>
          <a:xfrm>
            <a:off x="5568285" y="4235284"/>
            <a:ext cx="4255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↑</a:t>
            </a: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弾性抵抗（かたい）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r>
              <a:rPr kumimoji="1" lang="ja-JP" altLang="en-US" sz="28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↑</a:t>
            </a: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シャント</a:t>
            </a:r>
            <a:r>
              <a:rPr kumimoji="1" lang="ja-JP" altLang="en-US" sz="28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＝低酸素血症</a:t>
            </a:r>
            <a:endParaRPr kumimoji="1" lang="en-US" altLang="ja-JP" sz="28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r>
              <a:rPr kumimoji="1" lang="ja-JP" altLang="en-US" sz="28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↑</a:t>
            </a: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肺重量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r>
              <a:rPr kumimoji="1" lang="ja-JP" altLang="en-US" sz="28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↑</a:t>
            </a: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リクルート可能領域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75392B7-0C0F-42EE-836A-7ABD4C639622}"/>
              </a:ext>
            </a:extLst>
          </p:cNvPr>
          <p:cNvSpPr/>
          <p:nvPr/>
        </p:nvSpPr>
        <p:spPr>
          <a:xfrm>
            <a:off x="4862809" y="6347828"/>
            <a:ext cx="5252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Gattinoni L. Intensive Care Med 2020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4EC0E37-06A3-4BC9-8562-3386C2AB1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9879" y="2750906"/>
            <a:ext cx="1716956" cy="134771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465F6D8-015F-47DC-87C2-8C8E03692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531" y="2756451"/>
            <a:ext cx="1725737" cy="134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10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E587821F-906B-46C5-A7C1-5EEAD112A6C1}"/>
              </a:ext>
            </a:extLst>
          </p:cNvPr>
          <p:cNvSpPr/>
          <p:nvPr/>
        </p:nvSpPr>
        <p:spPr>
          <a:xfrm>
            <a:off x="414671" y="1509823"/>
            <a:ext cx="4646428" cy="4741687"/>
          </a:xfrm>
          <a:prstGeom prst="rect">
            <a:avLst/>
          </a:prstGeom>
          <a:solidFill>
            <a:srgbClr val="4472C4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92B2631-2F22-4EBF-90D7-5A674BD47E5C}"/>
              </a:ext>
            </a:extLst>
          </p:cNvPr>
          <p:cNvSpPr/>
          <p:nvPr/>
        </p:nvSpPr>
        <p:spPr>
          <a:xfrm>
            <a:off x="5341274" y="1509823"/>
            <a:ext cx="4646428" cy="4741687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365089"/>
            <a:ext cx="95853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5400" b="1" dirty="0">
                <a:solidFill>
                  <a:srgbClr val="CC0000"/>
                </a:solidFill>
                <a:cs typeface="Arial" panose="020B0604020202020204" pitchFamily="34" charset="0"/>
              </a:rPr>
              <a:t>フェノタイプに応じた管理法</a:t>
            </a:r>
            <a:endParaRPr lang="en-US" altLang="ja-JP" sz="54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FF48677-7905-4CE0-BCE6-1F05689C7AA6}"/>
              </a:ext>
            </a:extLst>
          </p:cNvPr>
          <p:cNvSpPr txBox="1"/>
          <p:nvPr/>
        </p:nvSpPr>
        <p:spPr>
          <a:xfrm>
            <a:off x="404038" y="1807535"/>
            <a:ext cx="258878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Type </a:t>
            </a:r>
            <a:r>
              <a:rPr kumimoji="1" lang="en-US" altLang="ja-JP" sz="8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L</a:t>
            </a:r>
            <a:endParaRPr kumimoji="1" lang="ja-JP" altLang="en-US" sz="8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939ED58-DF17-4B70-9795-A59D9D86DCA5}"/>
              </a:ext>
            </a:extLst>
          </p:cNvPr>
          <p:cNvSpPr txBox="1"/>
          <p:nvPr/>
        </p:nvSpPr>
        <p:spPr>
          <a:xfrm>
            <a:off x="5351721" y="1807535"/>
            <a:ext cx="28180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800" b="1" dirty="0">
                <a:solidFill>
                  <a:srgbClr val="CC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Type </a:t>
            </a:r>
            <a:r>
              <a:rPr kumimoji="1" lang="en-US" altLang="ja-JP" sz="8800" b="1" dirty="0">
                <a:solidFill>
                  <a:srgbClr val="CC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H</a:t>
            </a:r>
            <a:endParaRPr kumimoji="1" lang="ja-JP" altLang="en-US" sz="8800" b="1" dirty="0">
              <a:solidFill>
                <a:srgbClr val="CC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95117667-E9BB-41A7-8DE2-0A104AC98C10}"/>
              </a:ext>
            </a:extLst>
          </p:cNvPr>
          <p:cNvSpPr txBox="1"/>
          <p:nvPr/>
        </p:nvSpPr>
        <p:spPr>
          <a:xfrm>
            <a:off x="559244" y="3522902"/>
            <a:ext cx="449122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低酸素血症・努力呼吸が主体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P-SILI</a:t>
            </a: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回避重要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/>
            </a:r>
            <a:b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</a:b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（</a:t>
            </a:r>
            <a:r>
              <a:rPr kumimoji="1" lang="en-US" altLang="ja-JP" sz="22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CPAP/PSV/NPPV/HFNC</a:t>
            </a:r>
          </a:p>
          <a:p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　</a:t>
            </a:r>
            <a:r>
              <a:rPr kumimoji="1" lang="ja-JP" altLang="en-US" sz="22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　→</a:t>
            </a:r>
            <a:r>
              <a:rPr kumimoji="1" lang="ja-JP" altLang="en-US" sz="2200" b="1" dirty="0" smtClean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不適）</a:t>
            </a:r>
            <a:endParaRPr kumimoji="1" lang="en-US" altLang="ja-JP" sz="2200" b="1" dirty="0" smtClean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早めの</a:t>
            </a: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気管挿管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高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PEEP</a:t>
            </a: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不要（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5-10 cmH</a:t>
            </a:r>
            <a:r>
              <a:rPr kumimoji="1" lang="en-US" altLang="ja-JP" sz="2200" b="1" baseline="-250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2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駆動圧 </a:t>
            </a:r>
            <a: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&lt;15 cmH</a:t>
            </a:r>
            <a:r>
              <a:rPr kumimoji="1" lang="en-US" altLang="ja-JP" sz="2200" b="1" baseline="-25000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2</a:t>
            </a:r>
            <a: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O</a:t>
            </a: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目標</a:t>
            </a:r>
            <a:endParaRPr kumimoji="1" lang="en-US" altLang="ja-JP" sz="22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B594E662-B9FF-42E2-BB7D-BF661A8EDF43}"/>
              </a:ext>
            </a:extLst>
          </p:cNvPr>
          <p:cNvSpPr txBox="1"/>
          <p:nvPr/>
        </p:nvSpPr>
        <p:spPr>
          <a:xfrm>
            <a:off x="5419956" y="3522902"/>
            <a:ext cx="453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従来の重症</a:t>
            </a:r>
            <a: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ARDS</a:t>
            </a: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と同様の管理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高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PEEP</a:t>
            </a: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必要（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&gt;10 cmH</a:t>
            </a:r>
            <a:r>
              <a:rPr kumimoji="1" lang="en-US" altLang="ja-JP" sz="2200" b="1" baseline="-25000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2</a:t>
            </a:r>
            <a:r>
              <a:rPr kumimoji="1" lang="en-US" altLang="ja-JP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O)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ja-JP" altLang="en-US" sz="22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腹臥位も有効かも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P-SILI</a:t>
            </a: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回避・駆動圧制限は</a:t>
            </a:r>
            <a: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/>
            </a:r>
            <a:b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</a:br>
            <a:r>
              <a:rPr kumimoji="1" lang="en-US" altLang="ja-JP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type L</a:t>
            </a:r>
            <a:r>
              <a:rPr kumimoji="1" lang="ja-JP" altLang="en-US" sz="22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と同様</a:t>
            </a:r>
            <a:endParaRPr kumimoji="1" lang="en-US" altLang="ja-JP" sz="22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75392B7-0C0F-42EE-836A-7ABD4C639622}"/>
              </a:ext>
            </a:extLst>
          </p:cNvPr>
          <p:cNvSpPr/>
          <p:nvPr/>
        </p:nvSpPr>
        <p:spPr>
          <a:xfrm>
            <a:off x="4862809" y="6347828"/>
            <a:ext cx="52529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ja-JP" altLang="en-US" sz="20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Gattinoni L. Intensive Care Med 2020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4EC0E37-06A3-4BC9-8562-3386C2AB1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853" y="1699428"/>
            <a:ext cx="1716956" cy="1347718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465F6D8-015F-47DC-87C2-8C8E03692F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0505" y="1704973"/>
            <a:ext cx="1725737" cy="134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5237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992B2631-2F22-4EBF-90D7-5A674BD47E5C}"/>
              </a:ext>
            </a:extLst>
          </p:cNvPr>
          <p:cNvSpPr/>
          <p:nvPr/>
        </p:nvSpPr>
        <p:spPr>
          <a:xfrm>
            <a:off x="381424" y="1401668"/>
            <a:ext cx="9524152" cy="5166280"/>
          </a:xfrm>
          <a:prstGeom prst="rect">
            <a:avLst/>
          </a:prstGeom>
          <a:solidFill>
            <a:srgbClr val="FF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386" name="正方形/長方形 4">
            <a:extLst>
              <a:ext uri="{FF2B5EF4-FFF2-40B4-BE49-F238E27FC236}">
                <a16:creationId xmlns:a16="http://schemas.microsoft.com/office/drawing/2014/main" id="{83FF5567-6164-4746-A8A4-FA5460CF5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550" y="365089"/>
            <a:ext cx="958532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600" b="1" dirty="0">
                <a:solidFill>
                  <a:srgbClr val="CC0000"/>
                </a:solidFill>
                <a:cs typeface="Arial" panose="020B0604020202020204" pitchFamily="34" charset="0"/>
              </a:rPr>
              <a:t>本解説のまとめ</a:t>
            </a:r>
            <a:endParaRPr lang="en-US" altLang="ja-JP" sz="6600" b="1" dirty="0">
              <a:solidFill>
                <a:srgbClr val="CC0000"/>
              </a:solidFill>
              <a:cs typeface="Arial" panose="020B0604020202020204" pitchFamily="34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E32D474-CC3A-4426-99DF-3BED1E4A49D0}"/>
              </a:ext>
            </a:extLst>
          </p:cNvPr>
          <p:cNvSpPr/>
          <p:nvPr/>
        </p:nvSpPr>
        <p:spPr>
          <a:xfrm>
            <a:off x="786218" y="2043260"/>
            <a:ext cx="893998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3763" indent="-893763">
              <a:buFont typeface="+mj-lt"/>
              <a:buAutoNum type="arabicPeriod"/>
            </a:pPr>
            <a:r>
              <a:rPr kumimoji="1" lang="ja-JP" altLang="en-US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重症例では</a:t>
            </a:r>
            <a:r>
              <a:rPr kumimoji="1" lang="ja-JP" altLang="en-US" sz="5400" b="1" u="sng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</a:rPr>
              <a:t>より厳密</a:t>
            </a:r>
            <a:r>
              <a:rPr kumimoji="1" lang="ja-JP" altLang="en-US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な肺保護換気が重要</a:t>
            </a:r>
            <a:endParaRPr kumimoji="1" lang="en-US" altLang="ja-JP" sz="36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marL="893763" indent="-893763">
              <a:buFont typeface="+mj-lt"/>
              <a:buAutoNum type="arabicPeriod"/>
            </a:pPr>
            <a:endParaRPr kumimoji="1" lang="ja-JP" altLang="en-US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marL="893763" indent="-893763">
              <a:buFont typeface="+mj-lt"/>
              <a:buAutoNum type="arabicPeriod"/>
            </a:pPr>
            <a:r>
              <a:rPr kumimoji="1" lang="ja-JP" altLang="en-US" sz="5400" b="1" u="sng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</a:rPr>
              <a:t>自発呼吸が有害</a:t>
            </a:r>
            <a:r>
              <a:rPr kumimoji="1" lang="ja-JP" altLang="en-US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になるリスク</a:t>
            </a:r>
            <a:endParaRPr kumimoji="1" lang="en-US" altLang="ja-JP" sz="36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marL="893763" indent="-893763">
              <a:buFont typeface="+mj-lt"/>
              <a:buAutoNum type="arabicPeriod"/>
            </a:pPr>
            <a:endParaRPr kumimoji="1" lang="ja-JP" altLang="en-US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</a:endParaRPr>
          </a:p>
          <a:p>
            <a:pPr marL="893763" indent="-893763">
              <a:buFont typeface="+mj-lt"/>
              <a:buAutoNum type="arabicPeriod"/>
            </a:pPr>
            <a:r>
              <a:rPr kumimoji="1" lang="ja-JP" altLang="en-US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COVID-19発症早期 </a:t>
            </a:r>
            <a:r>
              <a:rPr kumimoji="1" lang="en-US" altLang="ja-JP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(Type L) </a:t>
            </a:r>
            <a:r>
              <a:rPr kumimoji="1" lang="ja-JP" altLang="en-US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の</a:t>
            </a:r>
            <a:r>
              <a:rPr kumimoji="1" lang="en-US" altLang="ja-JP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/>
            </a:r>
            <a:br>
              <a:rPr kumimoji="1" lang="en-US" altLang="ja-JP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</a:br>
            <a:r>
              <a:rPr kumimoji="1" lang="ja-JP" altLang="en-US" sz="36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</a:rPr>
              <a:t>呼吸管理は</a:t>
            </a:r>
            <a:r>
              <a:rPr kumimoji="1" lang="ja-JP" altLang="en-US" sz="5400" b="1" u="sng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</a:rPr>
              <a:t>ARDSと異なる</a:t>
            </a:r>
          </a:p>
        </p:txBody>
      </p:sp>
    </p:spTree>
    <p:extLst>
      <p:ext uri="{BB962C8B-B14F-4D97-AF65-F5344CB8AC3E}">
        <p14:creationId xmlns:p14="http://schemas.microsoft.com/office/powerpoint/2010/main" val="3638998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ashi\Desktop\cfn-ventilation-system-2.jpg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50" t="750" r="1540" b="1211"/>
          <a:stretch/>
        </p:blipFill>
        <p:spPr bwMode="auto">
          <a:xfrm>
            <a:off x="0" y="-13899"/>
            <a:ext cx="10351926" cy="6871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143433" y="5358633"/>
            <a:ext cx="77518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  <a:defRPr/>
            </a:pPr>
            <a:r>
              <a:rPr lang="ja-JP" altLang="en-US" sz="7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メイリオ" pitchFamily="50" charset="-128"/>
                <a:ea typeface="メイリオ" pitchFamily="50" charset="-128"/>
              </a:rPr>
              <a:t>人工呼吸管の変遷</a:t>
            </a:r>
            <a:endParaRPr lang="ja-JP" altLang="en-US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メイリオ" pitchFamily="50" charset="-128"/>
              <a:ea typeface="メイリオ" pitchFamily="50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8636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190750" y="260350"/>
            <a:ext cx="78851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>
                <a:solidFill>
                  <a:srgbClr val="CC0000"/>
                </a:solidFill>
              </a:rPr>
              <a:t>人工呼吸管理の変遷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255068" y="1414673"/>
            <a:ext cx="283923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ja-JP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2000</a:t>
            </a:r>
            <a:r>
              <a:rPr lang="ja-JP" altLang="en-US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年代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7003901" y="1414673"/>
            <a:ext cx="227498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ja-JP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2020</a:t>
            </a:r>
            <a:r>
              <a:rPr lang="ja-JP" altLang="en-US" sz="44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</a:rPr>
              <a:t>年</a:t>
            </a: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375748" y="3124305"/>
            <a:ext cx="137890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?</a:t>
            </a:r>
            <a:endParaRPr kumimoji="1" lang="ja-JP" altLang="en-US" sz="16000" b="1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4" name="右矢印 3"/>
          <p:cNvSpPr/>
          <p:nvPr/>
        </p:nvSpPr>
        <p:spPr>
          <a:xfrm>
            <a:off x="6025493" y="3916946"/>
            <a:ext cx="846199" cy="484632"/>
          </a:xfrm>
          <a:prstGeom prst="rightArrow">
            <a:avLst>
              <a:gd name="adj1" fmla="val 50000"/>
              <a:gd name="adj2" fmla="val 7959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292100" y="2015191"/>
            <a:ext cx="6003528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39750" indent="-53975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marL="742950" indent="-742950" eaLnBrk="1" hangingPunct="1">
              <a:lnSpc>
                <a:spcPct val="200000"/>
              </a:lnSpc>
              <a:spcBef>
                <a:spcPct val="0"/>
              </a:spcBef>
              <a:buClr>
                <a:srgbClr val="000099"/>
              </a:buClr>
              <a:buFont typeface="+mj-lt"/>
              <a:buAutoNum type="arabicPeriod"/>
            </a:pPr>
            <a:r>
              <a:rPr lang="ja-JP" altLang="en-US" sz="3600" b="1" dirty="0">
                <a:solidFill>
                  <a:srgbClr val="000099"/>
                </a:solidFill>
                <a:cs typeface="Arial" pitchFamily="34" charset="0"/>
              </a:rPr>
              <a:t>肺保護換気法</a:t>
            </a:r>
            <a:endParaRPr lang="en-US" altLang="ja-JP" sz="3600" b="1" dirty="0">
              <a:solidFill>
                <a:srgbClr val="000099"/>
              </a:solidFill>
              <a:cs typeface="Arial" pitchFamily="34" charset="0"/>
            </a:endParaRPr>
          </a:p>
          <a:p>
            <a:pPr marL="742950" indent="-742950" eaLnBrk="1" hangingPunct="1">
              <a:lnSpc>
                <a:spcPct val="200000"/>
              </a:lnSpc>
              <a:spcBef>
                <a:spcPct val="0"/>
              </a:spcBef>
              <a:buClr>
                <a:srgbClr val="000099"/>
              </a:buClr>
              <a:buFont typeface="+mj-lt"/>
              <a:buAutoNum type="arabicPeriod"/>
            </a:pPr>
            <a:r>
              <a:rPr lang="ja-JP" altLang="en-US" sz="3600" b="1" dirty="0">
                <a:solidFill>
                  <a:srgbClr val="000099"/>
                </a:solidFill>
                <a:cs typeface="Arial" pitchFamily="34" charset="0"/>
              </a:rPr>
              <a:t>オープン・ラング戦略</a:t>
            </a:r>
            <a:endParaRPr lang="en-US" altLang="ja-JP" sz="3600" b="1" dirty="0">
              <a:solidFill>
                <a:srgbClr val="000099"/>
              </a:solidFill>
              <a:cs typeface="Arial" pitchFamily="34" charset="0"/>
            </a:endParaRPr>
          </a:p>
          <a:p>
            <a:pPr marL="742950" indent="-742950" eaLnBrk="1" hangingPunct="1">
              <a:lnSpc>
                <a:spcPct val="200000"/>
              </a:lnSpc>
              <a:spcBef>
                <a:spcPct val="0"/>
              </a:spcBef>
              <a:buClr>
                <a:srgbClr val="000099"/>
              </a:buClr>
              <a:buFont typeface="+mj-lt"/>
              <a:buAutoNum type="arabicPeriod"/>
            </a:pPr>
            <a:r>
              <a:rPr lang="ja-JP" altLang="en-US" sz="3600" b="1" dirty="0">
                <a:solidFill>
                  <a:srgbClr val="000099"/>
                </a:solidFill>
                <a:cs typeface="Arial" pitchFamily="34" charset="0"/>
              </a:rPr>
              <a:t>自発呼吸温存</a:t>
            </a:r>
            <a:endParaRPr lang="en-US" altLang="ja-JP" sz="3600" b="1" dirty="0">
              <a:solidFill>
                <a:srgbClr val="000099"/>
              </a:solidFill>
              <a:cs typeface="Arial" pitchFamily="34" charset="0"/>
            </a:endParaRPr>
          </a:p>
          <a:p>
            <a:pPr marL="742950" indent="-742950" eaLnBrk="1" hangingPunct="1">
              <a:lnSpc>
                <a:spcPct val="200000"/>
              </a:lnSpc>
              <a:spcBef>
                <a:spcPct val="0"/>
              </a:spcBef>
              <a:buClr>
                <a:srgbClr val="000099"/>
              </a:buClr>
              <a:buFont typeface="+mj-lt"/>
              <a:buAutoNum type="arabicPeriod"/>
            </a:pPr>
            <a:r>
              <a:rPr lang="ja-JP" altLang="en-US" sz="3600" b="1" dirty="0">
                <a:solidFill>
                  <a:srgbClr val="000099"/>
                </a:solidFill>
                <a:cs typeface="Arial" pitchFamily="34" charset="0"/>
              </a:rPr>
              <a:t>早期離床</a:t>
            </a:r>
            <a:endParaRPr lang="en-US" altLang="ja-JP" sz="3600" b="1" dirty="0">
              <a:solidFill>
                <a:srgbClr val="000099"/>
              </a:solidFill>
              <a:cs typeface="Arial" pitchFamily="34" charset="0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35BAEF84-0F6E-427C-BBBC-6B87867A44E2}"/>
              </a:ext>
            </a:extLst>
          </p:cNvPr>
          <p:cNvGrpSpPr/>
          <p:nvPr/>
        </p:nvGrpSpPr>
        <p:grpSpPr>
          <a:xfrm>
            <a:off x="3987209" y="2700670"/>
            <a:ext cx="2135919" cy="3320618"/>
            <a:chOff x="3987209" y="2700670"/>
            <a:chExt cx="2135919" cy="3320618"/>
          </a:xfrm>
        </p:grpSpPr>
        <p:sp>
          <p:nvSpPr>
            <p:cNvPr id="6" name="フリーフォーム: 図形 5">
              <a:extLst>
                <a:ext uri="{FF2B5EF4-FFF2-40B4-BE49-F238E27FC236}">
                  <a16:creationId xmlns:a16="http://schemas.microsoft.com/office/drawing/2014/main" id="{AF47186A-C482-4E1E-86CA-3CC4F11B031D}"/>
                </a:ext>
              </a:extLst>
            </p:cNvPr>
            <p:cNvSpPr/>
            <p:nvPr/>
          </p:nvSpPr>
          <p:spPr>
            <a:xfrm>
              <a:off x="3987209" y="2700670"/>
              <a:ext cx="1381007" cy="2211572"/>
            </a:xfrm>
            <a:custGeom>
              <a:avLst/>
              <a:gdLst>
                <a:gd name="connsiteX0" fmla="*/ 0 w 1381007"/>
                <a:gd name="connsiteY0" fmla="*/ 0 h 2211572"/>
                <a:gd name="connsiteX1" fmla="*/ 1233377 w 1381007"/>
                <a:gd name="connsiteY1" fmla="*/ 903767 h 2211572"/>
                <a:gd name="connsiteX2" fmla="*/ 1222744 w 1381007"/>
                <a:gd name="connsiteY2" fmla="*/ 1775637 h 2211572"/>
                <a:gd name="connsiteX3" fmla="*/ 10632 w 1381007"/>
                <a:gd name="connsiteY3" fmla="*/ 2211572 h 221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007" h="2211572">
                  <a:moveTo>
                    <a:pt x="0" y="0"/>
                  </a:moveTo>
                  <a:cubicBezTo>
                    <a:pt x="514793" y="303913"/>
                    <a:pt x="1029586" y="607827"/>
                    <a:pt x="1233377" y="903767"/>
                  </a:cubicBezTo>
                  <a:cubicBezTo>
                    <a:pt x="1437168" y="1199707"/>
                    <a:pt x="1426535" y="1557670"/>
                    <a:pt x="1222744" y="1775637"/>
                  </a:cubicBezTo>
                  <a:cubicBezTo>
                    <a:pt x="1018953" y="1993605"/>
                    <a:pt x="514792" y="2102588"/>
                    <a:pt x="10632" y="2211572"/>
                  </a:cubicBezTo>
                </a:path>
              </a:pathLst>
            </a:custGeom>
            <a:noFill/>
            <a:ln w="165100">
              <a:solidFill>
                <a:srgbClr val="CC0000">
                  <a:alpha val="30196"/>
                </a:srgbClr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88DB9CBC-517D-4E6E-8ADD-2724119D135D}"/>
                </a:ext>
              </a:extLst>
            </p:cNvPr>
            <p:cNvSpPr/>
            <p:nvPr/>
          </p:nvSpPr>
          <p:spPr>
            <a:xfrm>
              <a:off x="3987210" y="2700670"/>
              <a:ext cx="2135918" cy="3320618"/>
            </a:xfrm>
            <a:custGeom>
              <a:avLst/>
              <a:gdLst>
                <a:gd name="connsiteX0" fmla="*/ 0 w 1381007"/>
                <a:gd name="connsiteY0" fmla="*/ 0 h 2211572"/>
                <a:gd name="connsiteX1" fmla="*/ 1233377 w 1381007"/>
                <a:gd name="connsiteY1" fmla="*/ 903767 h 2211572"/>
                <a:gd name="connsiteX2" fmla="*/ 1222744 w 1381007"/>
                <a:gd name="connsiteY2" fmla="*/ 1775637 h 2211572"/>
                <a:gd name="connsiteX3" fmla="*/ 10632 w 1381007"/>
                <a:gd name="connsiteY3" fmla="*/ 2211572 h 2211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1007" h="2211572">
                  <a:moveTo>
                    <a:pt x="0" y="0"/>
                  </a:moveTo>
                  <a:cubicBezTo>
                    <a:pt x="514793" y="303913"/>
                    <a:pt x="1029586" y="607827"/>
                    <a:pt x="1233377" y="903767"/>
                  </a:cubicBezTo>
                  <a:cubicBezTo>
                    <a:pt x="1437168" y="1199707"/>
                    <a:pt x="1426535" y="1557670"/>
                    <a:pt x="1222744" y="1775637"/>
                  </a:cubicBezTo>
                  <a:cubicBezTo>
                    <a:pt x="1018953" y="1993605"/>
                    <a:pt x="514792" y="2102588"/>
                    <a:pt x="10632" y="2211572"/>
                  </a:cubicBezTo>
                </a:path>
              </a:pathLst>
            </a:custGeom>
            <a:noFill/>
            <a:ln w="165100">
              <a:solidFill>
                <a:srgbClr val="CC0000">
                  <a:alpha val="30196"/>
                </a:srgbClr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E4742CDF-DE0C-437A-A542-1664BEC4DA4F}"/>
              </a:ext>
            </a:extLst>
          </p:cNvPr>
          <p:cNvGrpSpPr/>
          <p:nvPr/>
        </p:nvGrpSpPr>
        <p:grpSpPr>
          <a:xfrm>
            <a:off x="4998116" y="4109522"/>
            <a:ext cx="1027377" cy="1761244"/>
            <a:chOff x="4998116" y="4109522"/>
            <a:chExt cx="1027377" cy="1761244"/>
          </a:xfrm>
        </p:grpSpPr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D8194FD6-098C-4813-8AA3-F0F1ACB44FFF}"/>
                </a:ext>
              </a:extLst>
            </p:cNvPr>
            <p:cNvSpPr txBox="1"/>
            <p:nvPr/>
          </p:nvSpPr>
          <p:spPr>
            <a:xfrm>
              <a:off x="4998116" y="4109522"/>
              <a:ext cx="4828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b="1" dirty="0">
                  <a:solidFill>
                    <a:srgbClr val="C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?</a:t>
              </a:r>
              <a:endParaRPr kumimoji="1" lang="ja-JP" altLang="en-US" sz="40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" name="テキスト ボックス 11">
              <a:extLst>
                <a:ext uri="{FF2B5EF4-FFF2-40B4-BE49-F238E27FC236}">
                  <a16:creationId xmlns:a16="http://schemas.microsoft.com/office/drawing/2014/main" id="{CA5A2639-2F75-4B36-AAB9-44DC060DF25E}"/>
                </a:ext>
              </a:extLst>
            </p:cNvPr>
            <p:cNvSpPr txBox="1"/>
            <p:nvPr/>
          </p:nvSpPr>
          <p:spPr>
            <a:xfrm>
              <a:off x="5542669" y="5162880"/>
              <a:ext cx="48282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4000" b="1" dirty="0">
                  <a:solidFill>
                    <a:srgbClr val="C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?</a:t>
              </a:r>
              <a:endParaRPr kumimoji="1" lang="ja-JP" altLang="en-US" sz="40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4" name="テキスト ボックス 18">
            <a:extLst>
              <a:ext uri="{FF2B5EF4-FFF2-40B4-BE49-F238E27FC236}">
                <a16:creationId xmlns:a16="http://schemas.microsoft.com/office/drawing/2014/main" id="{6A4399F1-5032-4BD8-9612-75B72DEB6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7155" y="4787448"/>
            <a:ext cx="1980029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相反する管理法</a:t>
            </a:r>
            <a:endParaRPr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sp>
        <p:nvSpPr>
          <p:cNvPr id="15" name="テキスト ボックス 18">
            <a:extLst>
              <a:ext uri="{FF2B5EF4-FFF2-40B4-BE49-F238E27FC236}">
                <a16:creationId xmlns:a16="http://schemas.microsoft.com/office/drawing/2014/main" id="{6A4399F1-5032-4BD8-9612-75B72DEB68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3901" y="6037510"/>
            <a:ext cx="3095719" cy="707886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ja-JP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20</a:t>
            </a: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年が経過しどのような</a:t>
            </a:r>
            <a:endParaRPr lang="en-US" altLang="ja-JP" sz="20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sz="20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変化があったか？</a:t>
            </a:r>
            <a:endParaRPr lang="ja-JP" altLang="en-US" sz="20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2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190750" y="260350"/>
            <a:ext cx="78851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000" b="1" dirty="0">
                <a:solidFill>
                  <a:srgbClr val="CC0000"/>
                </a:solidFill>
              </a:rPr>
              <a:t>肺保護換気法</a:t>
            </a:r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292100" y="1746250"/>
            <a:ext cx="99949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39750" indent="-53975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00CC"/>
              </a:buClr>
            </a:pPr>
            <a:r>
              <a:rPr lang="ja-JP" altLang="en-US" sz="3600" dirty="0">
                <a:solidFill>
                  <a:srgbClr val="000099"/>
                </a:solidFill>
                <a:cs typeface="Arial" pitchFamily="34" charset="0"/>
              </a:rPr>
              <a:t>一回換気量</a:t>
            </a:r>
            <a:r>
              <a:rPr lang="ja-JP" altLang="en-US" sz="3600" dirty="0">
                <a:solidFill>
                  <a:srgbClr val="0000CC"/>
                </a:solidFill>
                <a:cs typeface="Arial" pitchFamily="34" charset="0"/>
              </a:rPr>
              <a:t>　</a:t>
            </a:r>
            <a:r>
              <a:rPr lang="en-US" altLang="ja-JP" sz="7200" b="1" dirty="0">
                <a:solidFill>
                  <a:srgbClr val="CC0000"/>
                </a:solidFill>
                <a:cs typeface="Arial" pitchFamily="34" charset="0"/>
              </a:rPr>
              <a:t>6</a:t>
            </a:r>
            <a:r>
              <a:rPr lang="ja-JP" altLang="en-US" sz="7200" b="1" dirty="0">
                <a:solidFill>
                  <a:srgbClr val="CC0000"/>
                </a:solidFill>
                <a:cs typeface="Arial" pitchFamily="34" charset="0"/>
              </a:rPr>
              <a:t>～</a:t>
            </a:r>
            <a:r>
              <a:rPr lang="en-US" altLang="ja-JP" sz="7200" b="1" dirty="0">
                <a:solidFill>
                  <a:srgbClr val="CC0000"/>
                </a:solidFill>
                <a:cs typeface="Arial" pitchFamily="34" charset="0"/>
              </a:rPr>
              <a:t>8</a:t>
            </a:r>
            <a:r>
              <a:rPr lang="en-US" altLang="ja-JP" sz="360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en-US" altLang="ja-JP" sz="3600" dirty="0">
                <a:solidFill>
                  <a:srgbClr val="000099"/>
                </a:solidFill>
                <a:cs typeface="Arial" pitchFamily="34" charset="0"/>
              </a:rPr>
              <a:t>mL/kg</a:t>
            </a:r>
            <a:r>
              <a:rPr lang="ja-JP" altLang="en-US" sz="3600" dirty="0">
                <a:solidFill>
                  <a:srgbClr val="000099"/>
                </a:solidFill>
                <a:cs typeface="Arial" pitchFamily="34" charset="0"/>
              </a:rPr>
              <a:t>（理想体重）</a:t>
            </a:r>
            <a:endParaRPr lang="en-US" altLang="ja-JP" sz="3600" dirty="0">
              <a:solidFill>
                <a:srgbClr val="000099"/>
              </a:solidFill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CC"/>
              </a:buClr>
            </a:pPr>
            <a:endParaRPr lang="en-US" altLang="ja-JP" sz="3600" dirty="0">
              <a:solidFill>
                <a:srgbClr val="0000CC"/>
              </a:solidFill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CC"/>
              </a:buClr>
            </a:pPr>
            <a:r>
              <a:rPr lang="ja-JP" altLang="en-US" sz="3600" dirty="0">
                <a:solidFill>
                  <a:srgbClr val="000099"/>
                </a:solidFill>
                <a:cs typeface="Arial" pitchFamily="34" charset="0"/>
              </a:rPr>
              <a:t>プラトー圧</a:t>
            </a:r>
            <a:r>
              <a:rPr lang="en-US" altLang="ja-JP" sz="3600" dirty="0">
                <a:solidFill>
                  <a:srgbClr val="0000CC"/>
                </a:solidFill>
                <a:cs typeface="Arial" pitchFamily="34" charset="0"/>
              </a:rPr>
              <a:t>	</a:t>
            </a:r>
            <a:r>
              <a:rPr lang="en-US" altLang="ja-JP" sz="7200" b="1" dirty="0">
                <a:solidFill>
                  <a:srgbClr val="CC0000"/>
                </a:solidFill>
                <a:cs typeface="Arial" pitchFamily="34" charset="0"/>
              </a:rPr>
              <a:t>30</a:t>
            </a:r>
            <a:r>
              <a:rPr lang="en-US" altLang="ja-JP" sz="3600" dirty="0">
                <a:solidFill>
                  <a:srgbClr val="0000CC"/>
                </a:solidFill>
                <a:cs typeface="Arial" pitchFamily="34" charset="0"/>
              </a:rPr>
              <a:t> </a:t>
            </a:r>
            <a:r>
              <a:rPr lang="en-US" altLang="ja-JP" sz="3600" dirty="0">
                <a:solidFill>
                  <a:srgbClr val="000099"/>
                </a:solidFill>
                <a:cs typeface="Arial" pitchFamily="34" charset="0"/>
              </a:rPr>
              <a:t>cmH</a:t>
            </a:r>
            <a:r>
              <a:rPr lang="en-US" altLang="ja-JP" sz="3600" baseline="-25000" dirty="0">
                <a:solidFill>
                  <a:srgbClr val="000099"/>
                </a:solidFill>
                <a:cs typeface="Arial" pitchFamily="34" charset="0"/>
              </a:rPr>
              <a:t>2</a:t>
            </a:r>
            <a:r>
              <a:rPr lang="en-US" altLang="ja-JP" sz="3600" dirty="0">
                <a:solidFill>
                  <a:srgbClr val="000099"/>
                </a:solidFill>
                <a:cs typeface="Arial" pitchFamily="34" charset="0"/>
              </a:rPr>
              <a:t>O</a:t>
            </a:r>
          </a:p>
          <a:p>
            <a:pPr eaLnBrk="1" hangingPunct="1">
              <a:spcBef>
                <a:spcPct val="0"/>
              </a:spcBef>
              <a:buClr>
                <a:srgbClr val="0000CC"/>
              </a:buClr>
            </a:pPr>
            <a:endParaRPr lang="en-US" altLang="ja-JP" sz="3600" dirty="0">
              <a:solidFill>
                <a:srgbClr val="0000CC"/>
              </a:solidFill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CC"/>
              </a:buClr>
            </a:pPr>
            <a:r>
              <a:rPr lang="ja-JP" altLang="en-US" sz="3600" dirty="0">
                <a:solidFill>
                  <a:srgbClr val="000099"/>
                </a:solidFill>
                <a:cs typeface="Arial" pitchFamily="34" charset="0"/>
              </a:rPr>
              <a:t>中等症以上は</a:t>
            </a:r>
            <a:r>
              <a:rPr lang="ja-JP" altLang="en-US" sz="7200" b="1" dirty="0">
                <a:solidFill>
                  <a:srgbClr val="CC0000"/>
                </a:solidFill>
                <a:cs typeface="Arial" pitchFamily="34" charset="0"/>
              </a:rPr>
              <a:t>高め</a:t>
            </a:r>
            <a:r>
              <a:rPr lang="ja-JP" altLang="en-US" sz="3600" dirty="0">
                <a:solidFill>
                  <a:srgbClr val="000099"/>
                </a:solidFill>
                <a:cs typeface="Arial" pitchFamily="34" charset="0"/>
              </a:rPr>
              <a:t>の</a:t>
            </a:r>
            <a:r>
              <a:rPr lang="en-US" altLang="ja-JP" sz="3600" dirty="0">
                <a:solidFill>
                  <a:srgbClr val="000099"/>
                </a:solidFill>
                <a:cs typeface="Arial" pitchFamily="34" charset="0"/>
              </a:rPr>
              <a:t>PEEP</a:t>
            </a:r>
          </a:p>
        </p:txBody>
      </p:sp>
    </p:spTree>
    <p:extLst>
      <p:ext uri="{BB962C8B-B14F-4D97-AF65-F5344CB8AC3E}">
        <p14:creationId xmlns:p14="http://schemas.microsoft.com/office/powerpoint/2010/main" val="3109295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正方形/長方形 3"/>
          <p:cNvSpPr>
            <a:spLocks noChangeArrowheads="1"/>
          </p:cNvSpPr>
          <p:nvPr/>
        </p:nvSpPr>
        <p:spPr bwMode="auto">
          <a:xfrm>
            <a:off x="6078966" y="6457950"/>
            <a:ext cx="413818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err="1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Bein</a:t>
            </a:r>
            <a:r>
              <a:rPr lang="en-US" altLang="ja-JP" sz="1800" b="1" dirty="0">
                <a:solidFill>
                  <a:srgbClr val="000099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 T. Intensive Care Med 2013</a:t>
            </a:r>
            <a:endParaRPr lang="ja-JP" altLang="en-US" sz="1800" b="1" dirty="0">
              <a:solidFill>
                <a:srgbClr val="000099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sp>
        <p:nvSpPr>
          <p:cNvPr id="27651" name="テキスト ボックス 18"/>
          <p:cNvSpPr txBox="1">
            <a:spLocks noChangeArrowheads="1"/>
          </p:cNvSpPr>
          <p:nvPr/>
        </p:nvSpPr>
        <p:spPr bwMode="auto">
          <a:xfrm>
            <a:off x="5229225" y="61913"/>
            <a:ext cx="491807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ja-JP" sz="115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3</a:t>
            </a:r>
            <a:r>
              <a:rPr lang="en-US" altLang="ja-JP" sz="40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 vs </a:t>
            </a:r>
            <a:r>
              <a:rPr lang="en-US" altLang="ja-JP" sz="115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6</a:t>
            </a:r>
            <a:r>
              <a:rPr lang="en-US" altLang="ja-JP" sz="4000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mL/kg</a:t>
            </a:r>
            <a:endParaRPr lang="ja-JP" altLang="en-US" sz="4000" b="1" dirty="0">
              <a:solidFill>
                <a:srgbClr val="CC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754188"/>
            <a:ext cx="9620250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886E754-8596-484A-B0D3-F5C605941811}"/>
              </a:ext>
            </a:extLst>
          </p:cNvPr>
          <p:cNvSpPr/>
          <p:nvPr/>
        </p:nvSpPr>
        <p:spPr>
          <a:xfrm>
            <a:off x="3897261" y="5131184"/>
            <a:ext cx="5640029" cy="116204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14" name="正方形/長方形 13"/>
          <p:cNvSpPr/>
          <p:nvPr/>
        </p:nvSpPr>
        <p:spPr>
          <a:xfrm>
            <a:off x="342900" y="3054350"/>
            <a:ext cx="9620250" cy="878706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6" name="テキスト ボックス 18">
            <a:extLst>
              <a:ext uri="{FF2B5EF4-FFF2-40B4-BE49-F238E27FC236}">
                <a16:creationId xmlns:a16="http://schemas.microsoft.com/office/drawing/2014/main" id="{7D59D7BE-6C8A-4772-A452-011965F77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6530" y="5216010"/>
            <a:ext cx="518603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ja-JP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6mL/kg</a:t>
            </a:r>
            <a:r>
              <a:rPr lang="ja-JP" altLang="en-US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よりさらに小さい</a:t>
            </a:r>
            <a:endParaRPr lang="en-US" altLang="ja-JP" b="1" dirty="0">
              <a:solidFill>
                <a:srgbClr val="CC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一回換気量の方が良さそう</a:t>
            </a:r>
          </a:p>
        </p:txBody>
      </p:sp>
    </p:spTree>
    <p:extLst>
      <p:ext uri="{BB962C8B-B14F-4D97-AF65-F5344CB8AC3E}">
        <p14:creationId xmlns:p14="http://schemas.microsoft.com/office/powerpoint/2010/main" val="197890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6"/>
          <p:cNvSpPr txBox="1">
            <a:spLocks noChangeArrowheads="1"/>
          </p:cNvSpPr>
          <p:nvPr/>
        </p:nvSpPr>
        <p:spPr bwMode="auto">
          <a:xfrm>
            <a:off x="823020" y="376982"/>
            <a:ext cx="93306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7200" b="1" dirty="0">
                <a:solidFill>
                  <a:srgbClr val="C00000"/>
                </a:solidFill>
                <a:cs typeface="Arial" pitchFamily="34" charset="0"/>
              </a:rPr>
              <a:t>低駆動圧</a:t>
            </a:r>
            <a:r>
              <a:rPr lang="ja-JP" altLang="en-US" b="1" dirty="0">
                <a:solidFill>
                  <a:srgbClr val="C00000"/>
                </a:solidFill>
                <a:cs typeface="Arial" pitchFamily="34" charset="0"/>
              </a:rPr>
              <a:t>ほど予後良</a:t>
            </a:r>
            <a:endParaRPr lang="ja-JP" altLang="en-US" sz="6600" b="1" dirty="0">
              <a:solidFill>
                <a:srgbClr val="C00000"/>
              </a:solidFill>
            </a:endParaRPr>
          </a:p>
        </p:txBody>
      </p:sp>
      <p:sp>
        <p:nvSpPr>
          <p:cNvPr id="72707" name="正方形/長方形 2"/>
          <p:cNvSpPr>
            <a:spLocks noChangeArrowheads="1"/>
          </p:cNvSpPr>
          <p:nvPr/>
        </p:nvSpPr>
        <p:spPr bwMode="auto">
          <a:xfrm>
            <a:off x="5730949" y="6341258"/>
            <a:ext cx="44115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>
                <a:solidFill>
                  <a:srgbClr val="000099"/>
                </a:solidFill>
              </a:rPr>
              <a:t>Amato MB. N </a:t>
            </a:r>
            <a:r>
              <a:rPr lang="en-US" altLang="ja-JP" sz="2000" b="1" dirty="0" err="1">
                <a:solidFill>
                  <a:srgbClr val="000099"/>
                </a:solidFill>
              </a:rPr>
              <a:t>Engl</a:t>
            </a:r>
            <a:r>
              <a:rPr lang="en-US" altLang="ja-JP" sz="2000" b="1" dirty="0">
                <a:solidFill>
                  <a:srgbClr val="000099"/>
                </a:solidFill>
              </a:rPr>
              <a:t> J Med 2015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13" y="1340768"/>
            <a:ext cx="7070005" cy="4971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正方形/長方形 1"/>
          <p:cNvSpPr/>
          <p:nvPr/>
        </p:nvSpPr>
        <p:spPr>
          <a:xfrm>
            <a:off x="5459526" y="116632"/>
            <a:ext cx="2440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b="1" dirty="0">
                <a:solidFill>
                  <a:srgbClr val="C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Driving Pressure</a:t>
            </a:r>
            <a:endParaRPr lang="ja-JP" altLang="en-US" sz="2000" dirty="0">
              <a:solidFill>
                <a:srgbClr val="C0000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フリーフォーム 4"/>
          <p:cNvSpPr/>
          <p:nvPr/>
        </p:nvSpPr>
        <p:spPr>
          <a:xfrm>
            <a:off x="2689412" y="1667435"/>
            <a:ext cx="3281082" cy="1936377"/>
          </a:xfrm>
          <a:custGeom>
            <a:avLst/>
            <a:gdLst>
              <a:gd name="connsiteX0" fmla="*/ 3281082 w 3281082"/>
              <a:gd name="connsiteY0" fmla="*/ 0 h 1936377"/>
              <a:gd name="connsiteX1" fmla="*/ 1658470 w 3281082"/>
              <a:gd name="connsiteY1" fmla="*/ 1299883 h 1936377"/>
              <a:gd name="connsiteX2" fmla="*/ 0 w 3281082"/>
              <a:gd name="connsiteY2" fmla="*/ 1936377 h 1936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281082" h="1936377">
                <a:moveTo>
                  <a:pt x="3281082" y="0"/>
                </a:moveTo>
                <a:cubicBezTo>
                  <a:pt x="2743199" y="488577"/>
                  <a:pt x="2205317" y="977154"/>
                  <a:pt x="1658470" y="1299883"/>
                </a:cubicBezTo>
                <a:cubicBezTo>
                  <a:pt x="1111623" y="1622613"/>
                  <a:pt x="555811" y="1779495"/>
                  <a:pt x="0" y="1936377"/>
                </a:cubicBezTo>
              </a:path>
            </a:pathLst>
          </a:custGeom>
          <a:noFill/>
          <a:ln w="254000">
            <a:solidFill>
              <a:srgbClr val="FF0000">
                <a:alpha val="30000"/>
              </a:srgb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3A86606-77BD-47C2-8931-DF422E81DA26}"/>
              </a:ext>
            </a:extLst>
          </p:cNvPr>
          <p:cNvSpPr/>
          <p:nvPr/>
        </p:nvSpPr>
        <p:spPr>
          <a:xfrm>
            <a:off x="6040054" y="3603812"/>
            <a:ext cx="4056446" cy="1162043"/>
          </a:xfrm>
          <a:prstGeom prst="rect">
            <a:avLst/>
          </a:prstGeom>
          <a:solidFill>
            <a:srgbClr val="FF00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8" name="テキスト ボックス 18">
            <a:extLst>
              <a:ext uri="{FF2B5EF4-FFF2-40B4-BE49-F238E27FC236}">
                <a16:creationId xmlns:a16="http://schemas.microsoft.com/office/drawing/2014/main" id="{4356C524-7AFB-4A6E-A04D-9A3D0C30E8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25109" y="3688637"/>
            <a:ext cx="3467616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駆動圧は低ければ</a:t>
            </a:r>
            <a:endParaRPr lang="en-US" altLang="ja-JP" b="1" dirty="0">
              <a:solidFill>
                <a:srgbClr val="CC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ja-JP" altLang="en-US" b="1" dirty="0">
                <a:solidFill>
                  <a:srgbClr val="CC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低いほど良さそう</a:t>
            </a:r>
          </a:p>
        </p:txBody>
      </p:sp>
    </p:spTree>
    <p:extLst>
      <p:ext uri="{BB962C8B-B14F-4D97-AF65-F5344CB8AC3E}">
        <p14:creationId xmlns:p14="http://schemas.microsoft.com/office/powerpoint/2010/main" val="147931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972" y="1381851"/>
            <a:ext cx="6449714" cy="519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6" name="Text Box 6"/>
          <p:cNvSpPr txBox="1">
            <a:spLocks noChangeArrowheads="1"/>
          </p:cNvSpPr>
          <p:nvPr/>
        </p:nvSpPr>
        <p:spPr bwMode="auto">
          <a:xfrm>
            <a:off x="1" y="260350"/>
            <a:ext cx="10153650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000099"/>
                </a:solidFill>
                <a:cs typeface="Arial" pitchFamily="34" charset="0"/>
              </a:rPr>
              <a:t>Open Lung</a:t>
            </a:r>
            <a:r>
              <a:rPr lang="ja-JP" altLang="en-US" sz="2800" b="1" dirty="0" smtClean="0">
                <a:solidFill>
                  <a:srgbClr val="000099"/>
                </a:solidFill>
                <a:cs typeface="Arial" pitchFamily="34" charset="0"/>
              </a:rPr>
              <a:t>は</a:t>
            </a:r>
            <a:endParaRPr lang="en-US" altLang="ja-JP" sz="2800" b="1" dirty="0" smtClean="0">
              <a:solidFill>
                <a:srgbClr val="000099"/>
              </a:solidFill>
              <a:cs typeface="Arial" pitchFamily="34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6600" b="1" dirty="0" smtClean="0">
                <a:solidFill>
                  <a:srgbClr val="CC0000"/>
                </a:solidFill>
              </a:rPr>
              <a:t>予後に影響なし</a:t>
            </a:r>
            <a:endParaRPr lang="ja-JP" altLang="en-US" sz="6600" b="1" dirty="0">
              <a:solidFill>
                <a:srgbClr val="CC0000"/>
              </a:solidFill>
            </a:endParaRPr>
          </a:p>
        </p:txBody>
      </p:sp>
      <p:sp>
        <p:nvSpPr>
          <p:cNvPr id="72707" name="正方形/長方形 2"/>
          <p:cNvSpPr>
            <a:spLocks noChangeArrowheads="1"/>
          </p:cNvSpPr>
          <p:nvPr/>
        </p:nvSpPr>
        <p:spPr bwMode="auto">
          <a:xfrm>
            <a:off x="5935589" y="6341258"/>
            <a:ext cx="42069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ja-JP" sz="2000" b="1" dirty="0" err="1">
                <a:solidFill>
                  <a:srgbClr val="000099"/>
                </a:solidFill>
              </a:rPr>
              <a:t>Kacmarek</a:t>
            </a:r>
            <a:r>
              <a:rPr lang="en-US" altLang="ja-JP" sz="2000" b="1" dirty="0">
                <a:solidFill>
                  <a:srgbClr val="000099"/>
                </a:solidFill>
              </a:rPr>
              <a:t> RM. CCM 2016</a:t>
            </a:r>
            <a:endParaRPr lang="ja-JP" altLang="en-US" sz="2000" b="1" dirty="0">
              <a:solidFill>
                <a:srgbClr val="000099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119163" y="4653136"/>
            <a:ext cx="33691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4800" b="1" dirty="0">
                <a:solidFill>
                  <a:srgbClr val="000099"/>
                </a:solidFill>
              </a:rPr>
              <a:t>p=0.18</a:t>
            </a:r>
            <a:endParaRPr lang="ja-JP" altLang="en-US" sz="4800" b="1" dirty="0">
              <a:solidFill>
                <a:srgbClr val="000099"/>
              </a:solidFill>
            </a:endParaRPr>
          </a:p>
        </p:txBody>
      </p:sp>
      <p:sp>
        <p:nvSpPr>
          <p:cNvPr id="2" name="円/楕円 1"/>
          <p:cNvSpPr/>
          <p:nvPr/>
        </p:nvSpPr>
        <p:spPr>
          <a:xfrm>
            <a:off x="830287" y="5238146"/>
            <a:ext cx="936104" cy="936104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1"/>
          <p:cNvSpPr txBox="1">
            <a:spLocks noChangeArrowheads="1"/>
          </p:cNvSpPr>
          <p:nvPr/>
        </p:nvSpPr>
        <p:spPr bwMode="auto">
          <a:xfrm>
            <a:off x="6625314" y="3123076"/>
            <a:ext cx="28488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C00000"/>
                </a:solidFill>
              </a:rPr>
              <a:t>Open lung</a:t>
            </a:r>
            <a:r>
              <a:rPr lang="ja-JP" altLang="en-US" sz="2800" b="1" dirty="0">
                <a:solidFill>
                  <a:srgbClr val="C00000"/>
                </a:solidFill>
              </a:rPr>
              <a:t>する</a:t>
            </a:r>
          </a:p>
        </p:txBody>
      </p:sp>
      <p:sp>
        <p:nvSpPr>
          <p:cNvPr id="9" name="テキスト ボックス 1"/>
          <p:cNvSpPr txBox="1">
            <a:spLocks noChangeArrowheads="1"/>
          </p:cNvSpPr>
          <p:nvPr/>
        </p:nvSpPr>
        <p:spPr bwMode="auto">
          <a:xfrm>
            <a:off x="6625314" y="3769876"/>
            <a:ext cx="32079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メイリオ" pitchFamily="50" charset="-128"/>
                <a:ea typeface="メイリオ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ja-JP" sz="2800" b="1" dirty="0">
                <a:solidFill>
                  <a:srgbClr val="C00000"/>
                </a:solidFill>
              </a:rPr>
              <a:t>Open lung</a:t>
            </a:r>
            <a:r>
              <a:rPr lang="ja-JP" altLang="en-US" sz="2800" b="1" dirty="0">
                <a:solidFill>
                  <a:srgbClr val="C00000"/>
                </a:solidFill>
              </a:rPr>
              <a:t>しない</a:t>
            </a:r>
          </a:p>
        </p:txBody>
      </p:sp>
      <p:sp>
        <p:nvSpPr>
          <p:cNvPr id="5" name="フリーフォーム 4"/>
          <p:cNvSpPr/>
          <p:nvPr/>
        </p:nvSpPr>
        <p:spPr>
          <a:xfrm>
            <a:off x="1775012" y="1613647"/>
            <a:ext cx="4007223" cy="2124635"/>
          </a:xfrm>
          <a:custGeom>
            <a:avLst/>
            <a:gdLst>
              <a:gd name="connsiteX0" fmla="*/ 0 w 4007223"/>
              <a:gd name="connsiteY0" fmla="*/ 0 h 2124635"/>
              <a:gd name="connsiteX1" fmla="*/ 1927412 w 4007223"/>
              <a:gd name="connsiteY1" fmla="*/ 1586753 h 2124635"/>
              <a:gd name="connsiteX2" fmla="*/ 4007223 w 4007223"/>
              <a:gd name="connsiteY2" fmla="*/ 2124635 h 2124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007223" h="2124635">
                <a:moveTo>
                  <a:pt x="0" y="0"/>
                </a:moveTo>
                <a:cubicBezTo>
                  <a:pt x="629771" y="616323"/>
                  <a:pt x="1259542" y="1232647"/>
                  <a:pt x="1927412" y="1586753"/>
                </a:cubicBezTo>
                <a:cubicBezTo>
                  <a:pt x="2595282" y="1940859"/>
                  <a:pt x="3301252" y="2032747"/>
                  <a:pt x="4007223" y="2124635"/>
                </a:cubicBezTo>
              </a:path>
            </a:pathLst>
          </a:custGeom>
          <a:noFill/>
          <a:ln w="254000">
            <a:solidFill>
              <a:srgbClr val="FF0000">
                <a:alpha val="30000"/>
              </a:srgb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4339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5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927</TotalTime>
  <Words>1018</Words>
  <Application>Microsoft Office PowerPoint</Application>
  <PresentationFormat>35mm スライド</PresentationFormat>
  <Paragraphs>300</Paragraphs>
  <Slides>35</Slides>
  <Notes>29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35</vt:i4>
      </vt:variant>
    </vt:vector>
  </HeadingPairs>
  <TitlesOfParts>
    <vt:vector size="44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早期離床の有用性を示した論文</vt:lpstr>
      <vt:lpstr>機能予後は改善しない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肺保護換気と筋弛緩薬</dc:title>
  <dc:creator>鈴木 裕之</dc:creator>
  <cp:lastModifiedBy>SO</cp:lastModifiedBy>
  <cp:revision>82</cp:revision>
  <dcterms:created xsi:type="dcterms:W3CDTF">2020-04-22T14:45:25Z</dcterms:created>
  <dcterms:modified xsi:type="dcterms:W3CDTF">2020-06-26T02:48:11Z</dcterms:modified>
</cp:coreProperties>
</file>