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sldIdLst>
    <p:sldId id="294" r:id="rId2"/>
    <p:sldId id="745" r:id="rId3"/>
    <p:sldId id="758" r:id="rId4"/>
    <p:sldId id="742" r:id="rId5"/>
    <p:sldId id="746" r:id="rId6"/>
    <p:sldId id="760" r:id="rId7"/>
    <p:sldId id="692" r:id="rId8"/>
    <p:sldId id="759" r:id="rId9"/>
    <p:sldId id="747" r:id="rId10"/>
    <p:sldId id="763" r:id="rId11"/>
    <p:sldId id="748" r:id="rId12"/>
    <p:sldId id="761" r:id="rId13"/>
    <p:sldId id="764" r:id="rId14"/>
    <p:sldId id="765" r:id="rId15"/>
    <p:sldId id="725" r:id="rId16"/>
    <p:sldId id="743" r:id="rId17"/>
    <p:sldId id="762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notes"/>
  <p:clrMru>
    <a:srgbClr val="72B7DC"/>
    <a:srgbClr val="CBE5FF"/>
    <a:srgbClr val="FFE0ED"/>
    <a:srgbClr val="FFC9D2"/>
    <a:srgbClr val="618ED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E171933-4619-4E11-9A3F-F7608DF75F80}" styleName="中間 1 - アクセント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FABFCF23-3B69-468F-B69F-88F6DE6A72F2}" styleName="中間スタイル 1 - アクセント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00A15C55-8517-42AA-B614-E9B94910E393}" styleName="中間スタイル 2 - アクセント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中間スタイル 2 - アクセント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818" autoAdjust="0"/>
    <p:restoredTop sz="92653" autoAdjust="0"/>
  </p:normalViewPr>
  <p:slideViewPr>
    <p:cSldViewPr snapToGrid="0" snapToObjects="1">
      <p:cViewPr varScale="1">
        <p:scale>
          <a:sx n="114" d="100"/>
          <a:sy n="114" d="100"/>
        </p:scale>
        <p:origin x="1608" y="1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80" d="100"/>
        <a:sy n="1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948D01-64DB-3648-8A10-19114E5D9146}" type="datetimeFigureOut">
              <a:rPr kumimoji="1" lang="ja-JP" altLang="en-US" smtClean="0"/>
              <a:t>2020/5/24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E04189-F2F2-EF48-A22E-9E18F9C43E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403968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E04189-F2F2-EF48-A22E-9E18F9C43E23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636843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E04189-F2F2-EF48-A22E-9E18F9C43E23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629159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E04189-F2F2-EF48-A22E-9E18F9C43E23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5418088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E04189-F2F2-EF48-A22E-9E18F9C43E23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033091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E04189-F2F2-EF48-A22E-9E18F9C43E23}" type="slidenum">
              <a:rPr kumimoji="1" lang="ja-JP" altLang="en-US" smtClean="0"/>
              <a:t>16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7593444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E04189-F2F2-EF48-A22E-9E18F9C43E23}" type="slidenum">
              <a:rPr kumimoji="1" lang="ja-JP" altLang="en-US" smtClean="0"/>
              <a:t>17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586154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5/24/20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84163" y="444728"/>
            <a:ext cx="8574087" cy="1468437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8" name="Group 16"/>
          <p:cNvGrpSpPr/>
          <p:nvPr/>
        </p:nvGrpSpPr>
        <p:grpSpPr>
          <a:xfrm>
            <a:off x="284163" y="1906542"/>
            <a:ext cx="8576373" cy="137411"/>
            <a:chOff x="284163" y="1759424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8230889" y="444728"/>
            <a:ext cx="5870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sz="3600">
                <a:solidFill>
                  <a:schemeClr val="bg1"/>
                </a:solidFill>
                <a:sym typeface="Wingdings"/>
              </a:rPr>
              <a:t></a:t>
            </a:r>
            <a:endParaRPr sz="360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1341" y="449005"/>
            <a:ext cx="7808976" cy="1088136"/>
          </a:xfrm>
          <a:noFill/>
        </p:spPr>
        <p:txBody>
          <a:bodyPr vert="horz" lIns="91440" tIns="45720" rIns="91440" bIns="45720" rtlCol="0" anchor="b" anchorCtr="0">
            <a:normAutofit/>
          </a:bodyPr>
          <a:lstStyle>
            <a:lvl1pPr marL="0" algn="l" defTabSz="914400" rtl="0" eaLnBrk="1" latinLnBrk="0" hangingPunct="1">
              <a:lnSpc>
                <a:spcPts val="4600"/>
              </a:lnSpc>
              <a:spcBef>
                <a:spcPct val="0"/>
              </a:spcBef>
              <a:buNone/>
              <a:defRPr sz="42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/>
              <a:t>マスター タイトルの書式設定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6205" y="1532427"/>
            <a:ext cx="7754112" cy="484632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bg1">
                  <a:lumMod val="65000"/>
                </a:schemeClr>
              </a:buClr>
              <a:buSzPct val="90000"/>
              <a:buFont typeface="Wingdings" pitchFamily="2" charset="2"/>
              <a:buNone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dirty="0"/>
          </a:p>
        </p:txBody>
      </p:sp>
      <p:sp>
        <p:nvSpPr>
          <p:cNvPr id="13" name="Rectangle 12"/>
          <p:cNvSpPr/>
          <p:nvPr/>
        </p:nvSpPr>
        <p:spPr>
          <a:xfrm>
            <a:off x="284163" y="6227064"/>
            <a:ext cx="8574087" cy="173736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8941" y="1298762"/>
            <a:ext cx="4069080" cy="1162050"/>
          </a:xfrm>
          <a:noFill/>
        </p:spPr>
        <p:txBody>
          <a:bodyPr anchor="b">
            <a:noAutofit/>
          </a:bodyPr>
          <a:lstStyle>
            <a:lvl1pPr algn="ctr">
              <a:defRPr sz="3200" b="1">
                <a:solidFill>
                  <a:schemeClr val="accent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3567" y="914400"/>
            <a:ext cx="4069080" cy="521176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68941" y="2456329"/>
            <a:ext cx="4069080" cy="318247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5/24/20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284163" y="452718"/>
            <a:ext cx="8576373" cy="137411"/>
            <a:chOff x="284163" y="1577847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4163" y="4801575"/>
            <a:ext cx="8574087" cy="1468437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284163" y="6263389"/>
            <a:ext cx="8576373" cy="137411"/>
            <a:chOff x="284163" y="1759424"/>
            <a:chExt cx="8576373" cy="137411"/>
          </a:xfrm>
        </p:grpSpPr>
        <p:sp>
          <p:nvSpPr>
            <p:cNvPr id="10" name="Rectangle 9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3071" y="4800600"/>
            <a:ext cx="8360242" cy="566738"/>
          </a:xfrm>
          <a:noFill/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b="0" i="0" kern="1200" cap="none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/>
              <a:t>マスター タイトルの書式設定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4163" y="457199"/>
            <a:ext cx="8577072" cy="4352544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プレースホルダーまでドラッグするかアイコンをクリックして図を追加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9099" y="5367338"/>
            <a:ext cx="8304213" cy="804862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5/24/20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、図、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8"/>
          <p:cNvGrpSpPr/>
          <p:nvPr/>
        </p:nvGrpSpPr>
        <p:grpSpPr>
          <a:xfrm>
            <a:off x="284163" y="4280647"/>
            <a:ext cx="8576373" cy="137411"/>
            <a:chOff x="284163" y="1759424"/>
            <a:chExt cx="8576373" cy="137411"/>
          </a:xfrm>
        </p:grpSpPr>
        <p:sp>
          <p:nvSpPr>
            <p:cNvPr id="10" name="Rectangle 9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3071" y="4778189"/>
            <a:ext cx="8360242" cy="566738"/>
          </a:xfrm>
          <a:noFill/>
        </p:spPr>
        <p:txBody>
          <a:bodyPr anchor="b">
            <a:normAutofit/>
          </a:bodyPr>
          <a:lstStyle>
            <a:lvl1pPr algn="l">
              <a:defRPr sz="2800" b="0">
                <a:solidFill>
                  <a:schemeClr val="accent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4163" y="457200"/>
            <a:ext cx="8577072" cy="382219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プレースホルダーまでドラッグするかアイコンをクリックして図を追加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9099" y="5344927"/>
            <a:ext cx="8304213" cy="804862"/>
          </a:xfrm>
          <a:noFill/>
        </p:spPr>
        <p:txBody>
          <a:bodyPr/>
          <a:lstStyle>
            <a:lvl1pPr marL="0" indent="0">
              <a:spcBef>
                <a:spcPts val="0"/>
              </a:spcBef>
              <a:buNone/>
              <a:defRPr sz="14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5/24/20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コンテンツ、図、タイトル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57600" y="914400"/>
            <a:ext cx="5195047" cy="521176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5/24/20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284163" y="4267200"/>
            <a:ext cx="2743200" cy="2120153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9101" y="4953001"/>
            <a:ext cx="2472017" cy="1246094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0764" y="4419600"/>
            <a:ext cx="2475395" cy="510988"/>
          </a:xfrm>
          <a:noFill/>
        </p:spPr>
        <p:txBody>
          <a:bodyPr anchor="b">
            <a:normAutofit/>
          </a:bodyPr>
          <a:lstStyle>
            <a:lvl1pPr algn="l">
              <a:defRPr sz="2000" b="1">
                <a:solidFill>
                  <a:schemeClr val="bg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3"/>
          </p:nvPr>
        </p:nvSpPr>
        <p:spPr>
          <a:xfrm>
            <a:off x="284164" y="594360"/>
            <a:ext cx="2743200" cy="3675888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ja-JP" altLang="en-US"/>
              <a:t>プレースホルダーまでドラッグするかアイコンをクリックして図を追加</a:t>
            </a:r>
            <a:endParaRPr/>
          </a:p>
        </p:txBody>
      </p:sp>
      <p:grpSp>
        <p:nvGrpSpPr>
          <p:cNvPr id="8" name="Group 14"/>
          <p:cNvGrpSpPr/>
          <p:nvPr/>
        </p:nvGrpSpPr>
        <p:grpSpPr>
          <a:xfrm>
            <a:off x="284163" y="461682"/>
            <a:ext cx="8576373" cy="137411"/>
            <a:chOff x="284163" y="1759424"/>
            <a:chExt cx="8576373" cy="137411"/>
          </a:xfrm>
        </p:grpSpPr>
        <p:sp>
          <p:nvSpPr>
            <p:cNvPr id="16" name="Rectangle 15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 3 つ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021013" y="4801575"/>
            <a:ext cx="5837237" cy="1468437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284163" y="6263389"/>
            <a:ext cx="8576373" cy="137411"/>
            <a:chOff x="284163" y="1759424"/>
            <a:chExt cx="8576373" cy="137411"/>
          </a:xfrm>
        </p:grpSpPr>
        <p:sp>
          <p:nvSpPr>
            <p:cNvPr id="10" name="Rectangle 9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31661" y="4800600"/>
            <a:ext cx="5691651" cy="566738"/>
          </a:xfrm>
          <a:noFill/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b="0" i="0" kern="1200" cap="none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/>
              <a:t>マスター タイトルの書式設定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21014" y="457199"/>
            <a:ext cx="5833872" cy="4352544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プレースホルダーまでドラッグするかアイコンをクリックして図を追加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69805" y="5367338"/>
            <a:ext cx="5653507" cy="804862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5/24/20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Picture Placeholder 2"/>
          <p:cNvSpPr>
            <a:spLocks noGrp="1"/>
          </p:cNvSpPr>
          <p:nvPr>
            <p:ph type="pic" idx="13"/>
          </p:nvPr>
        </p:nvSpPr>
        <p:spPr>
          <a:xfrm>
            <a:off x="284164" y="457200"/>
            <a:ext cx="2736850" cy="2907792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プレースホルダーまでドラッグするかアイコンをクリックして図を追加</a:t>
            </a:r>
            <a:endParaRPr/>
          </a:p>
        </p:txBody>
      </p:sp>
      <p:sp>
        <p:nvSpPr>
          <p:cNvPr id="14" name="Picture Placeholder 2"/>
          <p:cNvSpPr>
            <a:spLocks noGrp="1"/>
          </p:cNvSpPr>
          <p:nvPr>
            <p:ph type="pic" idx="14"/>
          </p:nvPr>
        </p:nvSpPr>
        <p:spPr>
          <a:xfrm>
            <a:off x="284164" y="3364992"/>
            <a:ext cx="2736850" cy="2898648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プレースホルダーまでドラッグするかアイコンをクリックして図を追加</a:t>
            </a:r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84163" y="455773"/>
            <a:ext cx="8574087" cy="1133949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8" name="Group 7"/>
          <p:cNvGrpSpPr/>
          <p:nvPr/>
        </p:nvGrpSpPr>
        <p:grpSpPr>
          <a:xfrm>
            <a:off x="284163" y="1577847"/>
            <a:ext cx="8576373" cy="137411"/>
            <a:chOff x="284163" y="1577847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4163" y="2133600"/>
            <a:ext cx="8574087" cy="4013200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5/24/20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5313882" y="2857535"/>
            <a:ext cx="5934615" cy="1133949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95124" y="473075"/>
            <a:ext cx="969264" cy="5921375"/>
          </a:xfrm>
        </p:spPr>
        <p:txBody>
          <a:bodyPr vert="eaVert"/>
          <a:lstStyle>
            <a:lvl1pPr algn="l">
              <a:defRPr sz="3400"/>
            </a:lvl1pPr>
          </a:lstStyle>
          <a:p>
            <a:r>
              <a:rPr lang="ja-JP" altLang="en-US"/>
              <a:t>マスター タイトルの書式設定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4163" y="457200"/>
            <a:ext cx="6497637" cy="5937250"/>
          </a:xfrm>
        </p:spPr>
        <p:txBody>
          <a:bodyPr vert="eaVert"/>
          <a:lstStyle>
            <a:lvl5pPr algn="l"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5/24/20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 rot="5400000">
            <a:off x="4658724" y="3355723"/>
            <a:ext cx="5934456" cy="137411"/>
            <a:chOff x="284163" y="1577847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1_タイトル、テキスト、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74675" y="304800"/>
            <a:ext cx="8001000" cy="676275"/>
          </a:xfr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sz="half" idx="1"/>
          </p:nvPr>
        </p:nvSpPr>
        <p:spPr>
          <a:xfrm>
            <a:off x="566738" y="1484313"/>
            <a:ext cx="3924300" cy="4897437"/>
          </a:xfrm>
        </p:spPr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3438" y="1484313"/>
            <a:ext cx="3924300" cy="4897437"/>
          </a:xfrm>
        </p:spPr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8EACC66-6A80-454E-A3EE-0DC8704871C7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938163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タイトルと 4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sz="quarter"/>
          </p:nvPr>
        </p:nvSpPr>
        <p:spPr>
          <a:xfrm>
            <a:off x="574675" y="304800"/>
            <a:ext cx="8001000" cy="676275"/>
          </a:xfr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quarter" idx="1"/>
          </p:nvPr>
        </p:nvSpPr>
        <p:spPr>
          <a:xfrm>
            <a:off x="566738" y="1484313"/>
            <a:ext cx="3924300" cy="2371725"/>
          </a:xfrm>
        </p:spPr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quarter" idx="2"/>
          </p:nvPr>
        </p:nvSpPr>
        <p:spPr>
          <a:xfrm>
            <a:off x="4643438" y="1484313"/>
            <a:ext cx="3924300" cy="2371725"/>
          </a:xfrm>
        </p:spPr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コンテンツ プレースホルダ 4"/>
          <p:cNvSpPr>
            <a:spLocks noGrp="1"/>
          </p:cNvSpPr>
          <p:nvPr>
            <p:ph sz="quarter" idx="3"/>
          </p:nvPr>
        </p:nvSpPr>
        <p:spPr>
          <a:xfrm>
            <a:off x="566738" y="4008438"/>
            <a:ext cx="3924300" cy="2373312"/>
          </a:xfrm>
        </p:spPr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3438" y="4008438"/>
            <a:ext cx="3924300" cy="2373312"/>
          </a:xfrm>
        </p:spPr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B3F1EE-FB0D-48ED-AF46-A565F7B6713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84005836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タイトル、コンテンツ、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74675" y="304800"/>
            <a:ext cx="8001000" cy="676275"/>
          </a:xfr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566738" y="1484313"/>
            <a:ext cx="3924300" cy="4897437"/>
          </a:xfrm>
        </p:spPr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643438" y="1484313"/>
            <a:ext cx="3924300" cy="4897437"/>
          </a:xfrm>
        </p:spPr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76226B-7662-5045-BC0C-23A6183A81A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402749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284163" y="1577847"/>
            <a:ext cx="8576373" cy="137411"/>
            <a:chOff x="284163" y="1577847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5/24/20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タイトルと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787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表プレースホルダー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ja-JP" altLang="en-US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FFDA155-7105-CC4C-81AF-1DA3FD3C704F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3090415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図付き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284163" y="444728"/>
            <a:ext cx="8574087" cy="1468437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5/24/20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284162" y="2017058"/>
            <a:ext cx="8574087" cy="4377391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ja-JP" altLang="en-US"/>
              <a:t>プレースホルダーまでドラッグするかアイコンをクリックして図を追加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2420" y="1532965"/>
            <a:ext cx="7754284" cy="484094"/>
          </a:xfrm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dirty="0"/>
          </a:p>
        </p:txBody>
      </p:sp>
      <p:grpSp>
        <p:nvGrpSpPr>
          <p:cNvPr id="7" name="Group 16"/>
          <p:cNvGrpSpPr/>
          <p:nvPr/>
        </p:nvGrpSpPr>
        <p:grpSpPr>
          <a:xfrm>
            <a:off x="284163" y="1906542"/>
            <a:ext cx="8576373" cy="137411"/>
            <a:chOff x="284163" y="1759424"/>
            <a:chExt cx="8576373" cy="137411"/>
          </a:xfrm>
        </p:grpSpPr>
        <p:sp>
          <p:nvSpPr>
            <p:cNvPr id="11" name="Rectangle 10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8230889" y="444728"/>
            <a:ext cx="5870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sz="3600">
                <a:solidFill>
                  <a:schemeClr val="bg1"/>
                </a:solidFill>
                <a:sym typeface="Wingdings"/>
              </a:rPr>
              <a:t></a:t>
            </a:r>
            <a:endParaRPr sz="360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8633" y="444728"/>
            <a:ext cx="7810967" cy="1088237"/>
          </a:xfrm>
          <a:noFill/>
        </p:spPr>
        <p:txBody>
          <a:bodyPr bIns="45720" anchor="b" anchorCtr="0">
            <a:normAutofit/>
          </a:bodyPr>
          <a:lstStyle>
            <a:lvl1pPr algn="l">
              <a:lnSpc>
                <a:spcPts val="4600"/>
              </a:lnSpc>
              <a:defRPr/>
            </a:lvl1pPr>
          </a:lstStyle>
          <a:p>
            <a:r>
              <a:rPr lang="ja-JP" altLang="en-US"/>
              <a:t>マスター タイトルの書式設定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4163" y="4801575"/>
            <a:ext cx="8574087" cy="1468437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284163" y="6263389"/>
            <a:ext cx="8576373" cy="137411"/>
            <a:chOff x="284163" y="1759424"/>
            <a:chExt cx="8576373" cy="137411"/>
          </a:xfrm>
        </p:grpSpPr>
        <p:sp>
          <p:nvSpPr>
            <p:cNvPr id="10" name="Rectangle 9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8230889" y="4801575"/>
            <a:ext cx="5870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sz="3600">
                <a:solidFill>
                  <a:schemeClr val="bg1"/>
                </a:solidFill>
                <a:sym typeface="Wingdings"/>
              </a:rPr>
              <a:t></a:t>
            </a:r>
            <a:endParaRPr sz="360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9768" y="4814125"/>
            <a:ext cx="7772400" cy="1051560"/>
          </a:xfrm>
          <a:noFill/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200" b="0" i="0" kern="1200" cap="none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/>
              <a:t>マスター タイトルの書式設定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5488" y="5861304"/>
            <a:ext cx="7735824" cy="402336"/>
          </a:xfrm>
        </p:spPr>
        <p:txBody>
          <a:bodyPr vert="horz" lIns="91440" tIns="45720" rIns="91440" bIns="45720" rtlCol="0" anchor="t" anchorCtr="0">
            <a:normAutofit/>
          </a:bodyPr>
          <a:lstStyle>
            <a:lvl1pPr marL="0" indent="0">
              <a:spcBef>
                <a:spcPts val="0"/>
              </a:spcBef>
              <a:buNone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914400" rtl="0" eaLnBrk="1" latinLnBrk="0" hangingPunct="1">
              <a:spcBef>
                <a:spcPts val="2000"/>
              </a:spcBef>
              <a:buClr>
                <a:schemeClr val="bg1">
                  <a:lumMod val="65000"/>
                </a:schemeClr>
              </a:buClr>
              <a:buSzPct val="90000"/>
              <a:buFont typeface="Wingdings" pitchFamily="2" charset="2"/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5/24/20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図付きセク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284162" y="443754"/>
            <a:ext cx="8574087" cy="4370293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ja-JP" altLang="en-US"/>
              <a:t>プレースホルダーまでドラッグするかアイコンをクリックして図を追加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5/24/20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84163" y="4801575"/>
            <a:ext cx="8574087" cy="1468437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284163" y="6263389"/>
            <a:ext cx="8576373" cy="137411"/>
            <a:chOff x="284163" y="1759424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8230889" y="4801575"/>
            <a:ext cx="5870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sz="3600">
                <a:solidFill>
                  <a:schemeClr val="bg1"/>
                </a:solidFill>
                <a:sym typeface="Wingdings"/>
              </a:rPr>
              <a:t></a:t>
            </a:r>
            <a:endParaRPr sz="360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0306" y="4814047"/>
            <a:ext cx="7772400" cy="1048871"/>
          </a:xfrm>
          <a:noFill/>
        </p:spPr>
        <p:txBody>
          <a:bodyPr anchor="b" anchorCtr="0">
            <a:normAutofit/>
          </a:bodyPr>
          <a:lstStyle>
            <a:lvl1pPr algn="l">
              <a:defRPr sz="4200" b="0" i="0" cap="none" baseline="0"/>
            </a:lvl1pPr>
          </a:lstStyle>
          <a:p>
            <a:r>
              <a:rPr lang="ja-JP" altLang="en-US"/>
              <a:t>マスター タイトルの書式設定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0647" y="5862918"/>
            <a:ext cx="7732059" cy="403412"/>
          </a:xfrm>
        </p:spPr>
        <p:txBody>
          <a:bodyPr anchor="t" anchorCtr="0">
            <a:normAutofit/>
          </a:bodyPr>
          <a:lstStyle>
            <a:lvl1pPr marL="0" indent="0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4163" y="455773"/>
            <a:ext cx="8574087" cy="1133949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9" name="Group 8"/>
          <p:cNvGrpSpPr/>
          <p:nvPr/>
        </p:nvGrpSpPr>
        <p:grpSpPr>
          <a:xfrm>
            <a:off x="284163" y="1577847"/>
            <a:ext cx="8576373" cy="137411"/>
            <a:chOff x="284163" y="1577847"/>
            <a:chExt cx="8576373" cy="137411"/>
          </a:xfrm>
        </p:grpSpPr>
        <p:sp>
          <p:nvSpPr>
            <p:cNvPr id="10" name="Rectangle 9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3412" y="2151063"/>
            <a:ext cx="3931920" cy="39751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78188" y="2151063"/>
            <a:ext cx="3931920" cy="39751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5/24/20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284163" y="455773"/>
            <a:ext cx="8574087" cy="1133949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11" name="Group 10"/>
          <p:cNvGrpSpPr/>
          <p:nvPr/>
        </p:nvGrpSpPr>
        <p:grpSpPr>
          <a:xfrm>
            <a:off x="284163" y="1577847"/>
            <a:ext cx="8576373" cy="137411"/>
            <a:chOff x="284163" y="1577847"/>
            <a:chExt cx="8576373" cy="137411"/>
          </a:xfrm>
        </p:grpSpPr>
        <p:sp>
          <p:nvSpPr>
            <p:cNvPr id="12" name="Rectangle 11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3412" y="1735138"/>
            <a:ext cx="3931920" cy="833250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spcBef>
                <a:spcPts val="600"/>
              </a:spcBef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3412" y="2590800"/>
            <a:ext cx="3931920" cy="3535362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79495" y="1735138"/>
            <a:ext cx="3931920" cy="833250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spcBef>
                <a:spcPts val="600"/>
              </a:spcBef>
              <a:buNone/>
              <a:defRPr sz="26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79495" y="2590800"/>
            <a:ext cx="3931920" cy="3535362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5/24/20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284163" y="1577847"/>
            <a:ext cx="8576373" cy="137411"/>
            <a:chOff x="284163" y="1577847"/>
            <a:chExt cx="8576373" cy="137411"/>
          </a:xfrm>
        </p:grpSpPr>
        <p:sp>
          <p:nvSpPr>
            <p:cNvPr id="8" name="Rectangle 7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9" name="Rectangle 8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5/24/20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5/24/20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  <p:grpSp>
        <p:nvGrpSpPr>
          <p:cNvPr id="5" name="Group 4"/>
          <p:cNvGrpSpPr/>
          <p:nvPr/>
        </p:nvGrpSpPr>
        <p:grpSpPr>
          <a:xfrm>
            <a:off x="284163" y="452718"/>
            <a:ext cx="8576373" cy="137411"/>
            <a:chOff x="284163" y="1577847"/>
            <a:chExt cx="8576373" cy="137411"/>
          </a:xfrm>
        </p:grpSpPr>
        <p:sp>
          <p:nvSpPr>
            <p:cNvPr id="6" name="Rectangle 5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7" name="Rectangle 6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8" name="Rectangle 7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81503" y="2133600"/>
            <a:ext cx="7076747" cy="3992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794936" y="643703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4251665B-C24A-4702-B522-6A4334602E03}" type="datetimeFigureOut">
              <a:rPr lang="en-US" smtClean="0"/>
              <a:t>5/24/20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9698" y="6437032"/>
            <a:ext cx="612490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06459" y="167347"/>
            <a:ext cx="630621" cy="359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4163" y="630382"/>
            <a:ext cx="8574087" cy="967840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80" r:id="rId19"/>
    <p:sldLayoutId id="2147483681" r:id="rId20"/>
  </p:sldLayoutIdLst>
  <p:txStyles>
    <p:titleStyle>
      <a:lvl1pPr algn="r" defTabSz="914400" rtl="0" eaLnBrk="1" latinLnBrk="0" hangingPunct="1">
        <a:spcBef>
          <a:spcPct val="0"/>
        </a:spcBef>
        <a:buNone/>
        <a:defRPr kumimoji="1" sz="42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454025" indent="-454025" algn="l" defTabSz="914400" rtl="0" eaLnBrk="1" latinLnBrk="0" hangingPunct="1">
        <a:spcBef>
          <a:spcPts val="2000"/>
        </a:spcBef>
        <a:buClr>
          <a:schemeClr val="bg1">
            <a:lumMod val="65000"/>
          </a:schemeClr>
        </a:buClr>
        <a:buSzPct val="90000"/>
        <a:buFont typeface="Wingdings" pitchFamily="2" charset="2"/>
        <a:buChar char=""/>
        <a:defRPr kumimoji="1"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SzPct val="90000"/>
        <a:buFont typeface="Wingdings" pitchFamily="2" charset="2"/>
        <a:buChar char=""/>
        <a:defRPr kumimoji="1"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260475" indent="-346075" algn="l" defTabSz="914400" rtl="0" eaLnBrk="1" latinLnBrk="0" hangingPunct="1">
        <a:spcBef>
          <a:spcPts val="600"/>
        </a:spcBef>
        <a:buClr>
          <a:schemeClr val="bg1">
            <a:lumMod val="65000"/>
          </a:schemeClr>
        </a:buClr>
        <a:buSzPct val="90000"/>
        <a:buFont typeface="Wingdings" pitchFamily="2" charset="2"/>
        <a:buChar char=""/>
        <a:defRPr kumimoji="1"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600200" indent="-339725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SzPct val="90000"/>
        <a:buFont typeface="Wingdings" pitchFamily="2" charset="2"/>
        <a:buChar char=""/>
        <a:defRPr kumimoji="1"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939925" indent="-331788" algn="l" defTabSz="914400" rtl="0" eaLnBrk="1" latinLnBrk="0" hangingPunct="1">
        <a:spcBef>
          <a:spcPts val="600"/>
        </a:spcBef>
        <a:buClr>
          <a:schemeClr val="bg1">
            <a:lumMod val="65000"/>
          </a:schemeClr>
        </a:buClr>
        <a:buSzPct val="90000"/>
        <a:buFont typeface="Wingdings" pitchFamily="2" charset="2"/>
        <a:buChar char=""/>
        <a:defRPr kumimoji="1"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290763" indent="-344488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SzPct val="90000"/>
        <a:buFont typeface="Wingdings" pitchFamily="2" charset="2"/>
        <a:buChar char=""/>
        <a:defRPr kumimoji="1" lang="en-US" sz="1800" kern="1200" dirty="0" smtClean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2625725" indent="-344488" algn="l" defTabSz="914400" rtl="0" eaLnBrk="1" latinLnBrk="0" hangingPunct="1">
        <a:spcBef>
          <a:spcPts val="600"/>
        </a:spcBef>
        <a:buClr>
          <a:schemeClr val="bg1">
            <a:lumMod val="65000"/>
          </a:schemeClr>
        </a:buClr>
        <a:buSzPct val="90000"/>
        <a:buFont typeface="Wingdings" pitchFamily="2" charset="2"/>
        <a:buChar char=""/>
        <a:defRPr kumimoji="1" lang="en-US" sz="1800" kern="1200" dirty="0" smtClean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2970213" indent="-344488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SzPct val="90000"/>
        <a:buFont typeface="Wingdings" pitchFamily="2" charset="2"/>
        <a:buChar char=""/>
        <a:defRPr kumimoji="1" lang="en-US" sz="1800" kern="1200" dirty="0" smtClean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3313113" indent="-344488" algn="l" defTabSz="914400" rtl="0" eaLnBrk="1" latinLnBrk="0" hangingPunct="1">
        <a:spcBef>
          <a:spcPts val="600"/>
        </a:spcBef>
        <a:buClr>
          <a:schemeClr val="bg1">
            <a:lumMod val="65000"/>
          </a:schemeClr>
        </a:buClr>
        <a:buSzPct val="90000"/>
        <a:buFont typeface="Wingdings" pitchFamily="2" charset="2"/>
        <a:buChar char=""/>
        <a:defRPr kumimoji="1" lang="en-US" sz="1800" kern="1200" dirty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4.png"/><Relationship Id="rId4" Type="http://schemas.openxmlformats.org/officeDocument/2006/relationships/image" Target="../media/image3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6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007/s00134-020-06033-2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2412300" y="4882616"/>
            <a:ext cx="43193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000" dirty="0">
                <a:latin typeface="Meiryo" panose="020B0604030504040204" pitchFamily="34" charset="-128"/>
                <a:ea typeface="Meiryo" panose="020B0604030504040204" pitchFamily="34" charset="-128"/>
                <a:cs typeface="ヒラギノ丸ゴ ProN W4"/>
              </a:rPr>
              <a:t>昭和</a:t>
            </a:r>
            <a:r>
              <a:rPr kumimoji="1" lang="ja-JP" altLang="en-US" sz="2000">
                <a:latin typeface="Meiryo" panose="020B0604030504040204" pitchFamily="34" charset="-128"/>
                <a:ea typeface="Meiryo" panose="020B0604030504040204" pitchFamily="34" charset="-128"/>
                <a:cs typeface="ヒラギノ丸ゴ ProN W4"/>
              </a:rPr>
              <a:t>大学医学部集中治療医学</a:t>
            </a:r>
            <a:r>
              <a:rPr kumimoji="1" lang="ja-JP" altLang="en-US" sz="2000" dirty="0">
                <a:latin typeface="Meiryo" panose="020B0604030504040204" pitchFamily="34" charset="-128"/>
                <a:ea typeface="Meiryo" panose="020B0604030504040204" pitchFamily="34" charset="-128"/>
                <a:cs typeface="ヒラギノ丸ゴ ProN W4"/>
              </a:rPr>
              <a:t>講座</a:t>
            </a:r>
            <a:endParaRPr kumimoji="1" lang="en-US" altLang="ja-JP" sz="2000" dirty="0">
              <a:latin typeface="Meiryo" panose="020B0604030504040204" pitchFamily="34" charset="-128"/>
              <a:ea typeface="Meiryo" panose="020B0604030504040204" pitchFamily="34" charset="-128"/>
              <a:cs typeface="ヒラギノ丸ゴ ProN W4"/>
            </a:endParaRPr>
          </a:p>
          <a:p>
            <a:pPr algn="ctr"/>
            <a:r>
              <a:rPr kumimoji="1" lang="ja-JP" altLang="en-US" sz="2000">
                <a:latin typeface="Meiryo" panose="020B0604030504040204" pitchFamily="34" charset="-128"/>
                <a:ea typeface="Meiryo" panose="020B0604030504040204" pitchFamily="34" charset="-128"/>
                <a:cs typeface="ヒラギノ丸ゴ ProN W4"/>
              </a:rPr>
              <a:t>小谷　</a:t>
            </a:r>
            <a:r>
              <a:rPr kumimoji="1" lang="ja-JP" altLang="en-US" sz="2000" dirty="0">
                <a:latin typeface="Meiryo" panose="020B0604030504040204" pitchFamily="34" charset="-128"/>
                <a:ea typeface="Meiryo" panose="020B0604030504040204" pitchFamily="34" charset="-128"/>
                <a:cs typeface="ヒラギノ丸ゴ ProN W4"/>
              </a:rPr>
              <a:t>透</a:t>
            </a: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0" y="1730912"/>
            <a:ext cx="9144000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kumimoji="1" lang="en-US" altLang="en-US" sz="4000" dirty="0">
                <a:latin typeface="Meiryo" panose="020B0604030504040204" pitchFamily="34" charset="-128"/>
                <a:ea typeface="Meiryo" panose="020B0604030504040204" pitchFamily="34" charset="-128"/>
                <a:cs typeface="ヒラギノ丸ゴ ProN W4"/>
              </a:rPr>
              <a:t>COVID-19</a:t>
            </a:r>
            <a:r>
              <a:rPr kumimoji="1" lang="ja-JP" altLang="en-US" sz="4000">
                <a:latin typeface="Meiryo" panose="020B0604030504040204" pitchFamily="34" charset="-128"/>
                <a:ea typeface="Meiryo" panose="020B0604030504040204" pitchFamily="34" charset="-128"/>
                <a:cs typeface="ヒラギノ丸ゴ ProN W4"/>
              </a:rPr>
              <a:t>重症肺炎に対する</a:t>
            </a:r>
            <a:endParaRPr kumimoji="1" lang="en-US" altLang="ja-JP" sz="4000" dirty="0">
              <a:latin typeface="Meiryo" panose="020B0604030504040204" pitchFamily="34" charset="-128"/>
              <a:ea typeface="Meiryo" panose="020B0604030504040204" pitchFamily="34" charset="-128"/>
              <a:cs typeface="ヒラギノ丸ゴ ProN W4"/>
            </a:endParaRPr>
          </a:p>
          <a:p>
            <a:pPr algn="ctr">
              <a:lnSpc>
                <a:spcPct val="150000"/>
              </a:lnSpc>
            </a:pPr>
            <a:r>
              <a:rPr kumimoji="1" lang="ja-JP" altLang="en-US" sz="4000" u="sng">
                <a:latin typeface="Meiryo" panose="020B0604030504040204" pitchFamily="34" charset="-128"/>
                <a:ea typeface="Meiryo" panose="020B0604030504040204" pitchFamily="34" charset="-128"/>
                <a:cs typeface="ヒラギノ丸ゴ ProN W4"/>
              </a:rPr>
              <a:t>実践的</a:t>
            </a:r>
            <a:r>
              <a:rPr kumimoji="1" lang="ja-JP" altLang="en-US" sz="4000">
                <a:latin typeface="Meiryo" panose="020B0604030504040204" pitchFamily="34" charset="-128"/>
                <a:ea typeface="Meiryo" panose="020B0604030504040204" pitchFamily="34" charset="-128"/>
                <a:cs typeface="ヒラギノ丸ゴ ProN W4"/>
              </a:rPr>
              <a:t>人工呼吸戦略</a:t>
            </a:r>
            <a:endParaRPr kumimoji="1" lang="ja-JP" altLang="en-US" sz="4000" dirty="0">
              <a:latin typeface="Meiryo" panose="020B0604030504040204" pitchFamily="34" charset="-128"/>
              <a:ea typeface="Meiryo" panose="020B0604030504040204" pitchFamily="34" charset="-128"/>
              <a:cs typeface="ヒラギノ丸ゴ ProN W4"/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304799" y="102702"/>
            <a:ext cx="252742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>
                <a:latin typeface="Meiryo" panose="020B0604030504040204" pitchFamily="34" charset="-128"/>
                <a:ea typeface="Meiryo" panose="020B0604030504040204" pitchFamily="34" charset="-128"/>
                <a:cs typeface="ヒラギノ丸ゴ ProN W4"/>
              </a:rPr>
              <a:t>COVID-19</a:t>
            </a:r>
            <a:r>
              <a:rPr kumimoji="1" lang="ja-JP" altLang="en-US" sz="1600">
                <a:latin typeface="Meiryo" panose="020B0604030504040204" pitchFamily="34" charset="-128"/>
                <a:ea typeface="Meiryo" panose="020B0604030504040204" pitchFamily="34" charset="-128"/>
                <a:cs typeface="ヒラギノ丸ゴ ProN W4"/>
              </a:rPr>
              <a:t>対応</a:t>
            </a:r>
            <a:r>
              <a:rPr kumimoji="1" lang="en-US" altLang="ja-JP" sz="1600" dirty="0" err="1">
                <a:latin typeface="Meiryo" panose="020B0604030504040204" pitchFamily="34" charset="-128"/>
                <a:ea typeface="Meiryo" panose="020B0604030504040204" pitchFamily="34" charset="-128"/>
                <a:cs typeface="ヒラギノ丸ゴ ProN W4"/>
              </a:rPr>
              <a:t>ECMOnet</a:t>
            </a:r>
            <a:endParaRPr kumimoji="1" lang="en-US" altLang="ja-JP" sz="1600" dirty="0">
              <a:latin typeface="Meiryo" panose="020B0604030504040204" pitchFamily="34" charset="-128"/>
              <a:ea typeface="Meiryo" panose="020B0604030504040204" pitchFamily="34" charset="-128"/>
              <a:cs typeface="ヒラギノ丸ゴ ProN W4"/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7619046" y="147756"/>
            <a:ext cx="12298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>
                <a:latin typeface="Meiryo" panose="020B0604030504040204" pitchFamily="34" charset="-128"/>
                <a:ea typeface="Meiryo" panose="020B0604030504040204" pitchFamily="34" charset="-128"/>
                <a:cs typeface="ヒラギノ丸ゴ ProN W4"/>
              </a:rPr>
              <a:t>2020.05.30</a:t>
            </a:r>
            <a:endParaRPr kumimoji="1" lang="ja-JP" altLang="en-US" sz="1400" dirty="0">
              <a:latin typeface="Meiryo" panose="020B0604030504040204" pitchFamily="34" charset="-128"/>
              <a:ea typeface="Meiryo" panose="020B0604030504040204" pitchFamily="34" charset="-128"/>
              <a:cs typeface="ヒラギノ丸ゴ ProN W4"/>
            </a:endParaRPr>
          </a:p>
        </p:txBody>
      </p:sp>
    </p:spTree>
    <p:extLst>
      <p:ext uri="{BB962C8B-B14F-4D97-AF65-F5344CB8AC3E}">
        <p14:creationId xmlns:p14="http://schemas.microsoft.com/office/powerpoint/2010/main" val="21705494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CDF9D3F-7A06-384B-B73E-EC385BA336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C2D5E9F-921D-074A-AD84-111787B9D00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4" name="Picture 1">
            <a:extLst>
              <a:ext uri="{FF2B5EF4-FFF2-40B4-BE49-F238E27FC236}">
                <a16:creationId xmlns:a16="http://schemas.microsoft.com/office/drawing/2014/main" id="{CA633726-8DEA-7B42-878F-D94C87DF37F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067E2D36-9308-B64A-98A9-8F048813FBFF}"/>
              </a:ext>
            </a:extLst>
          </p:cNvPr>
          <p:cNvSpPr txBox="1"/>
          <p:nvPr/>
        </p:nvSpPr>
        <p:spPr>
          <a:xfrm>
            <a:off x="2321174" y="270172"/>
            <a:ext cx="522470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2800" b="1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プラトー圧測定（</a:t>
            </a:r>
            <a:r>
              <a:rPr kumimoji="1" lang="en-US" altLang="ja-JP" sz="2800" b="1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VCV</a:t>
            </a:r>
            <a:r>
              <a:rPr kumimoji="1" lang="ja-JP" altLang="en-US" sz="2800" b="1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の場合）</a:t>
            </a:r>
          </a:p>
        </p:txBody>
      </p:sp>
      <p:cxnSp>
        <p:nvCxnSpPr>
          <p:cNvPr id="7" name="直線矢印コネクタ 6">
            <a:extLst>
              <a:ext uri="{FF2B5EF4-FFF2-40B4-BE49-F238E27FC236}">
                <a16:creationId xmlns:a16="http://schemas.microsoft.com/office/drawing/2014/main" id="{62B9C154-1345-1548-A080-E2F7C35802F9}"/>
              </a:ext>
            </a:extLst>
          </p:cNvPr>
          <p:cNvCxnSpPr/>
          <p:nvPr/>
        </p:nvCxnSpPr>
        <p:spPr>
          <a:xfrm>
            <a:off x="4548056" y="2928395"/>
            <a:ext cx="452207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C80960DB-6506-1849-897B-50623C67FD14}"/>
              </a:ext>
            </a:extLst>
          </p:cNvPr>
          <p:cNvSpPr txBox="1"/>
          <p:nvPr/>
        </p:nvSpPr>
        <p:spPr>
          <a:xfrm>
            <a:off x="4020648" y="2575007"/>
            <a:ext cx="15070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>
                <a:latin typeface="Meiryo" panose="020B0604030504040204" pitchFamily="34" charset="-128"/>
                <a:ea typeface="Meiryo" panose="020B0604030504040204" pitchFamily="34" charset="-128"/>
              </a:rPr>
              <a:t>通常は</a:t>
            </a:r>
            <a:r>
              <a:rPr kumimoji="1" lang="en-US" altLang="ja-JP" dirty="0">
                <a:latin typeface="Meiryo" panose="020B0604030504040204" pitchFamily="34" charset="-128"/>
                <a:ea typeface="Meiryo" panose="020B0604030504040204" pitchFamily="34" charset="-128"/>
              </a:rPr>
              <a:t>0.5</a:t>
            </a:r>
            <a:r>
              <a:rPr kumimoji="1" lang="ja-JP" altLang="en-US">
                <a:latin typeface="Meiryo" panose="020B0604030504040204" pitchFamily="34" charset="-128"/>
                <a:ea typeface="Meiryo" panose="020B0604030504040204" pitchFamily="34" charset="-128"/>
              </a:rPr>
              <a:t>秒</a:t>
            </a:r>
          </a:p>
        </p:txBody>
      </p:sp>
    </p:spTree>
    <p:extLst>
      <p:ext uri="{BB962C8B-B14F-4D97-AF65-F5344CB8AC3E}">
        <p14:creationId xmlns:p14="http://schemas.microsoft.com/office/powerpoint/2010/main" val="23689607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1620DE6-90C9-9D45-9C3F-BCBFB8B412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b">
            <a:normAutofit/>
          </a:bodyPr>
          <a:lstStyle/>
          <a:p>
            <a:pPr algn="ctr"/>
            <a:r>
              <a:rPr kumimoji="1" lang="ja-JP" altLang="en-US" sz="4000">
                <a:latin typeface="Meiryo" panose="020B0604030504040204" pitchFamily="34" charset="-128"/>
                <a:ea typeface="Meiryo" panose="020B0604030504040204" pitchFamily="34" charset="-128"/>
              </a:rPr>
              <a:t>強い自発吸気への注意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A3FE538-47A3-3A42-B36F-9B7C11ACFF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26757" y="2133600"/>
            <a:ext cx="7735329" cy="4390768"/>
          </a:xfrm>
        </p:spPr>
        <p:txBody>
          <a:bodyPr>
            <a:normAutofit/>
          </a:bodyPr>
          <a:lstStyle/>
          <a:p>
            <a:pPr lvl="0">
              <a:lnSpc>
                <a:spcPct val="150000"/>
              </a:lnSpc>
              <a:spcBef>
                <a:spcPts val="0"/>
              </a:spcBef>
            </a:pPr>
            <a:r>
              <a:rPr lang="en-US" altLang="ja-JP" sz="2000" dirty="0">
                <a:latin typeface="Meiryo" panose="020B0604030504040204" pitchFamily="34" charset="-128"/>
                <a:ea typeface="Meiryo" panose="020B0604030504040204" pitchFamily="34" charset="-128"/>
              </a:rPr>
              <a:t>Patient - Self Inflicted Lung Injury</a:t>
            </a:r>
          </a:p>
          <a:p>
            <a:pPr lvl="1">
              <a:lnSpc>
                <a:spcPct val="150000"/>
              </a:lnSpc>
              <a:spcBef>
                <a:spcPts val="0"/>
              </a:spcBef>
            </a:pPr>
            <a:r>
              <a:rPr lang="en-US" altLang="ja-JP" sz="1800" dirty="0" err="1"/>
              <a:t>Brochard</a:t>
            </a:r>
            <a:r>
              <a:rPr lang="en-US" altLang="ja-JP" sz="1800" dirty="0"/>
              <a:t> L, et al. Am J Respir </a:t>
            </a:r>
            <a:r>
              <a:rPr lang="en-US" altLang="ja-JP" sz="1800" dirty="0" err="1"/>
              <a:t>Crit</a:t>
            </a:r>
            <a:r>
              <a:rPr lang="en-US" altLang="ja-JP" sz="1800" dirty="0"/>
              <a:t> Care Med 2017; 195: 438 </a:t>
            </a:r>
          </a:p>
          <a:p>
            <a:pPr lvl="1">
              <a:lnSpc>
                <a:spcPct val="150000"/>
              </a:lnSpc>
              <a:spcBef>
                <a:spcPts val="0"/>
              </a:spcBef>
            </a:pPr>
            <a:r>
              <a:rPr lang="ja-JP" altLang="en-US" sz="1800">
                <a:latin typeface="Meiryo" panose="020B0604030504040204" pitchFamily="34" charset="-128"/>
                <a:ea typeface="Meiryo" panose="020B0604030504040204" pitchFamily="34" charset="-128"/>
              </a:rPr>
              <a:t>強い吸気による肺傷害の回避</a:t>
            </a:r>
            <a:endParaRPr lang="en-US" altLang="ja-JP" sz="1600" dirty="0"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lvl="0">
              <a:lnSpc>
                <a:spcPct val="150000"/>
              </a:lnSpc>
              <a:spcBef>
                <a:spcPts val="0"/>
              </a:spcBef>
            </a:pPr>
            <a:r>
              <a:rPr lang="en-US" altLang="ja-JP" sz="2000" dirty="0">
                <a:latin typeface="Meiryo" panose="020B0604030504040204" pitchFamily="34" charset="-128"/>
                <a:ea typeface="Meiryo" panose="020B0604030504040204" pitchFamily="34" charset="-128"/>
              </a:rPr>
              <a:t>P0.1 </a:t>
            </a:r>
            <a:r>
              <a:rPr lang="ja-JP" altLang="en-US" sz="2000">
                <a:latin typeface="Meiryo" panose="020B0604030504040204" pitchFamily="34" charset="-128"/>
                <a:ea typeface="Meiryo" panose="020B0604030504040204" pitchFamily="34" charset="-128"/>
              </a:rPr>
              <a:t>＞</a:t>
            </a:r>
            <a:r>
              <a:rPr lang="en-US" altLang="ja-JP" sz="2000" dirty="0">
                <a:latin typeface="Meiryo" panose="020B0604030504040204" pitchFamily="34" charset="-128"/>
                <a:ea typeface="Meiryo" panose="020B0604030504040204" pitchFamily="34" charset="-128"/>
              </a:rPr>
              <a:t> </a:t>
            </a:r>
            <a:r>
              <a:rPr lang="ja-JP" altLang="en-US" sz="2000">
                <a:latin typeface="Meiryo" panose="020B0604030504040204" pitchFamily="34" charset="-128"/>
                <a:ea typeface="Meiryo" panose="020B0604030504040204" pitchFamily="34" charset="-128"/>
              </a:rPr>
              <a:t>ー</a:t>
            </a:r>
            <a:r>
              <a:rPr lang="en-US" altLang="ja-JP" sz="2000" dirty="0">
                <a:latin typeface="Meiryo" panose="020B0604030504040204" pitchFamily="34" charset="-128"/>
                <a:ea typeface="Meiryo" panose="020B0604030504040204" pitchFamily="34" charset="-128"/>
              </a:rPr>
              <a:t>4 cmH</a:t>
            </a:r>
            <a:r>
              <a:rPr lang="en-US" altLang="ja-JP" sz="2000" baseline="-25000" dirty="0">
                <a:latin typeface="Meiryo" panose="020B0604030504040204" pitchFamily="34" charset="-128"/>
                <a:ea typeface="Meiryo" panose="020B0604030504040204" pitchFamily="34" charset="-128"/>
              </a:rPr>
              <a:t>2</a:t>
            </a:r>
            <a:r>
              <a:rPr lang="en-US" altLang="ja-JP" sz="2000" dirty="0">
                <a:latin typeface="Meiryo" panose="020B0604030504040204" pitchFamily="34" charset="-128"/>
                <a:ea typeface="Meiryo" panose="020B0604030504040204" pitchFamily="34" charset="-128"/>
              </a:rPr>
              <a:t>O</a:t>
            </a:r>
            <a:r>
              <a:rPr lang="ja-JP" altLang="en-US" sz="2000">
                <a:latin typeface="Meiryo" panose="020B0604030504040204" pitchFamily="34" charset="-128"/>
                <a:ea typeface="Meiryo" panose="020B0604030504040204" pitchFamily="34" charset="-128"/>
              </a:rPr>
              <a:t>は要注意</a:t>
            </a:r>
            <a:endParaRPr lang="en-US" altLang="ja-JP" sz="2000" dirty="0"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lvl="0">
              <a:lnSpc>
                <a:spcPct val="150000"/>
              </a:lnSpc>
              <a:spcBef>
                <a:spcPts val="0"/>
              </a:spcBef>
            </a:pPr>
            <a:r>
              <a:rPr lang="ja-JP" altLang="en-US" sz="2000">
                <a:latin typeface="Meiryo" panose="020B0604030504040204" pitchFamily="34" charset="-128"/>
                <a:ea typeface="Meiryo" panose="020B0604030504040204" pitchFamily="34" charset="-128"/>
              </a:rPr>
              <a:t>食道内圧測定なら圧変動</a:t>
            </a:r>
            <a:r>
              <a:rPr lang="en-US" altLang="ja-JP" sz="2000" dirty="0">
                <a:latin typeface="Meiryo" panose="020B0604030504040204" pitchFamily="34" charset="-128"/>
                <a:ea typeface="Meiryo" panose="020B0604030504040204" pitchFamily="34" charset="-128"/>
              </a:rPr>
              <a:t> </a:t>
            </a:r>
            <a:r>
              <a:rPr lang="ja-JP" altLang="en-US" sz="2000">
                <a:latin typeface="Meiryo" panose="020B0604030504040204" pitchFamily="34" charset="-128"/>
                <a:ea typeface="Meiryo" panose="020B0604030504040204" pitchFamily="34" charset="-128"/>
              </a:rPr>
              <a:t>＞</a:t>
            </a:r>
            <a:r>
              <a:rPr lang="en-US" altLang="ja-JP" sz="2000" dirty="0">
                <a:latin typeface="Meiryo" panose="020B0604030504040204" pitchFamily="34" charset="-128"/>
                <a:ea typeface="Meiryo" panose="020B0604030504040204" pitchFamily="34" charset="-128"/>
              </a:rPr>
              <a:t>15 cmH</a:t>
            </a:r>
            <a:r>
              <a:rPr lang="en-US" altLang="ja-JP" sz="2000" baseline="-25000" dirty="0">
                <a:latin typeface="Meiryo" panose="020B0604030504040204" pitchFamily="34" charset="-128"/>
                <a:ea typeface="Meiryo" panose="020B0604030504040204" pitchFamily="34" charset="-128"/>
              </a:rPr>
              <a:t>2</a:t>
            </a:r>
            <a:r>
              <a:rPr lang="en-US" altLang="ja-JP" sz="2000" dirty="0">
                <a:latin typeface="Meiryo" panose="020B0604030504040204" pitchFamily="34" charset="-128"/>
                <a:ea typeface="Meiryo" panose="020B0604030504040204" pitchFamily="34" charset="-128"/>
              </a:rPr>
              <a:t>O</a:t>
            </a:r>
          </a:p>
          <a:p>
            <a:pPr lvl="0">
              <a:lnSpc>
                <a:spcPct val="150000"/>
              </a:lnSpc>
              <a:spcBef>
                <a:spcPts val="0"/>
              </a:spcBef>
            </a:pPr>
            <a:r>
              <a:rPr lang="ja-JP" altLang="ja-JP" sz="2000">
                <a:latin typeface="Meiryo" panose="020B0604030504040204" pitchFamily="34" charset="-128"/>
                <a:ea typeface="Meiryo" panose="020B0604030504040204" pitchFamily="34" charset="-128"/>
              </a:rPr>
              <a:t>肺傷害の原因となるため人工呼吸開始から</a:t>
            </a:r>
            <a:r>
              <a:rPr lang="en-US" altLang="ja-JP" sz="2000" dirty="0">
                <a:latin typeface="Meiryo" panose="020B0604030504040204" pitchFamily="34" charset="-128"/>
                <a:ea typeface="Meiryo" panose="020B0604030504040204" pitchFamily="34" charset="-128"/>
              </a:rPr>
              <a:t>48</a:t>
            </a:r>
            <a:r>
              <a:rPr lang="ja-JP" altLang="ja-JP" sz="2000">
                <a:latin typeface="Meiryo" panose="020B0604030504040204" pitchFamily="34" charset="-128"/>
                <a:ea typeface="Meiryo" panose="020B0604030504040204" pitchFamily="34" charset="-128"/>
              </a:rPr>
              <a:t>時間は筋弛緩を併用した深鎮静を積極的に行</a:t>
            </a:r>
            <a:r>
              <a:rPr lang="ja-JP" altLang="en-US" sz="2000">
                <a:latin typeface="Meiryo" panose="020B0604030504040204" pitchFamily="34" charset="-128"/>
                <a:ea typeface="Meiryo" panose="020B0604030504040204" pitchFamily="34" charset="-128"/>
              </a:rPr>
              <a:t>ってよい</a:t>
            </a:r>
            <a:endParaRPr lang="en-US" altLang="ja-JP" sz="2000" dirty="0"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lvl="0">
              <a:lnSpc>
                <a:spcPct val="150000"/>
              </a:lnSpc>
              <a:spcBef>
                <a:spcPts val="0"/>
              </a:spcBef>
            </a:pPr>
            <a:r>
              <a:rPr lang="ja-JP" altLang="en-US" sz="2000">
                <a:latin typeface="Meiryo" panose="020B0604030504040204" pitchFamily="34" charset="-128"/>
                <a:ea typeface="Meiryo" panose="020B0604030504040204" pitchFamily="34" charset="-128"/>
              </a:rPr>
              <a:t>その後は筋弛緩を中断して自発呼吸を出し上記の評価で判定</a:t>
            </a:r>
            <a:endParaRPr lang="en-US" altLang="ja-JP" sz="2000" dirty="0"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4" name="円形吹き出し 3">
            <a:extLst>
              <a:ext uri="{FF2B5EF4-FFF2-40B4-BE49-F238E27FC236}">
                <a16:creationId xmlns:a16="http://schemas.microsoft.com/office/drawing/2014/main" id="{E16EC2B1-97B2-C442-95C4-2A581963AC23}"/>
              </a:ext>
            </a:extLst>
          </p:cNvPr>
          <p:cNvSpPr/>
          <p:nvPr/>
        </p:nvSpPr>
        <p:spPr>
          <a:xfrm>
            <a:off x="6462290" y="3275635"/>
            <a:ext cx="2395960" cy="532435"/>
          </a:xfrm>
          <a:prstGeom prst="wedgeEllipseCallout">
            <a:avLst>
              <a:gd name="adj1" fmla="val -112707"/>
              <a:gd name="adj2" fmla="val -46196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kumimoji="1" lang="ja-JP" altLang="en-US">
                <a:latin typeface="Meiryo" panose="020B0604030504040204" pitchFamily="34" charset="-128"/>
                <a:ea typeface="Meiryo" panose="020B0604030504040204" pitchFamily="34" charset="-128"/>
              </a:rPr>
              <a:t>作らない戦略</a:t>
            </a:r>
          </a:p>
        </p:txBody>
      </p:sp>
    </p:spTree>
    <p:extLst>
      <p:ext uri="{BB962C8B-B14F-4D97-AF65-F5344CB8AC3E}">
        <p14:creationId xmlns:p14="http://schemas.microsoft.com/office/powerpoint/2010/main" val="27940942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1620DE6-90C9-9D45-9C3F-BCBFB8B412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b"/>
          <a:lstStyle/>
          <a:p>
            <a:pPr algn="ctr"/>
            <a:r>
              <a:rPr kumimoji="1" lang="ja-JP" altLang="en-US">
                <a:latin typeface="Meiryo" panose="020B0604030504040204" pitchFamily="34" charset="-128"/>
                <a:ea typeface="Meiryo" panose="020B0604030504040204" pitchFamily="34" charset="-128"/>
              </a:rPr>
              <a:t>その他の注意事項１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A3FE538-47A3-3A42-B36F-9B7C11ACFF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6838" y="2006278"/>
            <a:ext cx="7931493" cy="4707038"/>
          </a:xfrm>
        </p:spPr>
        <p:txBody>
          <a:bodyPr>
            <a:normAutofit lnSpcReduction="10000"/>
          </a:bodyPr>
          <a:lstStyle/>
          <a:p>
            <a:pPr lvl="0">
              <a:lnSpc>
                <a:spcPct val="150000"/>
              </a:lnSpc>
              <a:spcBef>
                <a:spcPts val="0"/>
              </a:spcBef>
            </a:pPr>
            <a:r>
              <a:rPr lang="ja-JP" altLang="ja-JP" sz="2000">
                <a:latin typeface="Meiryo" panose="020B0604030504040204" pitchFamily="34" charset="-128"/>
                <a:ea typeface="Meiryo" panose="020B0604030504040204" pitchFamily="34" charset="-128"/>
              </a:rPr>
              <a:t>漫然と深鎮静を続け</a:t>
            </a:r>
            <a:r>
              <a:rPr lang="ja-JP" altLang="en-US" sz="2000">
                <a:latin typeface="Meiryo" panose="020B0604030504040204" pitchFamily="34" charset="-128"/>
                <a:ea typeface="Meiryo" panose="020B0604030504040204" pitchFamily="34" charset="-128"/>
              </a:rPr>
              <a:t>ない</a:t>
            </a:r>
            <a:endParaRPr lang="en-US" altLang="ja-JP" sz="2000" dirty="0"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lvl="1">
              <a:lnSpc>
                <a:spcPct val="150000"/>
              </a:lnSpc>
              <a:spcBef>
                <a:spcPts val="0"/>
              </a:spcBef>
            </a:pPr>
            <a:r>
              <a:rPr lang="ja-JP" altLang="ja-JP" sz="1800">
                <a:latin typeface="Meiryo" panose="020B0604030504040204" pitchFamily="34" charset="-128"/>
                <a:ea typeface="Meiryo" panose="020B0604030504040204" pitchFamily="34" charset="-128"/>
              </a:rPr>
              <a:t>人工呼吸器関連肺炎のリスクを高めるため推奨できない</a:t>
            </a:r>
          </a:p>
          <a:p>
            <a:pPr lvl="0">
              <a:lnSpc>
                <a:spcPct val="150000"/>
              </a:lnSpc>
              <a:spcBef>
                <a:spcPts val="0"/>
              </a:spcBef>
            </a:pPr>
            <a:r>
              <a:rPr lang="en-US" altLang="ja-JP" sz="2000" dirty="0">
                <a:latin typeface="Meiryo" panose="020B0604030504040204" pitchFamily="34" charset="-128"/>
                <a:ea typeface="Meiryo" panose="020B0604030504040204" pitchFamily="34" charset="-128"/>
              </a:rPr>
              <a:t>PADIS</a:t>
            </a:r>
            <a:r>
              <a:rPr lang="ja-JP" altLang="en-US" sz="2000">
                <a:latin typeface="Meiryo" panose="020B0604030504040204" pitchFamily="34" charset="-128"/>
                <a:ea typeface="Meiryo" panose="020B0604030504040204" pitchFamily="34" charset="-128"/>
              </a:rPr>
              <a:t>ガイドラインに準じた使用</a:t>
            </a:r>
            <a:endParaRPr lang="en-US" altLang="ja-JP" sz="2000" dirty="0"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lvl="1">
              <a:lnSpc>
                <a:spcPct val="150000"/>
              </a:lnSpc>
              <a:spcBef>
                <a:spcPts val="0"/>
              </a:spcBef>
            </a:pPr>
            <a:r>
              <a:rPr lang="ja-JP" altLang="ja-JP" sz="1800">
                <a:latin typeface="Meiryo" panose="020B0604030504040204" pitchFamily="34" charset="-128"/>
                <a:ea typeface="Meiryo" panose="020B0604030504040204" pitchFamily="34" charset="-128"/>
              </a:rPr>
              <a:t>単独薬剤による高用量投与は避</a:t>
            </a:r>
            <a:r>
              <a:rPr lang="ja-JP" altLang="en-US" sz="1800">
                <a:latin typeface="Meiryo" panose="020B0604030504040204" pitchFamily="34" charset="-128"/>
                <a:ea typeface="Meiryo" panose="020B0604030504040204" pitchFamily="34" charset="-128"/>
              </a:rPr>
              <a:t>け</a:t>
            </a:r>
            <a:r>
              <a:rPr lang="ja-JP" altLang="ja-JP" sz="1800">
                <a:latin typeface="Meiryo" panose="020B0604030504040204" pitchFamily="34" charset="-128"/>
                <a:ea typeface="Meiryo" panose="020B0604030504040204" pitchFamily="34" charset="-128"/>
              </a:rPr>
              <a:t>麻薬と複数の鎮静薬を併用する</a:t>
            </a:r>
            <a:endParaRPr lang="en-US" altLang="ja-JP" sz="1800" dirty="0"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lvl="1">
              <a:lnSpc>
                <a:spcPct val="150000"/>
              </a:lnSpc>
              <a:spcBef>
                <a:spcPts val="0"/>
              </a:spcBef>
            </a:pPr>
            <a:r>
              <a:rPr lang="ja-JP" altLang="ja-JP" sz="1800">
                <a:latin typeface="Meiryo" panose="020B0604030504040204" pitchFamily="34" charset="-128"/>
                <a:ea typeface="Meiryo" panose="020B0604030504040204" pitchFamily="34" charset="-128"/>
              </a:rPr>
              <a:t>鎮痛薬</a:t>
            </a:r>
            <a:r>
              <a:rPr lang="ja-JP" altLang="en-US" sz="1800">
                <a:latin typeface="Meiryo" panose="020B0604030504040204" pitchFamily="34" charset="-128"/>
                <a:ea typeface="Meiryo" panose="020B0604030504040204" pitchFamily="34" charset="-128"/>
              </a:rPr>
              <a:t>：</a:t>
            </a:r>
            <a:r>
              <a:rPr lang="ja-JP" altLang="ja-JP" sz="1800">
                <a:latin typeface="Meiryo" panose="020B0604030504040204" pitchFamily="34" charset="-128"/>
                <a:ea typeface="Meiryo" panose="020B0604030504040204" pitchFamily="34" charset="-128"/>
              </a:rPr>
              <a:t>フェンタニル</a:t>
            </a:r>
            <a:r>
              <a:rPr lang="ja-JP" altLang="en-US" sz="1800">
                <a:latin typeface="Meiryo" panose="020B0604030504040204" pitchFamily="34" charset="-128"/>
                <a:ea typeface="Meiryo" panose="020B0604030504040204" pitchFamily="34" charset="-128"/>
              </a:rPr>
              <a:t>、</a:t>
            </a:r>
            <a:r>
              <a:rPr lang="ja-JP" altLang="ja-JP" sz="1800">
                <a:latin typeface="Meiryo" panose="020B0604030504040204" pitchFamily="34" charset="-128"/>
                <a:ea typeface="Meiryo" panose="020B0604030504040204" pitchFamily="34" charset="-128"/>
              </a:rPr>
              <a:t>モルヒネ</a:t>
            </a:r>
            <a:endParaRPr lang="en-US" altLang="ja-JP" sz="1800" dirty="0"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lvl="1">
              <a:lnSpc>
                <a:spcPct val="150000"/>
              </a:lnSpc>
              <a:spcBef>
                <a:spcPts val="0"/>
              </a:spcBef>
            </a:pPr>
            <a:r>
              <a:rPr lang="ja-JP" altLang="ja-JP" sz="1800">
                <a:latin typeface="Meiryo" panose="020B0604030504040204" pitchFamily="34" charset="-128"/>
                <a:ea typeface="Meiryo" panose="020B0604030504040204" pitchFamily="34" charset="-128"/>
              </a:rPr>
              <a:t>鎮静薬</a:t>
            </a:r>
            <a:r>
              <a:rPr lang="ja-JP" altLang="en-US" sz="1800">
                <a:latin typeface="Meiryo" panose="020B0604030504040204" pitchFamily="34" charset="-128"/>
                <a:ea typeface="Meiryo" panose="020B0604030504040204" pitchFamily="34" charset="-128"/>
              </a:rPr>
              <a:t>：</a:t>
            </a:r>
            <a:r>
              <a:rPr lang="ja-JP" altLang="ja-JP" sz="1800">
                <a:latin typeface="Meiryo" panose="020B0604030504040204" pitchFamily="34" charset="-128"/>
                <a:ea typeface="Meiryo" panose="020B0604030504040204" pitchFamily="34" charset="-128"/>
              </a:rPr>
              <a:t>プロポフォール、デクスメデトミジン</a:t>
            </a:r>
            <a:r>
              <a:rPr lang="en-US" altLang="ja-JP" sz="1800" dirty="0">
                <a:latin typeface="Meiryo" panose="020B0604030504040204" pitchFamily="34" charset="-128"/>
                <a:ea typeface="Meiryo" panose="020B0604030504040204" pitchFamily="34" charset="-128"/>
              </a:rPr>
              <a:t>*</a:t>
            </a:r>
            <a:r>
              <a:rPr lang="ja-JP" altLang="ja-JP" sz="1800">
                <a:latin typeface="Meiryo" panose="020B0604030504040204" pitchFamily="34" charset="-128"/>
                <a:ea typeface="Meiryo" panose="020B0604030504040204" pitchFamily="34" charset="-128"/>
              </a:rPr>
              <a:t>、ミダゾラム</a:t>
            </a:r>
            <a:endParaRPr lang="en-US" altLang="ja-JP" sz="1800" dirty="0"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lvl="0">
              <a:lnSpc>
                <a:spcPct val="150000"/>
              </a:lnSpc>
              <a:spcBef>
                <a:spcPts val="0"/>
              </a:spcBef>
            </a:pPr>
            <a:r>
              <a:rPr lang="ja-JP" altLang="en-US" sz="2000">
                <a:latin typeface="Meiryo" panose="020B0604030504040204" pitchFamily="34" charset="-128"/>
                <a:ea typeface="Meiryo" panose="020B0604030504040204" pitchFamily="34" charset="-128"/>
              </a:rPr>
              <a:t>投与の実際</a:t>
            </a:r>
            <a:endParaRPr lang="en-US" altLang="ja-JP" sz="2000" dirty="0"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lvl="1">
              <a:lnSpc>
                <a:spcPct val="150000"/>
              </a:lnSpc>
              <a:spcBef>
                <a:spcPts val="0"/>
              </a:spcBef>
            </a:pPr>
            <a:r>
              <a:rPr lang="ja-JP" altLang="en-US" sz="1800">
                <a:latin typeface="Meiryo" panose="020B0604030504040204" pitchFamily="34" charset="-128"/>
                <a:ea typeface="Meiryo" panose="020B0604030504040204" pitchFamily="34" charset="-128"/>
              </a:rPr>
              <a:t>評価スコア</a:t>
            </a:r>
            <a:r>
              <a:rPr lang="en-US" altLang="ja-JP" sz="1800" dirty="0">
                <a:latin typeface="Meiryo" panose="020B0604030504040204" pitchFamily="34" charset="-128"/>
                <a:ea typeface="Meiryo" panose="020B0604030504040204" pitchFamily="34" charset="-128"/>
              </a:rPr>
              <a:t>RASS</a:t>
            </a:r>
            <a:r>
              <a:rPr lang="ja-JP" altLang="en-US" sz="1800">
                <a:latin typeface="Meiryo" panose="020B0604030504040204" pitchFamily="34" charset="-128"/>
                <a:ea typeface="Meiryo" panose="020B0604030504040204" pitchFamily="34" charset="-128"/>
              </a:rPr>
              <a:t>で</a:t>
            </a:r>
            <a:r>
              <a:rPr lang="ja-JP" altLang="ja-JP" sz="1800">
                <a:latin typeface="Meiryo" panose="020B0604030504040204" pitchFamily="34" charset="-128"/>
                <a:ea typeface="Meiryo" panose="020B0604030504040204" pitchFamily="34" charset="-128"/>
              </a:rPr>
              <a:t>効果を評価し投与量を調整</a:t>
            </a:r>
            <a:endParaRPr lang="en-US" altLang="ja-JP" sz="1800" dirty="0"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lvl="1">
              <a:lnSpc>
                <a:spcPct val="150000"/>
              </a:lnSpc>
              <a:spcBef>
                <a:spcPts val="0"/>
              </a:spcBef>
            </a:pPr>
            <a:r>
              <a:rPr lang="ja-JP" altLang="ja-JP" sz="1800">
                <a:latin typeface="Meiryo" panose="020B0604030504040204" pitchFamily="34" charset="-128"/>
                <a:ea typeface="Meiryo" panose="020B0604030504040204" pitchFamily="34" charset="-128"/>
              </a:rPr>
              <a:t>それぞれ上限量を決め</a:t>
            </a:r>
            <a:r>
              <a:rPr lang="ja-JP" altLang="en-US" sz="1800">
                <a:latin typeface="Meiryo" panose="020B0604030504040204" pitchFamily="34" charset="-128"/>
                <a:ea typeface="Meiryo" panose="020B0604030504040204" pitchFamily="34" charset="-128"/>
              </a:rPr>
              <a:t>る</a:t>
            </a:r>
            <a:endParaRPr lang="en-US" altLang="ja-JP" sz="1800" dirty="0"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lvl="1">
              <a:lnSpc>
                <a:spcPct val="150000"/>
              </a:lnSpc>
              <a:spcBef>
                <a:spcPts val="0"/>
              </a:spcBef>
            </a:pPr>
            <a:r>
              <a:rPr lang="ja-JP" altLang="en-US" sz="1800">
                <a:latin typeface="Meiryo" panose="020B0604030504040204" pitchFamily="34" charset="-128"/>
                <a:ea typeface="Meiryo" panose="020B0604030504040204" pitchFamily="34" charset="-128"/>
              </a:rPr>
              <a:t>不要であれば使用しない</a:t>
            </a:r>
            <a:endParaRPr lang="en-US" altLang="ja-JP" sz="1800" dirty="0"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lvl="1">
              <a:lnSpc>
                <a:spcPct val="150000"/>
              </a:lnSpc>
              <a:spcBef>
                <a:spcPts val="0"/>
              </a:spcBef>
            </a:pPr>
            <a:r>
              <a:rPr lang="en-US" altLang="ja-JP" sz="1800" dirty="0">
                <a:latin typeface="Meiryo" panose="020B0604030504040204" pitchFamily="34" charset="-128"/>
                <a:ea typeface="Meiryo" panose="020B0604030504040204" pitchFamily="34" charset="-128"/>
              </a:rPr>
              <a:t>COVID</a:t>
            </a:r>
            <a:r>
              <a:rPr lang="ja-JP" altLang="en-US" sz="1800">
                <a:latin typeface="Meiryo" panose="020B0604030504040204" pitchFamily="34" charset="-128"/>
                <a:ea typeface="Meiryo" panose="020B0604030504040204" pitchFamily="34" charset="-128"/>
              </a:rPr>
              <a:t>は時に大量の薬剤が必要になる</a:t>
            </a:r>
            <a:endParaRPr lang="ja-JP" altLang="ja-JP" sz="1800"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485C0288-BCEF-3049-97D0-39405D2C7E53}"/>
              </a:ext>
            </a:extLst>
          </p:cNvPr>
          <p:cNvSpPr txBox="1"/>
          <p:nvPr/>
        </p:nvSpPr>
        <p:spPr>
          <a:xfrm>
            <a:off x="6955666" y="4444679"/>
            <a:ext cx="14814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latin typeface="Meiryo" panose="020B0604030504040204" pitchFamily="34" charset="-128"/>
                <a:ea typeface="Meiryo" panose="020B0604030504040204" pitchFamily="34" charset="-128"/>
              </a:rPr>
              <a:t>*</a:t>
            </a:r>
            <a:r>
              <a:rPr kumimoji="1" lang="ja-JP" altLang="en-US">
                <a:latin typeface="Meiryo" panose="020B0604030504040204" pitchFamily="34" charset="-128"/>
                <a:ea typeface="Meiryo" panose="020B0604030504040204" pitchFamily="34" charset="-128"/>
              </a:rPr>
              <a:t>徐脈に注意</a:t>
            </a:r>
          </a:p>
        </p:txBody>
      </p:sp>
      <p:sp>
        <p:nvSpPr>
          <p:cNvPr id="5" name="円形吹き出し 4">
            <a:extLst>
              <a:ext uri="{FF2B5EF4-FFF2-40B4-BE49-F238E27FC236}">
                <a16:creationId xmlns:a16="http://schemas.microsoft.com/office/drawing/2014/main" id="{71339B8A-2C78-D148-900B-96ED5A7B7118}"/>
              </a:ext>
            </a:extLst>
          </p:cNvPr>
          <p:cNvSpPr/>
          <p:nvPr/>
        </p:nvSpPr>
        <p:spPr>
          <a:xfrm>
            <a:off x="5092860" y="1828800"/>
            <a:ext cx="2395960" cy="532435"/>
          </a:xfrm>
          <a:prstGeom prst="wedgeEllipseCallout">
            <a:avLst>
              <a:gd name="adj1" fmla="val -110292"/>
              <a:gd name="adj2" fmla="val 73369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kumimoji="1" lang="ja-JP" altLang="en-US">
                <a:latin typeface="Meiryo" panose="020B0604030504040204" pitchFamily="34" charset="-128"/>
                <a:ea typeface="Meiryo" panose="020B0604030504040204" pitchFamily="34" charset="-128"/>
              </a:rPr>
              <a:t>作らない戦略</a:t>
            </a:r>
          </a:p>
        </p:txBody>
      </p:sp>
    </p:spTree>
    <p:extLst>
      <p:ext uri="{BB962C8B-B14F-4D97-AF65-F5344CB8AC3E}">
        <p14:creationId xmlns:p14="http://schemas.microsoft.com/office/powerpoint/2010/main" val="25049794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1620DE6-90C9-9D45-9C3F-BCBFB8B412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b"/>
          <a:lstStyle/>
          <a:p>
            <a:pPr algn="ctr"/>
            <a:r>
              <a:rPr kumimoji="1" lang="ja-JP" altLang="en-US">
                <a:latin typeface="Meiryo" panose="020B0604030504040204" pitchFamily="34" charset="-128"/>
                <a:ea typeface="Meiryo" panose="020B0604030504040204" pitchFamily="34" charset="-128"/>
              </a:rPr>
              <a:t>その他の注意事項２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A3FE538-47A3-3A42-B36F-9B7C11ACFF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6838" y="2006278"/>
            <a:ext cx="7931493" cy="4221340"/>
          </a:xfrm>
        </p:spPr>
        <p:txBody>
          <a:bodyPr>
            <a:normAutofit/>
          </a:bodyPr>
          <a:lstStyle/>
          <a:p>
            <a:pPr lvl="0">
              <a:lnSpc>
                <a:spcPct val="150000"/>
              </a:lnSpc>
              <a:spcBef>
                <a:spcPts val="0"/>
              </a:spcBef>
            </a:pPr>
            <a:r>
              <a:rPr lang="ja-JP" altLang="ja-JP" sz="2000">
                <a:latin typeface="Meiryo" panose="020B0604030504040204" pitchFamily="34" charset="-128"/>
                <a:ea typeface="Meiryo" panose="020B0604030504040204" pitchFamily="34" charset="-128"/>
              </a:rPr>
              <a:t>気道閉塞時の呼吸パターン</a:t>
            </a:r>
            <a:r>
              <a:rPr lang="ja-JP" altLang="en-US" sz="2000">
                <a:latin typeface="Meiryo" panose="020B0604030504040204" pitchFamily="34" charset="-128"/>
                <a:ea typeface="Meiryo" panose="020B0604030504040204" pitchFamily="34" charset="-128"/>
              </a:rPr>
              <a:t>、グラフィック</a:t>
            </a:r>
            <a:r>
              <a:rPr lang="ja-JP" altLang="ja-JP" sz="2000">
                <a:latin typeface="Meiryo" panose="020B0604030504040204" pitchFamily="34" charset="-128"/>
                <a:ea typeface="Meiryo" panose="020B0604030504040204" pitchFamily="34" charset="-128"/>
              </a:rPr>
              <a:t>に留意</a:t>
            </a:r>
            <a:r>
              <a:rPr lang="ja-JP" altLang="en-US" sz="2000">
                <a:latin typeface="Meiryo" panose="020B0604030504040204" pitchFamily="34" charset="-128"/>
                <a:ea typeface="Meiryo" panose="020B0604030504040204" pitchFamily="34" charset="-128"/>
              </a:rPr>
              <a:t>する</a:t>
            </a:r>
            <a:endParaRPr lang="en-US" altLang="ja-JP" sz="2000" dirty="0"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lvl="1">
              <a:lnSpc>
                <a:spcPct val="150000"/>
              </a:lnSpc>
              <a:spcBef>
                <a:spcPts val="0"/>
              </a:spcBef>
            </a:pPr>
            <a:r>
              <a:rPr lang="ja-JP" altLang="en-US" sz="2000">
                <a:latin typeface="Meiryo" panose="020B0604030504040204" pitchFamily="34" charset="-128"/>
                <a:ea typeface="Meiryo" panose="020B0604030504040204" pitchFamily="34" charset="-128"/>
              </a:rPr>
              <a:t>分泌物は多い</a:t>
            </a:r>
            <a:endParaRPr lang="en-US" altLang="ja-JP" sz="2000" dirty="0"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lvl="1">
              <a:lnSpc>
                <a:spcPct val="150000"/>
              </a:lnSpc>
              <a:spcBef>
                <a:spcPts val="0"/>
              </a:spcBef>
            </a:pPr>
            <a:r>
              <a:rPr lang="ja-JP" altLang="en-US" sz="2000">
                <a:latin typeface="Meiryo" panose="020B0604030504040204" pitchFamily="34" charset="-128"/>
                <a:ea typeface="Meiryo" panose="020B0604030504040204" pitchFamily="34" charset="-128"/>
              </a:rPr>
              <a:t>閉塞イベントに備え油断しない</a:t>
            </a:r>
            <a:endParaRPr lang="en-US" altLang="ja-JP" sz="2000" dirty="0"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lvl="1">
              <a:lnSpc>
                <a:spcPct val="150000"/>
              </a:lnSpc>
              <a:spcBef>
                <a:spcPts val="0"/>
              </a:spcBef>
            </a:pPr>
            <a:r>
              <a:rPr lang="ja-JP" altLang="en-US" sz="2000">
                <a:latin typeface="Meiryo" panose="020B0604030504040204" pitchFamily="34" charset="-128"/>
                <a:ea typeface="Meiryo" panose="020B0604030504040204" pitchFamily="34" charset="-128"/>
              </a:rPr>
              <a:t>時に気管チューブ入れ替えが必要</a:t>
            </a:r>
            <a:endParaRPr lang="en-US" altLang="ja-JP" sz="2000" dirty="0"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lvl="0">
              <a:lnSpc>
                <a:spcPct val="150000"/>
              </a:lnSpc>
              <a:spcBef>
                <a:spcPts val="0"/>
              </a:spcBef>
            </a:pPr>
            <a:r>
              <a:rPr lang="en-US" altLang="ja-JP" sz="2000" dirty="0">
                <a:latin typeface="Meiryo" panose="020B0604030504040204" pitchFamily="34" charset="-128"/>
                <a:ea typeface="Meiryo" panose="020B0604030504040204" pitchFamily="34" charset="-128"/>
              </a:rPr>
              <a:t>FIO</a:t>
            </a:r>
            <a:r>
              <a:rPr lang="en-US" altLang="ja-JP" sz="2000" baseline="-25000" dirty="0">
                <a:latin typeface="Meiryo" panose="020B0604030504040204" pitchFamily="34" charset="-128"/>
                <a:ea typeface="Meiryo" panose="020B0604030504040204" pitchFamily="34" charset="-128"/>
              </a:rPr>
              <a:t>2</a:t>
            </a:r>
            <a:r>
              <a:rPr lang="ja-JP" altLang="en-US" sz="2000">
                <a:latin typeface="Meiryo" panose="020B0604030504040204" pitchFamily="34" charset="-128"/>
                <a:ea typeface="Meiryo" panose="020B0604030504040204" pitchFamily="34" charset="-128"/>
              </a:rPr>
              <a:t>↑で奏功しなければ腹臥位療法の積極的使用</a:t>
            </a:r>
            <a:endParaRPr lang="en-US" altLang="ja-JP" sz="2000" dirty="0"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lvl="1">
              <a:lnSpc>
                <a:spcPct val="150000"/>
              </a:lnSpc>
              <a:spcBef>
                <a:spcPts val="0"/>
              </a:spcBef>
            </a:pPr>
            <a:r>
              <a:rPr lang="en-US" altLang="ja-JP" sz="2000" dirty="0">
                <a:latin typeface="Meiryo" panose="020B0604030504040204" pitchFamily="34" charset="-128"/>
                <a:ea typeface="Meiryo" panose="020B0604030504040204" pitchFamily="34" charset="-128"/>
              </a:rPr>
              <a:t>P/F&lt;150</a:t>
            </a:r>
            <a:r>
              <a:rPr lang="ja-JP" altLang="en-US" sz="2000">
                <a:latin typeface="Meiryo" panose="020B0604030504040204" pitchFamily="34" charset="-128"/>
                <a:ea typeface="Meiryo" panose="020B0604030504040204" pitchFamily="34" charset="-128"/>
              </a:rPr>
              <a:t>が導入の目安</a:t>
            </a:r>
            <a:endParaRPr lang="en-US" altLang="ja-JP" sz="2000" dirty="0"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lvl="1">
              <a:lnSpc>
                <a:spcPct val="150000"/>
              </a:lnSpc>
              <a:spcBef>
                <a:spcPts val="0"/>
              </a:spcBef>
            </a:pPr>
            <a:r>
              <a:rPr lang="en-US" altLang="ja-JP" sz="2000" dirty="0">
                <a:latin typeface="Meiryo" panose="020B0604030504040204" pitchFamily="34" charset="-128"/>
                <a:ea typeface="Meiryo" panose="020B0604030504040204" pitchFamily="34" charset="-128"/>
              </a:rPr>
              <a:t>L</a:t>
            </a:r>
            <a:r>
              <a:rPr lang="ja-JP" altLang="en-US" sz="2000">
                <a:latin typeface="Meiryo" panose="020B0604030504040204" pitchFamily="34" charset="-128"/>
                <a:ea typeface="Meiryo" panose="020B0604030504040204" pitchFamily="34" charset="-128"/>
              </a:rPr>
              <a:t>型でも有効例あり</a:t>
            </a:r>
            <a:endParaRPr lang="en-US" altLang="ja-JP" sz="2000" dirty="0"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lvl="1">
              <a:lnSpc>
                <a:spcPct val="150000"/>
              </a:lnSpc>
              <a:spcBef>
                <a:spcPts val="0"/>
              </a:spcBef>
            </a:pPr>
            <a:r>
              <a:rPr lang="en-US" altLang="ja-JP" sz="2000" dirty="0">
                <a:latin typeface="Meiryo" panose="020B0604030504040204" pitchFamily="34" charset="-128"/>
                <a:ea typeface="Meiryo" panose="020B0604030504040204" pitchFamily="34" charset="-128"/>
              </a:rPr>
              <a:t>ECMO</a:t>
            </a:r>
            <a:r>
              <a:rPr lang="ja-JP" altLang="en-US" sz="2000">
                <a:latin typeface="Meiryo" panose="020B0604030504040204" pitchFamily="34" charset="-128"/>
                <a:ea typeface="Meiryo" panose="020B0604030504040204" pitchFamily="34" charset="-128"/>
              </a:rPr>
              <a:t>回避できる症例がある</a:t>
            </a:r>
            <a:endParaRPr lang="ja-JP" altLang="ja-JP" sz="2000"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ja-JP" altLang="en-US" sz="2000">
                <a:latin typeface="Meiryo" panose="020B0604030504040204" pitchFamily="34" charset="-128"/>
                <a:ea typeface="Meiryo" panose="020B0604030504040204" pitchFamily="34" charset="-128"/>
              </a:rPr>
              <a:t>血栓症への対応；抗凝固療法</a:t>
            </a:r>
            <a:endParaRPr lang="en-US" altLang="ja-JP" sz="2000" dirty="0"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4448028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1620DE6-90C9-9D45-9C3F-BCBFB8B412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b">
            <a:normAutofit/>
          </a:bodyPr>
          <a:lstStyle/>
          <a:p>
            <a:pPr algn="ctr"/>
            <a:r>
              <a:rPr kumimoji="1" lang="ja-JP" altLang="en-US" sz="4000">
                <a:latin typeface="Meiryo" panose="020B0604030504040204" pitchFamily="34" charset="-128"/>
                <a:ea typeface="Meiryo" panose="020B0604030504040204" pitchFamily="34" charset="-128"/>
              </a:rPr>
              <a:t>喀痰による気道狭窄パターン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70DF697A-83B2-C04C-A4D3-D8F4D8998F66}"/>
              </a:ext>
            </a:extLst>
          </p:cNvPr>
          <p:cNvSpPr txBox="1"/>
          <p:nvPr/>
        </p:nvSpPr>
        <p:spPr>
          <a:xfrm>
            <a:off x="561135" y="1858465"/>
            <a:ext cx="802014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2000">
                <a:latin typeface="Meiryo" panose="020B0604030504040204" pitchFamily="34" charset="-128"/>
                <a:ea typeface="Meiryo" panose="020B0604030504040204" pitchFamily="34" charset="-128"/>
              </a:rPr>
              <a:t>呼気延長の正常波形から流量制限、換気量の低下、不安定な波形へ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0AD143BA-A1DD-D141-A179-60EDE6F6FC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16041" y="2988527"/>
            <a:ext cx="4686204" cy="2278992"/>
          </a:xfrm>
        </p:spPr>
        <p:txBody>
          <a:bodyPr anchor="ctr"/>
          <a:lstStyle/>
          <a:p>
            <a:pPr marL="0" indent="0" algn="ctr">
              <a:buNone/>
            </a:pPr>
            <a:r>
              <a:rPr lang="ja-JP" altLang="en-US"/>
              <a:t>動画</a:t>
            </a:r>
          </a:p>
        </p:txBody>
      </p:sp>
    </p:spTree>
    <p:extLst>
      <p:ext uri="{BB962C8B-B14F-4D97-AF65-F5344CB8AC3E}">
        <p14:creationId xmlns:p14="http://schemas.microsoft.com/office/powerpoint/2010/main" val="60643994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タイトル 7"/>
          <p:cNvSpPr>
            <a:spLocks noGrp="1"/>
          </p:cNvSpPr>
          <p:nvPr>
            <p:ph type="title"/>
          </p:nvPr>
        </p:nvSpPr>
        <p:spPr/>
        <p:txBody>
          <a:bodyPr anchor="b">
            <a:normAutofit/>
          </a:bodyPr>
          <a:lstStyle/>
          <a:p>
            <a:pPr algn="ctr"/>
            <a:r>
              <a:rPr kumimoji="1" lang="ja-JP" altLang="en-US" sz="4000">
                <a:latin typeface="Meiryo" panose="020B0604030504040204" pitchFamily="34" charset="-128"/>
                <a:ea typeface="Meiryo" panose="020B0604030504040204" pitchFamily="34" charset="-128"/>
                <a:cs typeface="ヒラギノ丸ゴ ProN W4"/>
              </a:rPr>
              <a:t>まとめ</a:t>
            </a:r>
            <a:endParaRPr kumimoji="1" lang="ja-JP" altLang="en-US" sz="4000" dirty="0">
              <a:latin typeface="Meiryo" panose="020B0604030504040204" pitchFamily="34" charset="-128"/>
              <a:ea typeface="Meiryo" panose="020B0604030504040204" pitchFamily="34" charset="-128"/>
              <a:cs typeface="ヒラギノ丸ゴ ProN W4"/>
            </a:endParaRPr>
          </a:p>
        </p:txBody>
      </p:sp>
      <p:sp>
        <p:nvSpPr>
          <p:cNvPr id="9" name="コンテンツ プレースホルダー 8"/>
          <p:cNvSpPr>
            <a:spLocks noGrp="1"/>
          </p:cNvSpPr>
          <p:nvPr>
            <p:ph idx="1"/>
          </p:nvPr>
        </p:nvSpPr>
        <p:spPr>
          <a:xfrm>
            <a:off x="1037969" y="1995055"/>
            <a:ext cx="7084753" cy="4556557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ja-JP" altLang="en-US" sz="2000">
                <a:latin typeface="Meiryo" panose="020B0604030504040204" pitchFamily="34" charset="-128"/>
                <a:ea typeface="Meiryo" panose="020B0604030504040204" pitchFamily="34" charset="-128"/>
                <a:cs typeface="ヒラギノ丸ゴ ProN W4"/>
              </a:rPr>
              <a:t>モニタリングが重要</a:t>
            </a:r>
            <a:endParaRPr lang="en-US" altLang="ja-JP" sz="2000" dirty="0">
              <a:latin typeface="Meiryo" panose="020B0604030504040204" pitchFamily="34" charset="-128"/>
              <a:ea typeface="Meiryo" panose="020B0604030504040204" pitchFamily="34" charset="-128"/>
              <a:cs typeface="ヒラギノ丸ゴ ProN W4"/>
            </a:endParaRPr>
          </a:p>
          <a:p>
            <a:pPr lvl="1">
              <a:lnSpc>
                <a:spcPct val="150000"/>
              </a:lnSpc>
              <a:spcBef>
                <a:spcPts val="0"/>
              </a:spcBef>
            </a:pPr>
            <a:r>
              <a:rPr lang="ja-JP" altLang="en-US" sz="2000">
                <a:latin typeface="Meiryo" panose="020B0604030504040204" pitchFamily="34" charset="-128"/>
                <a:ea typeface="Meiryo" panose="020B0604030504040204" pitchFamily="34" charset="-128"/>
                <a:cs typeface="ヒラギノ丸ゴ ProN W4"/>
              </a:rPr>
              <a:t>中等症</a:t>
            </a:r>
            <a:r>
              <a:rPr lang="en-US" altLang="ja-JP" sz="2000" dirty="0">
                <a:latin typeface="Meiryo" panose="020B0604030504040204" pitchFamily="34" charset="-128"/>
                <a:ea typeface="Meiryo" panose="020B0604030504040204" pitchFamily="34" charset="-128"/>
                <a:cs typeface="ヒラギノ丸ゴ ProN W4"/>
              </a:rPr>
              <a:t> </a:t>
            </a:r>
            <a:r>
              <a:rPr lang="ja-JP" altLang="en-US" sz="2000">
                <a:latin typeface="Meiryo" panose="020B0604030504040204" pitchFamily="34" charset="-128"/>
                <a:ea typeface="Meiryo" panose="020B0604030504040204" pitchFamily="34" charset="-128"/>
                <a:cs typeface="ヒラギノ丸ゴ ProN W4"/>
              </a:rPr>
              <a:t>→</a:t>
            </a:r>
            <a:r>
              <a:rPr lang="en-US" altLang="ja-JP" sz="2000" dirty="0">
                <a:latin typeface="Meiryo" panose="020B0604030504040204" pitchFamily="34" charset="-128"/>
                <a:ea typeface="Meiryo" panose="020B0604030504040204" pitchFamily="34" charset="-128"/>
                <a:cs typeface="ヒラギノ丸ゴ ProN W4"/>
              </a:rPr>
              <a:t> </a:t>
            </a:r>
            <a:r>
              <a:rPr lang="ja-JP" altLang="en-US" sz="2000">
                <a:latin typeface="Meiryo" panose="020B0604030504040204" pitchFamily="34" charset="-128"/>
                <a:ea typeface="Meiryo" panose="020B0604030504040204" pitchFamily="34" charset="-128"/>
                <a:cs typeface="ヒラギノ丸ゴ ProN W4"/>
              </a:rPr>
              <a:t>重症</a:t>
            </a:r>
            <a:endParaRPr lang="en-US" altLang="ja-JP" sz="2000" dirty="0">
              <a:latin typeface="Meiryo" panose="020B0604030504040204" pitchFamily="34" charset="-128"/>
              <a:ea typeface="Meiryo" panose="020B0604030504040204" pitchFamily="34" charset="-128"/>
              <a:cs typeface="ヒラギノ丸ゴ ProN W4"/>
            </a:endParaRPr>
          </a:p>
          <a:p>
            <a:pPr lvl="1">
              <a:lnSpc>
                <a:spcPct val="150000"/>
              </a:lnSpc>
              <a:spcBef>
                <a:spcPts val="0"/>
              </a:spcBef>
            </a:pPr>
            <a:r>
              <a:rPr lang="en-US" altLang="ja-JP" sz="2000" dirty="0">
                <a:latin typeface="Meiryo" panose="020B0604030504040204" pitchFamily="34" charset="-128"/>
                <a:ea typeface="Meiryo" panose="020B0604030504040204" pitchFamily="34" charset="-128"/>
                <a:cs typeface="ヒラギノ丸ゴ ProN W4"/>
              </a:rPr>
              <a:t>L</a:t>
            </a:r>
            <a:r>
              <a:rPr lang="ja-JP" altLang="en-US" sz="2000">
                <a:latin typeface="Meiryo" panose="020B0604030504040204" pitchFamily="34" charset="-128"/>
                <a:ea typeface="Meiryo" panose="020B0604030504040204" pitchFamily="34" charset="-128"/>
                <a:cs typeface="ヒラギノ丸ゴ ProN W4"/>
              </a:rPr>
              <a:t>型</a:t>
            </a:r>
            <a:r>
              <a:rPr lang="en-US" altLang="ja-JP" sz="2000" dirty="0">
                <a:latin typeface="Meiryo" panose="020B0604030504040204" pitchFamily="34" charset="-128"/>
                <a:ea typeface="Meiryo" panose="020B0604030504040204" pitchFamily="34" charset="-128"/>
                <a:cs typeface="ヒラギノ丸ゴ ProN W4"/>
              </a:rPr>
              <a:t> </a:t>
            </a:r>
            <a:r>
              <a:rPr lang="ja-JP" altLang="en-US" sz="2000">
                <a:latin typeface="Meiryo" panose="020B0604030504040204" pitchFamily="34" charset="-128"/>
                <a:ea typeface="Meiryo" panose="020B0604030504040204" pitchFamily="34" charset="-128"/>
                <a:cs typeface="ヒラギノ丸ゴ ProN W4"/>
              </a:rPr>
              <a:t>→ </a:t>
            </a:r>
            <a:r>
              <a:rPr lang="en-US" altLang="ja-JP" sz="2000" dirty="0">
                <a:latin typeface="Meiryo" panose="020B0604030504040204" pitchFamily="34" charset="-128"/>
                <a:ea typeface="Meiryo" panose="020B0604030504040204" pitchFamily="34" charset="-128"/>
                <a:cs typeface="ヒラギノ丸ゴ ProN W4"/>
              </a:rPr>
              <a:t>H</a:t>
            </a:r>
            <a:r>
              <a:rPr lang="ja-JP" altLang="en-US" sz="2000">
                <a:latin typeface="Meiryo" panose="020B0604030504040204" pitchFamily="34" charset="-128"/>
                <a:ea typeface="Meiryo" panose="020B0604030504040204" pitchFamily="34" charset="-128"/>
                <a:cs typeface="ヒラギノ丸ゴ ProN W4"/>
              </a:rPr>
              <a:t>型</a:t>
            </a:r>
            <a:endParaRPr lang="en-US" altLang="ja-JP" sz="2000" dirty="0">
              <a:latin typeface="Meiryo" panose="020B0604030504040204" pitchFamily="34" charset="-128"/>
              <a:ea typeface="Meiryo" panose="020B0604030504040204" pitchFamily="34" charset="-128"/>
              <a:cs typeface="ヒラギノ丸ゴ ProN W4"/>
            </a:endParaRP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ja-JP" altLang="en-US" sz="2000">
                <a:latin typeface="Meiryo" panose="020B0604030504040204" pitchFamily="34" charset="-128"/>
                <a:ea typeface="Meiryo" panose="020B0604030504040204" pitchFamily="34" charset="-128"/>
                <a:cs typeface="ヒラギノ丸ゴ ProN W4"/>
              </a:rPr>
              <a:t>肺保護を基本とした３つの</a:t>
            </a:r>
            <a:r>
              <a:rPr lang="en-US" altLang="ja-JP" sz="2000" dirty="0">
                <a:latin typeface="Meiryo" panose="020B0604030504040204" pitchFamily="34" charset="-128"/>
                <a:ea typeface="Meiryo" panose="020B0604030504040204" pitchFamily="34" charset="-128"/>
                <a:cs typeface="ヒラギノ丸ゴ ProN W4"/>
              </a:rPr>
              <a:t> ”</a:t>
            </a:r>
            <a:r>
              <a:rPr lang="ja-JP" altLang="en-US" sz="2000">
                <a:latin typeface="Meiryo" panose="020B0604030504040204" pitchFamily="34" charset="-128"/>
                <a:ea typeface="Meiryo" panose="020B0604030504040204" pitchFamily="34" charset="-128"/>
                <a:cs typeface="ヒラギノ丸ゴ ProN W4"/>
              </a:rPr>
              <a:t>作らない“</a:t>
            </a:r>
            <a:r>
              <a:rPr lang="en-US" altLang="ja-JP" sz="2000" dirty="0">
                <a:latin typeface="Meiryo" panose="020B0604030504040204" pitchFamily="34" charset="-128"/>
                <a:ea typeface="Meiryo" panose="020B0604030504040204" pitchFamily="34" charset="-128"/>
                <a:cs typeface="ヒラギノ丸ゴ ProN W4"/>
              </a:rPr>
              <a:t> </a:t>
            </a:r>
            <a:r>
              <a:rPr lang="ja-JP" altLang="en-US" sz="2000">
                <a:latin typeface="Meiryo" panose="020B0604030504040204" pitchFamily="34" charset="-128"/>
                <a:ea typeface="Meiryo" panose="020B0604030504040204" pitchFamily="34" charset="-128"/>
                <a:cs typeface="ヒラギノ丸ゴ ProN W4"/>
              </a:rPr>
              <a:t>戦略</a:t>
            </a:r>
            <a:endParaRPr lang="en-US" altLang="ja-JP" sz="2000" dirty="0">
              <a:latin typeface="Meiryo" panose="020B0604030504040204" pitchFamily="34" charset="-128"/>
              <a:ea typeface="Meiryo" panose="020B0604030504040204" pitchFamily="34" charset="-128"/>
              <a:cs typeface="ヒラギノ丸ゴ ProN W4"/>
            </a:endParaRP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ja-JP" altLang="en-US" sz="2000">
                <a:latin typeface="Meiryo" panose="020B0604030504040204" pitchFamily="34" charset="-128"/>
                <a:ea typeface="Meiryo" panose="020B0604030504040204" pitchFamily="34" charset="-128"/>
                <a:cs typeface="ヒラギノ丸ゴ ProN W4"/>
              </a:rPr>
              <a:t>重症度、タイプに</a:t>
            </a:r>
            <a:r>
              <a:rPr lang="ja-JP" altLang="en-US" sz="2000" dirty="0">
                <a:latin typeface="Meiryo" panose="020B0604030504040204" pitchFamily="34" charset="-128"/>
                <a:ea typeface="Meiryo" panose="020B0604030504040204" pitchFamily="34" charset="-128"/>
                <a:cs typeface="ヒラギノ丸ゴ ProN W4"/>
              </a:rPr>
              <a:t>応じ治療を</a:t>
            </a:r>
            <a:r>
              <a:rPr lang="ja-JP" altLang="en-US" sz="2000">
                <a:latin typeface="Meiryo" panose="020B0604030504040204" pitchFamily="34" charset="-128"/>
                <a:ea typeface="Meiryo" panose="020B0604030504040204" pitchFamily="34" charset="-128"/>
                <a:cs typeface="ヒラギノ丸ゴ ProN W4"/>
              </a:rPr>
              <a:t>エスカレートさせる</a:t>
            </a:r>
            <a:endParaRPr lang="en-US" altLang="ja-JP" sz="2000" dirty="0">
              <a:latin typeface="Meiryo" panose="020B0604030504040204" pitchFamily="34" charset="-128"/>
              <a:ea typeface="Meiryo" panose="020B0604030504040204" pitchFamily="34" charset="-128"/>
              <a:cs typeface="ヒラギノ丸ゴ ProN W4"/>
            </a:endParaRPr>
          </a:p>
          <a:p>
            <a:pPr lvl="1">
              <a:lnSpc>
                <a:spcPct val="150000"/>
              </a:lnSpc>
              <a:spcBef>
                <a:spcPts val="0"/>
              </a:spcBef>
            </a:pPr>
            <a:r>
              <a:rPr lang="ja-JP" altLang="en-US" sz="2000">
                <a:latin typeface="Meiryo" panose="020B0604030504040204" pitchFamily="34" charset="-128"/>
                <a:ea typeface="Meiryo" panose="020B0604030504040204" pitchFamily="34" charset="-128"/>
                <a:cs typeface="ヒラギノ丸ゴ ProN W4"/>
              </a:rPr>
              <a:t>換気量制限</a:t>
            </a:r>
            <a:endParaRPr lang="en-US" altLang="ja-JP" sz="2000" dirty="0">
              <a:latin typeface="Meiryo" panose="020B0604030504040204" pitchFamily="34" charset="-128"/>
              <a:ea typeface="Meiryo" panose="020B0604030504040204" pitchFamily="34" charset="-128"/>
              <a:cs typeface="ヒラギノ丸ゴ ProN W4"/>
            </a:endParaRPr>
          </a:p>
          <a:p>
            <a:pPr lvl="1">
              <a:lnSpc>
                <a:spcPct val="150000"/>
              </a:lnSpc>
              <a:spcBef>
                <a:spcPts val="0"/>
              </a:spcBef>
            </a:pPr>
            <a:r>
              <a:rPr lang="en-US" altLang="ja-JP" sz="2000" dirty="0">
                <a:latin typeface="Meiryo" panose="020B0604030504040204" pitchFamily="34" charset="-128"/>
                <a:ea typeface="Meiryo" panose="020B0604030504040204" pitchFamily="34" charset="-128"/>
                <a:cs typeface="ヒラギノ丸ゴ ProN W4"/>
              </a:rPr>
              <a:t>PEEP</a:t>
            </a:r>
            <a:r>
              <a:rPr lang="ja-JP" altLang="en-US" sz="2000">
                <a:latin typeface="Meiryo" panose="020B0604030504040204" pitchFamily="34" charset="-128"/>
                <a:ea typeface="Meiryo" panose="020B0604030504040204" pitchFamily="34" charset="-128"/>
                <a:cs typeface="ヒラギノ丸ゴ ProN W4"/>
              </a:rPr>
              <a:t>／</a:t>
            </a:r>
            <a:r>
              <a:rPr lang="en-US" altLang="ja-JP" sz="2000" dirty="0">
                <a:latin typeface="Meiryo" panose="020B0604030504040204" pitchFamily="34" charset="-128"/>
                <a:ea typeface="Meiryo" panose="020B0604030504040204" pitchFamily="34" charset="-128"/>
                <a:cs typeface="ヒラギノ丸ゴ ProN W4"/>
              </a:rPr>
              <a:t>FIO</a:t>
            </a:r>
            <a:r>
              <a:rPr lang="en-US" altLang="ja-JP" sz="2000" baseline="-25000" dirty="0">
                <a:latin typeface="Meiryo" panose="020B0604030504040204" pitchFamily="34" charset="-128"/>
                <a:ea typeface="Meiryo" panose="020B0604030504040204" pitchFamily="34" charset="-128"/>
                <a:cs typeface="ヒラギノ丸ゴ ProN W4"/>
              </a:rPr>
              <a:t>2</a:t>
            </a:r>
          </a:p>
          <a:p>
            <a:pPr lvl="1">
              <a:lnSpc>
                <a:spcPct val="150000"/>
              </a:lnSpc>
              <a:spcBef>
                <a:spcPts val="0"/>
              </a:spcBef>
            </a:pPr>
            <a:r>
              <a:rPr lang="ja-JP" altLang="en-US" sz="2000">
                <a:latin typeface="Meiryo" panose="020B0604030504040204" pitchFamily="34" charset="-128"/>
                <a:ea typeface="Meiryo" panose="020B0604030504040204" pitchFamily="34" charset="-128"/>
                <a:cs typeface="ヒラギノ丸ゴ ProN W4"/>
              </a:rPr>
              <a:t>腹臥位・筋弛緩</a:t>
            </a:r>
            <a:endParaRPr lang="en-US" altLang="ja-JP" sz="2000" dirty="0">
              <a:latin typeface="Meiryo" panose="020B0604030504040204" pitchFamily="34" charset="-128"/>
              <a:ea typeface="Meiryo" panose="020B0604030504040204" pitchFamily="34" charset="-128"/>
              <a:cs typeface="ヒラギノ丸ゴ ProN W4"/>
            </a:endParaRP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ja-JP" altLang="en-US" sz="2000">
                <a:latin typeface="Meiryo" panose="020B0604030504040204" pitchFamily="34" charset="-128"/>
                <a:ea typeface="Meiryo" panose="020B0604030504040204" pitchFamily="34" charset="-128"/>
              </a:rPr>
              <a:t>粘りきればおそらく救命できる</a:t>
            </a:r>
            <a:endParaRPr lang="en-US" altLang="ja-JP" sz="2000" dirty="0"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10" name="スライド番号プレースホルダ 3"/>
          <p:cNvSpPr txBox="1">
            <a:spLocks noGrp="1"/>
          </p:cNvSpPr>
          <p:nvPr/>
        </p:nvSpPr>
        <p:spPr bwMode="auto">
          <a:xfrm>
            <a:off x="0" y="6551613"/>
            <a:ext cx="5715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kumimoji="1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kumimoji="1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kumimoji="1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fld id="{46D3852D-86F2-FA41-BF7D-C46319BBDABD}" type="slidenum">
              <a:rPr kumimoji="0" lang="en-US" altLang="ja-JP" sz="1200" b="0">
                <a:latin typeface="Meiryo" panose="020B0604030504040204" pitchFamily="34" charset="-128"/>
                <a:ea typeface="Meiryo" panose="020B0604030504040204" pitchFamily="34" charset="-128"/>
                <a:cs typeface="ヒラギノ丸ゴ ProN W4"/>
              </a:rPr>
              <a:pPr algn="ctr" eaLnBrk="1" hangingPunct="1"/>
              <a:t>15</a:t>
            </a:fld>
            <a:endParaRPr kumimoji="0" lang="en-US" altLang="ja-JP" sz="1200" b="0" dirty="0">
              <a:latin typeface="Meiryo" panose="020B0604030504040204" pitchFamily="34" charset="-128"/>
              <a:ea typeface="Meiryo" panose="020B0604030504040204" pitchFamily="34" charset="-128"/>
              <a:cs typeface="ヒラギノ丸ゴ ProN W4"/>
            </a:endParaRPr>
          </a:p>
        </p:txBody>
      </p:sp>
    </p:spTree>
    <p:extLst>
      <p:ext uri="{BB962C8B-B14F-4D97-AF65-F5344CB8AC3E}">
        <p14:creationId xmlns:p14="http://schemas.microsoft.com/office/powerpoint/2010/main" val="266541653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タイトル 6">
            <a:extLst>
              <a:ext uri="{FF2B5EF4-FFF2-40B4-BE49-F238E27FC236}">
                <a16:creationId xmlns:a16="http://schemas.microsoft.com/office/drawing/2014/main" id="{FF388457-88C1-6B46-8F81-C44CEBC8AB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4675" y="304800"/>
            <a:ext cx="8001000" cy="794951"/>
          </a:xfrm>
        </p:spPr>
        <p:txBody>
          <a:bodyPr anchor="ctr">
            <a:normAutofit/>
          </a:bodyPr>
          <a:lstStyle/>
          <a:p>
            <a:pPr algn="ctr"/>
            <a:r>
              <a:rPr lang="ja-JP" altLang="en-US" sz="3600">
                <a:latin typeface="Meiryo" panose="020B0604030504040204" pitchFamily="34" charset="-128"/>
                <a:ea typeface="Meiryo" panose="020B0604030504040204" pitchFamily="34" charset="-128"/>
              </a:rPr>
              <a:t>学会サイトをご覧ください</a:t>
            </a:r>
          </a:p>
        </p:txBody>
      </p:sp>
      <p:pic>
        <p:nvPicPr>
          <p:cNvPr id="8" name="コンテンツ プレースホルダー 7">
            <a:extLst>
              <a:ext uri="{FF2B5EF4-FFF2-40B4-BE49-F238E27FC236}">
                <a16:creationId xmlns:a16="http://schemas.microsoft.com/office/drawing/2014/main" id="{7A1F02FC-5CE3-4341-8A07-08C91BA33D6E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451"/>
          <a:stretch/>
        </p:blipFill>
        <p:spPr>
          <a:xfrm>
            <a:off x="4735677" y="1195916"/>
            <a:ext cx="4266956" cy="5521407"/>
          </a:xfrm>
        </p:spPr>
      </p:pic>
      <p:pic>
        <p:nvPicPr>
          <p:cNvPr id="10" name="図 9">
            <a:extLst>
              <a:ext uri="{FF2B5EF4-FFF2-40B4-BE49-F238E27FC236}">
                <a16:creationId xmlns:a16="http://schemas.microsoft.com/office/drawing/2014/main" id="{8F3FC7FD-D004-E54C-9CC4-D8FF4DBE797E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25" b="9653"/>
          <a:stretch/>
        </p:blipFill>
        <p:spPr>
          <a:xfrm>
            <a:off x="141367" y="1365976"/>
            <a:ext cx="4851974" cy="4754091"/>
          </a:xfrm>
          <a:prstGeom prst="rect">
            <a:avLst/>
          </a:prstGeom>
        </p:spPr>
      </p:pic>
      <p:pic>
        <p:nvPicPr>
          <p:cNvPr id="17" name="図 16" descr="スクリーンショットの画面&#10;&#10;自動的に生成された説明">
            <a:extLst>
              <a:ext uri="{FF2B5EF4-FFF2-40B4-BE49-F238E27FC236}">
                <a16:creationId xmlns:a16="http://schemas.microsoft.com/office/drawing/2014/main" id="{0B35A8FA-574F-4A41-8084-9E092DBB29A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959" y="3807822"/>
            <a:ext cx="4896790" cy="2312245"/>
          </a:xfrm>
          <a:prstGeom prst="rect">
            <a:avLst/>
          </a:prstGeom>
        </p:spPr>
      </p:pic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F58D0975-CCE8-EB44-A098-AC2A626D04BA}"/>
              </a:ext>
            </a:extLst>
          </p:cNvPr>
          <p:cNvSpPr/>
          <p:nvPr/>
        </p:nvSpPr>
        <p:spPr>
          <a:xfrm>
            <a:off x="277792" y="4965539"/>
            <a:ext cx="4457885" cy="324091"/>
          </a:xfrm>
          <a:prstGeom prst="rect">
            <a:avLst/>
          </a:prstGeom>
          <a:noFill/>
          <a:ln w="28575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99EBF956-5EC9-F643-98C3-A1226DE3DBFC}"/>
              </a:ext>
            </a:extLst>
          </p:cNvPr>
          <p:cNvSpPr/>
          <p:nvPr/>
        </p:nvSpPr>
        <p:spPr>
          <a:xfrm>
            <a:off x="277793" y="4144928"/>
            <a:ext cx="4457885" cy="324091"/>
          </a:xfrm>
          <a:prstGeom prst="rect">
            <a:avLst/>
          </a:prstGeom>
          <a:noFill/>
          <a:ln w="28575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278284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タイトル 6">
            <a:extLst>
              <a:ext uri="{FF2B5EF4-FFF2-40B4-BE49-F238E27FC236}">
                <a16:creationId xmlns:a16="http://schemas.microsoft.com/office/drawing/2014/main" id="{FF388457-88C1-6B46-8F81-C44CEBC8AB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4675" y="304800"/>
            <a:ext cx="8001000" cy="794951"/>
          </a:xfrm>
        </p:spPr>
        <p:txBody>
          <a:bodyPr anchor="ctr">
            <a:normAutofit/>
          </a:bodyPr>
          <a:lstStyle/>
          <a:p>
            <a:pPr algn="ctr"/>
            <a:r>
              <a:rPr lang="ja-JP" altLang="en-US" sz="3600">
                <a:latin typeface="Meiryo" panose="020B0604030504040204" pitchFamily="34" charset="-128"/>
                <a:ea typeface="Meiryo" panose="020B0604030504040204" pitchFamily="34" charset="-128"/>
              </a:rPr>
              <a:t>診療の手引きもご確認ください</a:t>
            </a:r>
          </a:p>
        </p:txBody>
      </p:sp>
      <p:pic>
        <p:nvPicPr>
          <p:cNvPr id="11" name="コンテンツ プレースホルダー 10">
            <a:extLst>
              <a:ext uri="{FF2B5EF4-FFF2-40B4-BE49-F238E27FC236}">
                <a16:creationId xmlns:a16="http://schemas.microsoft.com/office/drawing/2014/main" id="{4E86CE12-D6FF-7449-A6ED-BAE007056E08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3438" y="1353633"/>
            <a:ext cx="3924300" cy="4713945"/>
          </a:xfrm>
        </p:spPr>
      </p:pic>
      <p:pic>
        <p:nvPicPr>
          <p:cNvPr id="13" name="図 12">
            <a:extLst>
              <a:ext uri="{FF2B5EF4-FFF2-40B4-BE49-F238E27FC236}">
                <a16:creationId xmlns:a16="http://schemas.microsoft.com/office/drawing/2014/main" id="{D56824F3-9C48-5448-8F95-DF1AF72B678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36" y="1353633"/>
            <a:ext cx="4013964" cy="5281941"/>
          </a:xfrm>
          <a:prstGeom prst="rect">
            <a:avLst/>
          </a:prstGeom>
        </p:spPr>
      </p:pic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A465A569-2D44-C44C-8D1A-61B2E7956457}"/>
              </a:ext>
            </a:extLst>
          </p:cNvPr>
          <p:cNvSpPr/>
          <p:nvPr/>
        </p:nvSpPr>
        <p:spPr>
          <a:xfrm>
            <a:off x="4893276" y="3685891"/>
            <a:ext cx="2804983" cy="416552"/>
          </a:xfrm>
          <a:prstGeom prst="rect">
            <a:avLst/>
          </a:prstGeom>
          <a:noFill/>
          <a:ln w="28575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808610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 anchor="b">
            <a:normAutofit/>
          </a:bodyPr>
          <a:lstStyle/>
          <a:p>
            <a:pPr algn="ctr"/>
            <a:r>
              <a:rPr lang="ja-JP" altLang="ja-JP">
                <a:latin typeface="Meiryo" panose="020B0604030504040204" pitchFamily="34" charset="-128"/>
                <a:ea typeface="Meiryo" panose="020B0604030504040204" pitchFamily="34" charset="-128"/>
              </a:rPr>
              <a:t>重症</a:t>
            </a:r>
            <a:r>
              <a:rPr lang="ja-JP" altLang="en-US">
                <a:latin typeface="Meiryo" panose="020B0604030504040204" pitchFamily="34" charset="-128"/>
                <a:ea typeface="Meiryo" panose="020B0604030504040204" pitchFamily="34" charset="-128"/>
              </a:rPr>
              <a:t>度の確認</a:t>
            </a:r>
            <a:endParaRPr kumimoji="1" lang="ja-JP" altLang="en-US" sz="3600" dirty="0">
              <a:latin typeface="Meiryo" panose="020B0604030504040204" pitchFamily="34" charset="-128"/>
              <a:ea typeface="Meiryo" panose="020B0604030504040204" pitchFamily="34" charset="-128"/>
              <a:cs typeface="ヒラギノ丸ゴ ProN W4"/>
            </a:endParaRPr>
          </a:p>
        </p:txBody>
      </p:sp>
      <p:sp>
        <p:nvSpPr>
          <p:cNvPr id="6" name="スライド番号プレースホルダ 3"/>
          <p:cNvSpPr txBox="1">
            <a:spLocks noGrp="1"/>
          </p:cNvSpPr>
          <p:nvPr/>
        </p:nvSpPr>
        <p:spPr bwMode="auto">
          <a:xfrm>
            <a:off x="0" y="6551613"/>
            <a:ext cx="5715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kumimoji="1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kumimoji="1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kumimoji="1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fld id="{46D3852D-86F2-FA41-BF7D-C46319BBDABD}" type="slidenum">
              <a:rPr kumimoji="0" lang="en-US" altLang="ja-JP" sz="1200" b="0">
                <a:latin typeface="Meiryo" panose="020B0604030504040204" pitchFamily="34" charset="-128"/>
                <a:ea typeface="Meiryo" panose="020B0604030504040204" pitchFamily="34" charset="-128"/>
                <a:cs typeface="ヒラギノ丸ゴ ProN W4"/>
              </a:rPr>
              <a:pPr algn="ctr" eaLnBrk="1" hangingPunct="1"/>
              <a:t>2</a:t>
            </a:fld>
            <a:endParaRPr kumimoji="0" lang="en-US" altLang="ja-JP" sz="1200" b="0" dirty="0">
              <a:latin typeface="Meiryo" panose="020B0604030504040204" pitchFamily="34" charset="-128"/>
              <a:ea typeface="Meiryo" panose="020B0604030504040204" pitchFamily="34" charset="-128"/>
              <a:cs typeface="ヒラギノ丸ゴ ProN W4"/>
            </a:endParaRPr>
          </a:p>
        </p:txBody>
      </p:sp>
      <p:graphicFrame>
        <p:nvGraphicFramePr>
          <p:cNvPr id="19" name="コンテンツ プレースホルダー 18">
            <a:extLst>
              <a:ext uri="{FF2B5EF4-FFF2-40B4-BE49-F238E27FC236}">
                <a16:creationId xmlns:a16="http://schemas.microsoft.com/office/drawing/2014/main" id="{2E4D8621-98DC-1545-ABA5-C3384F48BA3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38241382"/>
              </p:ext>
            </p:extLst>
          </p:nvPr>
        </p:nvGraphicFramePr>
        <p:xfrm>
          <a:off x="1161535" y="2133600"/>
          <a:ext cx="6944497" cy="3859425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421027">
                  <a:extLst>
                    <a:ext uri="{9D8B030D-6E8A-4147-A177-3AD203B41FA5}">
                      <a16:colId xmlns:a16="http://schemas.microsoft.com/office/drawing/2014/main" val="531017213"/>
                    </a:ext>
                  </a:extLst>
                </a:gridCol>
                <a:gridCol w="1865870">
                  <a:extLst>
                    <a:ext uri="{9D8B030D-6E8A-4147-A177-3AD203B41FA5}">
                      <a16:colId xmlns:a16="http://schemas.microsoft.com/office/drawing/2014/main" val="1982306320"/>
                    </a:ext>
                  </a:extLst>
                </a:gridCol>
                <a:gridCol w="3657600">
                  <a:extLst>
                    <a:ext uri="{9D8B030D-6E8A-4147-A177-3AD203B41FA5}">
                      <a16:colId xmlns:a16="http://schemas.microsoft.com/office/drawing/2014/main" val="416044599"/>
                    </a:ext>
                  </a:extLst>
                </a:gridCol>
              </a:tblGrid>
              <a:tr h="771885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重症度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SpO</a:t>
                      </a:r>
                      <a:r>
                        <a:rPr kumimoji="1" lang="en-US" altLang="ja-JP" baseline="-25000" dirty="0"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2</a:t>
                      </a:r>
                      <a:r>
                        <a:rPr kumimoji="1" lang="en-US" altLang="ja-JP" dirty="0"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 (%)</a:t>
                      </a:r>
                      <a:endParaRPr kumimoji="1" lang="ja-JP" altLang="en-US"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臨床所見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07609261"/>
                  </a:ext>
                </a:extLst>
              </a:tr>
              <a:tr h="771885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軽症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≧</a:t>
                      </a:r>
                      <a:r>
                        <a:rPr kumimoji="1" lang="en-US" altLang="ja-JP" sz="1600" b="1" dirty="0">
                          <a:solidFill>
                            <a:srgbClr val="FF0000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96</a:t>
                      </a:r>
                      <a:endParaRPr kumimoji="1" lang="ja-JP" altLang="en-US" sz="1600" b="1">
                        <a:solidFill>
                          <a:srgbClr val="FF0000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呼吸器症状なし咳のみ</a:t>
                      </a:r>
                    </a:p>
                    <a:p>
                      <a:r>
                        <a:rPr kumimoji="1" lang="ja-JP" altLang="en-US" sz="1400"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息切れなし</a:t>
                      </a:r>
                      <a:endParaRPr kumimoji="1" lang="en-US" altLang="ja-JP" sz="1400" dirty="0"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65583111"/>
                  </a:ext>
                </a:extLst>
              </a:tr>
              <a:tr h="771885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中等症</a:t>
                      </a:r>
                      <a:r>
                        <a:rPr kumimoji="1" lang="en-US" altLang="ja-JP" sz="1400" dirty="0"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 I</a:t>
                      </a:r>
                      <a:endParaRPr kumimoji="1" lang="ja-JP" altLang="en-US" sz="1400"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 dirty="0">
                          <a:solidFill>
                            <a:srgbClr val="FF0000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93</a:t>
                      </a:r>
                      <a:r>
                        <a:rPr kumimoji="1" lang="en-US" altLang="ja-JP" sz="1600" dirty="0"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&lt; SpO</a:t>
                      </a:r>
                      <a:r>
                        <a:rPr kumimoji="1" lang="en-US" altLang="ja-JP" sz="1600" baseline="-25000" dirty="0"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2</a:t>
                      </a:r>
                      <a:r>
                        <a:rPr kumimoji="1" lang="en-US" altLang="ja-JP" sz="1600" dirty="0"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 &lt; </a:t>
                      </a:r>
                      <a:r>
                        <a:rPr kumimoji="1" lang="en-US" altLang="ja-JP" sz="1600" b="1" dirty="0">
                          <a:solidFill>
                            <a:srgbClr val="FF0000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96</a:t>
                      </a:r>
                      <a:endParaRPr kumimoji="1" lang="ja-JP" altLang="en-US" sz="1600" b="1">
                        <a:solidFill>
                          <a:srgbClr val="FF0000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息切れ</a:t>
                      </a:r>
                      <a:endParaRPr kumimoji="1" lang="en-US" altLang="ja-JP" sz="1400" dirty="0"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r>
                        <a:rPr kumimoji="1" lang="ja-JP" altLang="en-US" sz="1400"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肺炎所見＋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90893810"/>
                  </a:ext>
                </a:extLst>
              </a:tr>
              <a:tr h="771885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中等症</a:t>
                      </a:r>
                      <a:r>
                        <a:rPr kumimoji="1" lang="en-US" altLang="ja-JP" sz="1400" dirty="0"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 II</a:t>
                      </a:r>
                      <a:endParaRPr kumimoji="1" lang="ja-JP" altLang="en-US" sz="1400"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≦</a:t>
                      </a:r>
                      <a:r>
                        <a:rPr kumimoji="1" lang="en-US" altLang="ja-JP" sz="1600" dirty="0"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 </a:t>
                      </a:r>
                      <a:r>
                        <a:rPr kumimoji="1" lang="en-US" altLang="ja-JP" sz="1600" b="1" dirty="0">
                          <a:solidFill>
                            <a:srgbClr val="FF0000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93</a:t>
                      </a:r>
                      <a:endParaRPr kumimoji="1" lang="ja-JP" altLang="en-US" sz="1600" b="1">
                        <a:solidFill>
                          <a:srgbClr val="FF0000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酸素投与が必要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00435105"/>
                  </a:ext>
                </a:extLst>
              </a:tr>
              <a:tr h="771885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重症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600"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ICU</a:t>
                      </a:r>
                      <a:r>
                        <a:rPr kumimoji="1" lang="ja-JP" altLang="en-US" sz="1400"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に入室　あるいは</a:t>
                      </a:r>
                      <a:r>
                        <a:rPr kumimoji="1" lang="ja-JP" altLang="en-US" sz="1400" dirty="0"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r>
                        <a:rPr kumimoji="1" lang="ja-JP" altLang="en-US" sz="1400"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人工呼吸器が必要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34994327"/>
                  </a:ext>
                </a:extLst>
              </a:tr>
            </a:tbl>
          </a:graphicData>
        </a:graphic>
      </p:graphicFrame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D5679B4D-D849-754B-9F0B-EB23AB00FC90}"/>
              </a:ext>
            </a:extLst>
          </p:cNvPr>
          <p:cNvSpPr txBox="1"/>
          <p:nvPr/>
        </p:nvSpPr>
        <p:spPr>
          <a:xfrm>
            <a:off x="6917011" y="322605"/>
            <a:ext cx="19688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>
                <a:latin typeface="Meiryo UI" panose="020B0604030504040204" pitchFamily="34" charset="-128"/>
                <a:ea typeface="Meiryo UI" panose="020B0604030504040204" pitchFamily="34" charset="-128"/>
              </a:rPr>
              <a:t>診療の手引き第２版より</a:t>
            </a:r>
          </a:p>
        </p:txBody>
      </p:sp>
    </p:spTree>
    <p:extLst>
      <p:ext uri="{BB962C8B-B14F-4D97-AF65-F5344CB8AC3E}">
        <p14:creationId xmlns:p14="http://schemas.microsoft.com/office/powerpoint/2010/main" val="12934151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58F14F6A-F6F7-4527-8B35-20C12F5BFD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b">
            <a:normAutofit/>
          </a:bodyPr>
          <a:lstStyle/>
          <a:p>
            <a:pPr algn="ctr"/>
            <a:r>
              <a:rPr lang="en-US" sz="3600" dirty="0">
                <a:latin typeface="Meiryo" panose="020B0604030504040204" pitchFamily="34" charset="-128"/>
                <a:ea typeface="Meiryo" panose="020B0604030504040204" pitchFamily="34" charset="-128"/>
              </a:rPr>
              <a:t>COVID</a:t>
            </a:r>
            <a:r>
              <a:rPr lang="ja-JP" altLang="en-US" sz="3600">
                <a:latin typeface="Meiryo" panose="020B0604030504040204" pitchFamily="34" charset="-128"/>
                <a:ea typeface="Meiryo" panose="020B0604030504040204" pitchFamily="34" charset="-128"/>
              </a:rPr>
              <a:t>への人工呼吸の基本的考え方</a:t>
            </a:r>
            <a:endParaRPr lang="en-US" sz="3600" dirty="0"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0AED425D-7338-324E-B516-901B12C2B8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30149" y="2083496"/>
            <a:ext cx="7076747" cy="4386752"/>
          </a:xfrm>
        </p:spPr>
        <p:txBody>
          <a:bodyPr>
            <a:normAutofit/>
          </a:bodyPr>
          <a:lstStyle/>
          <a:p>
            <a:r>
              <a:rPr lang="ja-JP" altLang="en-US">
                <a:latin typeface="Meiryo" panose="020B0604030504040204" pitchFamily="34" charset="-128"/>
                <a:ea typeface="Meiryo" panose="020B0604030504040204" pitchFamily="34" charset="-128"/>
              </a:rPr>
              <a:t>特異的治療薬はない</a:t>
            </a:r>
            <a:endParaRPr lang="en-US" altLang="ja-JP" dirty="0"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r>
              <a:rPr lang="ja-JP" altLang="en-US">
                <a:latin typeface="Meiryo" panose="020B0604030504040204" pitchFamily="34" charset="-128"/>
                <a:ea typeface="Meiryo" panose="020B0604030504040204" pitchFamily="34" charset="-128"/>
              </a:rPr>
              <a:t>ウィルス性肺炎はいつかは治る？</a:t>
            </a:r>
            <a:endParaRPr lang="en-US" altLang="ja-JP" dirty="0"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r>
              <a:rPr lang="ja-JP" altLang="en-US">
                <a:latin typeface="Meiryo" panose="020B0604030504040204" pitchFamily="34" charset="-128"/>
                <a:ea typeface="Meiryo" panose="020B0604030504040204" pitchFamily="34" charset="-128"/>
              </a:rPr>
              <a:t>肺内の炎症を鎮めることが大切</a:t>
            </a:r>
            <a:endParaRPr lang="en-US" altLang="ja-JP" dirty="0"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r>
              <a:rPr lang="ja-JP" altLang="en-US">
                <a:latin typeface="Meiryo" panose="020B0604030504040204" pitchFamily="34" charset="-128"/>
                <a:ea typeface="Meiryo" panose="020B0604030504040204" pitchFamily="34" charset="-128"/>
              </a:rPr>
              <a:t>３つの</a:t>
            </a:r>
            <a:r>
              <a:rPr lang="en-US" altLang="ja-JP" dirty="0">
                <a:latin typeface="Meiryo" panose="020B0604030504040204" pitchFamily="34" charset="-128"/>
                <a:ea typeface="Meiryo" panose="020B0604030504040204" pitchFamily="34" charset="-128"/>
              </a:rPr>
              <a:t> </a:t>
            </a:r>
            <a:r>
              <a:rPr lang="ja-JP" altLang="en-US">
                <a:latin typeface="Meiryo" panose="020B0604030504040204" pitchFamily="34" charset="-128"/>
                <a:ea typeface="Meiryo" panose="020B0604030504040204" pitchFamily="34" charset="-128"/>
              </a:rPr>
              <a:t>“作らない”</a:t>
            </a:r>
            <a:r>
              <a:rPr lang="en-US" altLang="ja-JP" dirty="0">
                <a:latin typeface="Meiryo" panose="020B0604030504040204" pitchFamily="34" charset="-128"/>
                <a:ea typeface="Meiryo" panose="020B0604030504040204" pitchFamily="34" charset="-128"/>
              </a:rPr>
              <a:t> </a:t>
            </a:r>
            <a:r>
              <a:rPr lang="ja-JP" altLang="en-US">
                <a:latin typeface="Meiryo" panose="020B0604030504040204" pitchFamily="34" charset="-128"/>
                <a:ea typeface="Meiryo" panose="020B0604030504040204" pitchFamily="34" charset="-128"/>
              </a:rPr>
              <a:t>戦略</a:t>
            </a:r>
          </a:p>
          <a:p>
            <a:pPr lvl="1">
              <a:lnSpc>
                <a:spcPct val="150000"/>
              </a:lnSpc>
            </a:pPr>
            <a:r>
              <a:rPr lang="ja-JP" altLang="en-US" sz="2400">
                <a:latin typeface="Meiryo" panose="020B0604030504040204" pitchFamily="34" charset="-128"/>
                <a:ea typeface="Meiryo" panose="020B0604030504040204" pitchFamily="34" charset="-128"/>
              </a:rPr>
              <a:t>不可逆的な肺傷害</a:t>
            </a:r>
            <a:endParaRPr lang="en-US" altLang="ja-JP" sz="2400" dirty="0"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lvl="1">
              <a:lnSpc>
                <a:spcPct val="150000"/>
              </a:lnSpc>
            </a:pPr>
            <a:r>
              <a:rPr lang="ja-JP" altLang="en-US" sz="2400">
                <a:latin typeface="Meiryo" panose="020B0604030504040204" pitchFamily="34" charset="-128"/>
                <a:ea typeface="Meiryo" panose="020B0604030504040204" pitchFamily="34" charset="-128"/>
              </a:rPr>
              <a:t>その他の人工呼吸器関連合併症</a:t>
            </a:r>
          </a:p>
          <a:p>
            <a:pPr lvl="1">
              <a:lnSpc>
                <a:spcPct val="150000"/>
              </a:lnSpc>
            </a:pPr>
            <a:r>
              <a:rPr lang="ja-JP" altLang="en-US" sz="2400">
                <a:latin typeface="Meiryo" panose="020B0604030504040204" pitchFamily="34" charset="-128"/>
                <a:ea typeface="Meiryo" panose="020B0604030504040204" pitchFamily="34" charset="-128"/>
              </a:rPr>
              <a:t>他臓器不全</a:t>
            </a:r>
            <a:endParaRPr lang="en-US" altLang="ja-JP" sz="2400" dirty="0"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5" name="スライド番号プレースホルダ 3">
            <a:extLst>
              <a:ext uri="{FF2B5EF4-FFF2-40B4-BE49-F238E27FC236}">
                <a16:creationId xmlns:a16="http://schemas.microsoft.com/office/drawing/2014/main" id="{F755C77F-9A36-A947-BA9A-49BE7AE29316}"/>
              </a:ext>
            </a:extLst>
          </p:cNvPr>
          <p:cNvSpPr txBox="1">
            <a:spLocks noGrp="1"/>
          </p:cNvSpPr>
          <p:nvPr/>
        </p:nvSpPr>
        <p:spPr bwMode="auto">
          <a:xfrm>
            <a:off x="0" y="6551613"/>
            <a:ext cx="5715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kumimoji="1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kumimoji="1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kumimoji="1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fld id="{46D3852D-86F2-FA41-BF7D-C46319BBDABD}" type="slidenum">
              <a:rPr kumimoji="0" lang="en-US" altLang="ja-JP" sz="1200" b="0">
                <a:latin typeface="Meiryo" panose="020B0604030504040204" pitchFamily="34" charset="-128"/>
                <a:ea typeface="Meiryo" panose="020B0604030504040204" pitchFamily="34" charset="-128"/>
                <a:cs typeface="ヒラギノ丸ゴ ProN W4"/>
              </a:rPr>
              <a:pPr algn="ctr" eaLnBrk="1" hangingPunct="1"/>
              <a:t>3</a:t>
            </a:fld>
            <a:endParaRPr kumimoji="0" lang="en-US" altLang="ja-JP" sz="1200" b="0" dirty="0">
              <a:latin typeface="Meiryo" panose="020B0604030504040204" pitchFamily="34" charset="-128"/>
              <a:ea typeface="Meiryo" panose="020B0604030504040204" pitchFamily="34" charset="-128"/>
              <a:cs typeface="ヒラギノ丸ゴ ProN W4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DB3BBF6D-FD6B-B846-AE0E-084A0D72A51B}"/>
              </a:ext>
            </a:extLst>
          </p:cNvPr>
          <p:cNvSpPr txBox="1"/>
          <p:nvPr/>
        </p:nvSpPr>
        <p:spPr>
          <a:xfrm>
            <a:off x="6597695" y="2083496"/>
            <a:ext cx="22605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>
                <a:latin typeface="Meiryo" panose="020B0604030504040204" pitchFamily="34" charset="-128"/>
                <a:ea typeface="Meiryo" panose="020B0604030504040204" pitchFamily="34" charset="-128"/>
              </a:rPr>
              <a:t>←</a:t>
            </a:r>
            <a:r>
              <a:rPr lang="en-US" altLang="ja-JP" sz="2400" dirty="0">
                <a:latin typeface="Meiryo" panose="020B0604030504040204" pitchFamily="34" charset="-128"/>
                <a:ea typeface="Meiryo" panose="020B0604030504040204" pitchFamily="34" charset="-128"/>
              </a:rPr>
              <a:t>ARDS</a:t>
            </a:r>
            <a:r>
              <a:rPr lang="ja-JP" altLang="en-US" sz="2400">
                <a:latin typeface="Meiryo" panose="020B0604030504040204" pitchFamily="34" charset="-128"/>
                <a:ea typeface="Meiryo" panose="020B0604030504040204" pitchFamily="34" charset="-128"/>
              </a:rPr>
              <a:t>と同じ</a:t>
            </a:r>
            <a:endParaRPr kumimoji="1" lang="ja-JP" altLang="en-US" sz="2400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EE8E38E9-82DA-5144-A888-2AC435D6EB33}"/>
              </a:ext>
            </a:extLst>
          </p:cNvPr>
          <p:cNvSpPr txBox="1"/>
          <p:nvPr/>
        </p:nvSpPr>
        <p:spPr>
          <a:xfrm>
            <a:off x="6597694" y="3918047"/>
            <a:ext cx="22605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>
                <a:latin typeface="Meiryo" panose="020B0604030504040204" pitchFamily="34" charset="-128"/>
                <a:ea typeface="Meiryo" panose="020B0604030504040204" pitchFamily="34" charset="-128"/>
              </a:rPr>
              <a:t>←</a:t>
            </a:r>
            <a:r>
              <a:rPr lang="en-US" altLang="ja-JP" sz="2400" dirty="0">
                <a:latin typeface="Meiryo" panose="020B0604030504040204" pitchFamily="34" charset="-128"/>
                <a:ea typeface="Meiryo" panose="020B0604030504040204" pitchFamily="34" charset="-128"/>
              </a:rPr>
              <a:t>ARDS</a:t>
            </a:r>
            <a:r>
              <a:rPr lang="ja-JP" altLang="en-US" sz="2400">
                <a:latin typeface="Meiryo" panose="020B0604030504040204" pitchFamily="34" charset="-128"/>
                <a:ea typeface="Meiryo" panose="020B0604030504040204" pitchFamily="34" charset="-128"/>
              </a:rPr>
              <a:t>と同じ</a:t>
            </a:r>
            <a:endParaRPr kumimoji="1" lang="ja-JP" altLang="en-US" sz="2400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A87904EA-CA03-D24A-8CFE-4A7437723ACA}"/>
              </a:ext>
            </a:extLst>
          </p:cNvPr>
          <p:cNvSpPr txBox="1"/>
          <p:nvPr/>
        </p:nvSpPr>
        <p:spPr>
          <a:xfrm>
            <a:off x="6597693" y="3294070"/>
            <a:ext cx="22605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>
                <a:latin typeface="Meiryo" panose="020B0604030504040204" pitchFamily="34" charset="-128"/>
                <a:ea typeface="Meiryo" panose="020B0604030504040204" pitchFamily="34" charset="-128"/>
              </a:rPr>
              <a:t>←</a:t>
            </a:r>
            <a:r>
              <a:rPr lang="en-US" altLang="ja-JP" sz="2400" dirty="0">
                <a:latin typeface="Meiryo" panose="020B0604030504040204" pitchFamily="34" charset="-128"/>
                <a:ea typeface="Meiryo" panose="020B0604030504040204" pitchFamily="34" charset="-128"/>
              </a:rPr>
              <a:t>ARDS</a:t>
            </a:r>
            <a:r>
              <a:rPr lang="ja-JP" altLang="en-US" sz="2400">
                <a:latin typeface="Meiryo" panose="020B0604030504040204" pitchFamily="34" charset="-128"/>
                <a:ea typeface="Meiryo" panose="020B0604030504040204" pitchFamily="34" charset="-128"/>
              </a:rPr>
              <a:t>と同じ</a:t>
            </a:r>
            <a:endParaRPr kumimoji="1" lang="ja-JP" altLang="en-US" sz="2400"/>
          </a:p>
        </p:txBody>
      </p:sp>
    </p:spTree>
    <p:extLst>
      <p:ext uri="{BB962C8B-B14F-4D97-AF65-F5344CB8AC3E}">
        <p14:creationId xmlns:p14="http://schemas.microsoft.com/office/powerpoint/2010/main" val="24665441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 anchor="b">
            <a:normAutofit/>
          </a:bodyPr>
          <a:lstStyle/>
          <a:p>
            <a:pPr algn="ctr"/>
            <a:r>
              <a:rPr lang="en-US" altLang="ja-JP" dirty="0">
                <a:latin typeface="Meiryo" panose="020B0604030504040204" pitchFamily="34" charset="-128"/>
                <a:ea typeface="Meiryo" panose="020B0604030504040204" pitchFamily="34" charset="-128"/>
              </a:rPr>
              <a:t>COVID</a:t>
            </a:r>
            <a:r>
              <a:rPr lang="ja-JP" altLang="ja-JP">
                <a:latin typeface="Meiryo" panose="020B0604030504040204" pitchFamily="34" charset="-128"/>
                <a:ea typeface="Meiryo" panose="020B0604030504040204" pitchFamily="34" charset="-128"/>
              </a:rPr>
              <a:t>重症</a:t>
            </a:r>
            <a:r>
              <a:rPr lang="ja-JP" altLang="en-US">
                <a:latin typeface="Meiryo" panose="020B0604030504040204" pitchFamily="34" charset="-128"/>
                <a:ea typeface="Meiryo" panose="020B0604030504040204" pitchFamily="34" charset="-128"/>
              </a:rPr>
              <a:t>肺炎</a:t>
            </a:r>
            <a:r>
              <a:rPr lang="ja-JP" altLang="ja-JP">
                <a:latin typeface="Meiryo" panose="020B0604030504040204" pitchFamily="34" charset="-128"/>
                <a:ea typeface="Meiryo" panose="020B0604030504040204" pitchFamily="34" charset="-128"/>
              </a:rPr>
              <a:t>の特徴</a:t>
            </a:r>
            <a:endParaRPr kumimoji="1" lang="ja-JP" altLang="en-US" sz="3600" dirty="0">
              <a:latin typeface="Meiryo" panose="020B0604030504040204" pitchFamily="34" charset="-128"/>
              <a:ea typeface="Meiryo" panose="020B0604030504040204" pitchFamily="34" charset="-128"/>
              <a:cs typeface="ヒラギノ丸ゴ ProN W4"/>
            </a:endParaRP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idx="1"/>
          </p:nvPr>
        </p:nvSpPr>
        <p:spPr>
          <a:xfrm>
            <a:off x="839972" y="2166843"/>
            <a:ext cx="7550266" cy="3949755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ja-JP" altLang="ja-JP" sz="2000">
                <a:latin typeface="Meiryo" panose="020B0604030504040204" pitchFamily="34" charset="-128"/>
                <a:ea typeface="Meiryo" panose="020B0604030504040204" pitchFamily="34" charset="-128"/>
              </a:rPr>
              <a:t>呼吸困難感出現から数時間で重症化する場合がある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ja-JP" altLang="ja-JP" sz="2000">
                <a:latin typeface="Meiryo" panose="020B0604030504040204" pitchFamily="34" charset="-128"/>
                <a:ea typeface="Meiryo" panose="020B0604030504040204" pitchFamily="34" charset="-128"/>
              </a:rPr>
              <a:t>放射線画像と肺酸素化能はしばしば乖離する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ja-JP" altLang="ja-JP" sz="2000">
                <a:latin typeface="Meiryo" panose="020B0604030504040204" pitchFamily="34" charset="-128"/>
                <a:ea typeface="Meiryo" panose="020B0604030504040204" pitchFamily="34" charset="-128"/>
              </a:rPr>
              <a:t>病態として中等度から重度の</a:t>
            </a:r>
            <a:r>
              <a:rPr lang="en-US" altLang="ja-JP" sz="2000" dirty="0">
                <a:latin typeface="Meiryo" panose="020B0604030504040204" pitchFamily="34" charset="-128"/>
                <a:ea typeface="Meiryo" panose="020B0604030504040204" pitchFamily="34" charset="-128"/>
              </a:rPr>
              <a:t>ARDS</a:t>
            </a:r>
            <a:r>
              <a:rPr lang="ja-JP" altLang="ja-JP" sz="2000">
                <a:latin typeface="Meiryo" panose="020B0604030504040204" pitchFamily="34" charset="-128"/>
                <a:ea typeface="Meiryo" panose="020B0604030504040204" pitchFamily="34" charset="-128"/>
              </a:rPr>
              <a:t>を呈する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ja-JP" altLang="ja-JP" sz="2000">
                <a:latin typeface="Meiryo" panose="020B0604030504040204" pitchFamily="34" charset="-128"/>
                <a:ea typeface="Meiryo" panose="020B0604030504040204" pitchFamily="34" charset="-128"/>
              </a:rPr>
              <a:t>死腔換気の増加により分時換気量が大きい（</a:t>
            </a:r>
            <a:r>
              <a:rPr lang="en-US" altLang="ja-JP" sz="2000" dirty="0">
                <a:latin typeface="Meiryo" panose="020B0604030504040204" pitchFamily="34" charset="-128"/>
                <a:ea typeface="Meiryo" panose="020B0604030504040204" pitchFamily="34" charset="-128"/>
              </a:rPr>
              <a:t>10</a:t>
            </a:r>
            <a:r>
              <a:rPr lang="ja-JP" altLang="ja-JP" sz="2000">
                <a:latin typeface="Meiryo" panose="020B0604030504040204" pitchFamily="34" charset="-128"/>
                <a:ea typeface="Meiryo" panose="020B0604030504040204" pitchFamily="34" charset="-128"/>
              </a:rPr>
              <a:t>−</a:t>
            </a:r>
            <a:r>
              <a:rPr lang="en-US" altLang="ja-JP" sz="2000" dirty="0">
                <a:latin typeface="Meiryo" panose="020B0604030504040204" pitchFamily="34" charset="-128"/>
                <a:ea typeface="Meiryo" panose="020B0604030504040204" pitchFamily="34" charset="-128"/>
              </a:rPr>
              <a:t>14L/</a:t>
            </a:r>
            <a:r>
              <a:rPr lang="ja-JP" altLang="ja-JP" sz="2000">
                <a:latin typeface="Meiryo" panose="020B0604030504040204" pitchFamily="34" charset="-128"/>
                <a:ea typeface="Meiryo" panose="020B0604030504040204" pitchFamily="34" charset="-128"/>
              </a:rPr>
              <a:t>分）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ja-JP" altLang="ja-JP" sz="2000">
                <a:latin typeface="Meiryo" panose="020B0604030504040204" pitchFamily="34" charset="-128"/>
                <a:ea typeface="Meiryo" panose="020B0604030504040204" pitchFamily="34" charset="-128"/>
              </a:rPr>
              <a:t>呼気が延長し</a:t>
            </a:r>
            <a:r>
              <a:rPr lang="en-US" altLang="ja-JP" sz="2000" dirty="0">
                <a:latin typeface="Meiryo" panose="020B0604030504040204" pitchFamily="34" charset="-128"/>
                <a:ea typeface="Meiryo" panose="020B0604030504040204" pitchFamily="34" charset="-128"/>
              </a:rPr>
              <a:t>CO</a:t>
            </a:r>
            <a:r>
              <a:rPr lang="en-US" altLang="ja-JP" sz="2000" baseline="-25000" dirty="0">
                <a:latin typeface="Meiryo" panose="020B0604030504040204" pitchFamily="34" charset="-128"/>
                <a:ea typeface="Meiryo" panose="020B0604030504040204" pitchFamily="34" charset="-128"/>
              </a:rPr>
              <a:t>2</a:t>
            </a:r>
            <a:r>
              <a:rPr lang="ja-JP" altLang="ja-JP" sz="2000">
                <a:latin typeface="Meiryo" panose="020B0604030504040204" pitchFamily="34" charset="-128"/>
                <a:ea typeface="Meiryo" panose="020B0604030504040204" pitchFamily="34" charset="-128"/>
              </a:rPr>
              <a:t>排出に難渋する症例がある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ja-JP" altLang="ja-JP" sz="2000">
                <a:latin typeface="Meiryo" panose="020B0604030504040204" pitchFamily="34" charset="-128"/>
                <a:ea typeface="Meiryo" panose="020B0604030504040204" pitchFamily="34" charset="-128"/>
              </a:rPr>
              <a:t>吸気努力が亢進している（特に人工呼吸開始早期）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ja-JP" altLang="ja-JP" sz="2000">
                <a:latin typeface="Meiryo" panose="020B0604030504040204" pitchFamily="34" charset="-128"/>
                <a:ea typeface="Meiryo" panose="020B0604030504040204" pitchFamily="34" charset="-128"/>
              </a:rPr>
              <a:t>鎮静薬に対し抵抗性を示す症例がある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ja-JP" altLang="ja-JP" sz="2000">
                <a:latin typeface="Meiryo" panose="020B0604030504040204" pitchFamily="34" charset="-128"/>
                <a:ea typeface="Meiryo" panose="020B0604030504040204" pitchFamily="34" charset="-128"/>
              </a:rPr>
              <a:t>経過中喀痰分泌物が増加し気道閉塞をきたす症例がある </a:t>
            </a:r>
            <a:endParaRPr kumimoji="1" lang="en-US" altLang="ja-JP" sz="2000" dirty="0">
              <a:latin typeface="Meiryo" panose="020B0604030504040204" pitchFamily="34" charset="-128"/>
              <a:ea typeface="Meiryo" panose="020B0604030504040204" pitchFamily="34" charset="-128"/>
              <a:cs typeface="ヒラギノ丸ゴ ProN W4"/>
            </a:endParaRPr>
          </a:p>
        </p:txBody>
      </p:sp>
      <p:sp>
        <p:nvSpPr>
          <p:cNvPr id="6" name="スライド番号プレースホルダ 3"/>
          <p:cNvSpPr txBox="1">
            <a:spLocks noGrp="1"/>
          </p:cNvSpPr>
          <p:nvPr/>
        </p:nvSpPr>
        <p:spPr bwMode="auto">
          <a:xfrm>
            <a:off x="0" y="6551613"/>
            <a:ext cx="5715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kumimoji="1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kumimoji="1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kumimoji="1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fld id="{46D3852D-86F2-FA41-BF7D-C46319BBDABD}" type="slidenum">
              <a:rPr kumimoji="0" lang="en-US" altLang="ja-JP" sz="1200" b="0">
                <a:latin typeface="Meiryo" panose="020B0604030504040204" pitchFamily="34" charset="-128"/>
                <a:ea typeface="Meiryo" panose="020B0604030504040204" pitchFamily="34" charset="-128"/>
                <a:cs typeface="ヒラギノ丸ゴ ProN W4"/>
              </a:rPr>
              <a:pPr algn="ctr" eaLnBrk="1" hangingPunct="1"/>
              <a:t>4</a:t>
            </a:fld>
            <a:endParaRPr kumimoji="0" lang="en-US" altLang="ja-JP" sz="1200" b="0" dirty="0">
              <a:latin typeface="Meiryo" panose="020B0604030504040204" pitchFamily="34" charset="-128"/>
              <a:ea typeface="Meiryo" panose="020B0604030504040204" pitchFamily="34" charset="-128"/>
              <a:cs typeface="ヒラギノ丸ゴ ProN W4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BC48747-7FD0-6444-B85F-B48072B512DB}"/>
              </a:ext>
            </a:extLst>
          </p:cNvPr>
          <p:cNvSpPr txBox="1"/>
          <p:nvPr/>
        </p:nvSpPr>
        <p:spPr>
          <a:xfrm>
            <a:off x="6917011" y="322605"/>
            <a:ext cx="19287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>
                <a:latin typeface="Meiryo UI" panose="020B0604030504040204" pitchFamily="34" charset="-128"/>
                <a:ea typeface="Meiryo UI" panose="020B0604030504040204" pitchFamily="34" charset="-128"/>
              </a:rPr>
              <a:t>集中治療医学会</a:t>
            </a:r>
            <a:r>
              <a:rPr kumimoji="1" lang="en-US" altLang="ja-JP" sz="1400" dirty="0">
                <a:latin typeface="Meiryo UI" panose="020B0604030504040204" pitchFamily="34" charset="-128"/>
                <a:ea typeface="Meiryo UI" panose="020B0604030504040204" pitchFamily="34" charset="-128"/>
              </a:rPr>
              <a:t>HP</a:t>
            </a:r>
            <a:r>
              <a:rPr kumimoji="1" lang="ja-JP" altLang="en-US" sz="1400">
                <a:latin typeface="Meiryo UI" panose="020B0604030504040204" pitchFamily="34" charset="-128"/>
                <a:ea typeface="Meiryo UI" panose="020B0604030504040204" pitchFamily="34" charset="-128"/>
              </a:rPr>
              <a:t>より</a:t>
            </a:r>
          </a:p>
        </p:txBody>
      </p:sp>
    </p:spTree>
    <p:extLst>
      <p:ext uri="{BB962C8B-B14F-4D97-AF65-F5344CB8AC3E}">
        <p14:creationId xmlns:p14="http://schemas.microsoft.com/office/powerpoint/2010/main" val="8592051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1620DE6-90C9-9D45-9C3F-BCBFB8B412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b"/>
          <a:lstStyle/>
          <a:p>
            <a:pPr algn="ctr"/>
            <a:r>
              <a:rPr kumimoji="1" lang="ja-JP" altLang="en-US">
                <a:latin typeface="Meiryo" panose="020B0604030504040204" pitchFamily="34" charset="-128"/>
                <a:ea typeface="Meiryo" panose="020B0604030504040204" pitchFamily="34" charset="-128"/>
              </a:rPr>
              <a:t>急速な重症化への対応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A3FE538-47A3-3A42-B36F-9B7C11ACFF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26757" y="2133600"/>
            <a:ext cx="7315369" cy="4390768"/>
          </a:xfrm>
        </p:spPr>
        <p:txBody>
          <a:bodyPr>
            <a:normAutofit/>
          </a:bodyPr>
          <a:lstStyle/>
          <a:p>
            <a:pPr lvl="0">
              <a:lnSpc>
                <a:spcPct val="150000"/>
              </a:lnSpc>
              <a:spcBef>
                <a:spcPts val="0"/>
              </a:spcBef>
            </a:pPr>
            <a:r>
              <a:rPr lang="ja-JP" altLang="ja-JP" sz="2000">
                <a:latin typeface="Meiryo" panose="020B0604030504040204" pitchFamily="34" charset="-128"/>
                <a:ea typeface="Meiryo" panose="020B0604030504040204" pitchFamily="34" charset="-128"/>
              </a:rPr>
              <a:t>酸素療法が必要な患者は</a:t>
            </a:r>
            <a:r>
              <a:rPr lang="ja-JP" altLang="en-US" sz="2000">
                <a:latin typeface="Meiryo" panose="020B0604030504040204" pitchFamily="34" charset="-128"/>
                <a:ea typeface="Meiryo" panose="020B0604030504040204" pitchFamily="34" charset="-128"/>
              </a:rPr>
              <a:t>より高い監視</a:t>
            </a:r>
            <a:r>
              <a:rPr lang="ja-JP" altLang="ja-JP" sz="2000">
                <a:latin typeface="Meiryo" panose="020B0604030504040204" pitchFamily="34" charset="-128"/>
                <a:ea typeface="Meiryo" panose="020B0604030504040204" pitchFamily="34" charset="-128"/>
              </a:rPr>
              <a:t>体制</a:t>
            </a:r>
            <a:r>
              <a:rPr lang="ja-JP" altLang="en-US" sz="2000">
                <a:latin typeface="Meiryo" panose="020B0604030504040204" pitchFamily="34" charset="-128"/>
                <a:ea typeface="Meiryo" panose="020B0604030504040204" pitchFamily="34" charset="-128"/>
              </a:rPr>
              <a:t>に置く</a:t>
            </a:r>
            <a:endParaRPr lang="en-US" altLang="ja-JP" sz="2000" dirty="0"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lvl="1">
              <a:lnSpc>
                <a:spcPct val="150000"/>
              </a:lnSpc>
              <a:spcBef>
                <a:spcPts val="0"/>
              </a:spcBef>
            </a:pPr>
            <a:r>
              <a:rPr lang="en-US" altLang="ja-JP" sz="2000" dirty="0">
                <a:latin typeface="Meiryo" panose="020B0604030504040204" pitchFamily="34" charset="-128"/>
                <a:ea typeface="Meiryo" panose="020B0604030504040204" pitchFamily="34" charset="-128"/>
              </a:rPr>
              <a:t>SpO</a:t>
            </a:r>
            <a:r>
              <a:rPr lang="en-US" altLang="ja-JP" sz="2000" baseline="-25000" dirty="0">
                <a:latin typeface="Meiryo" panose="020B0604030504040204" pitchFamily="34" charset="-128"/>
                <a:ea typeface="Meiryo" panose="020B0604030504040204" pitchFamily="34" charset="-128"/>
              </a:rPr>
              <a:t>2</a:t>
            </a:r>
            <a:r>
              <a:rPr lang="ja-JP" altLang="ja-JP" sz="2000">
                <a:latin typeface="Meiryo" panose="020B0604030504040204" pitchFamily="34" charset="-128"/>
                <a:ea typeface="Meiryo" panose="020B0604030504040204" pitchFamily="34" charset="-128"/>
              </a:rPr>
              <a:t>モニタリング</a:t>
            </a:r>
            <a:endParaRPr lang="en-US" altLang="ja-JP" sz="2000" dirty="0"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lvl="1">
              <a:lnSpc>
                <a:spcPct val="150000"/>
              </a:lnSpc>
              <a:spcBef>
                <a:spcPts val="0"/>
              </a:spcBef>
            </a:pPr>
            <a:r>
              <a:rPr lang="ja-JP" altLang="ja-JP" sz="2000">
                <a:latin typeface="Meiryo" panose="020B0604030504040204" pitchFamily="34" charset="-128"/>
                <a:ea typeface="Meiryo" panose="020B0604030504040204" pitchFamily="34" charset="-128"/>
              </a:rPr>
              <a:t>呼吸状態</a:t>
            </a:r>
            <a:r>
              <a:rPr lang="ja-JP" altLang="en-US" sz="2000">
                <a:latin typeface="Meiryo" panose="020B0604030504040204" pitchFamily="34" charset="-128"/>
                <a:ea typeface="Meiryo" panose="020B0604030504040204" pitchFamily="34" charset="-128"/>
              </a:rPr>
              <a:t>のモニタリング</a:t>
            </a:r>
            <a:endParaRPr lang="en-US" altLang="ja-JP" sz="2000" dirty="0"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lvl="1">
              <a:lnSpc>
                <a:spcPct val="150000"/>
              </a:lnSpc>
              <a:spcBef>
                <a:spcPts val="0"/>
              </a:spcBef>
            </a:pPr>
            <a:r>
              <a:rPr lang="ja-JP" altLang="ja-JP" sz="2000">
                <a:latin typeface="Meiryo" panose="020B0604030504040204" pitchFamily="34" charset="-128"/>
                <a:ea typeface="Meiryo" panose="020B0604030504040204" pitchFamily="34" charset="-128"/>
              </a:rPr>
              <a:t>直ちに気管挿管できる</a:t>
            </a:r>
            <a:r>
              <a:rPr lang="ja-JP" altLang="en-US" sz="2000">
                <a:latin typeface="Meiryo" panose="020B0604030504040204" pitchFamily="34" charset="-128"/>
                <a:ea typeface="Meiryo" panose="020B0604030504040204" pitchFamily="34" charset="-128"/>
              </a:rPr>
              <a:t>部署との連携</a:t>
            </a:r>
            <a:endParaRPr lang="ja-JP" altLang="ja-JP" sz="2000"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ja-JP" altLang="ja-JP" sz="2000">
                <a:latin typeface="Meiryo" panose="020B0604030504040204" pitchFamily="34" charset="-128"/>
                <a:ea typeface="Meiryo" panose="020B0604030504040204" pitchFamily="34" charset="-128"/>
              </a:rPr>
              <a:t>画像だけで病態を判断しない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endParaRPr kumimoji="1" lang="ja-JP" altLang="en-US" sz="2000"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4" name="スライド番号プレースホルダ 3">
            <a:extLst>
              <a:ext uri="{FF2B5EF4-FFF2-40B4-BE49-F238E27FC236}">
                <a16:creationId xmlns:a16="http://schemas.microsoft.com/office/drawing/2014/main" id="{DB8B3D8B-1864-2F45-BAE6-24ECE2D397E2}"/>
              </a:ext>
            </a:extLst>
          </p:cNvPr>
          <p:cNvSpPr txBox="1">
            <a:spLocks noGrp="1"/>
          </p:cNvSpPr>
          <p:nvPr/>
        </p:nvSpPr>
        <p:spPr bwMode="auto">
          <a:xfrm>
            <a:off x="0" y="6551613"/>
            <a:ext cx="5715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kumimoji="1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kumimoji="1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kumimoji="1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fld id="{46D3852D-86F2-FA41-BF7D-C46319BBDABD}" type="slidenum">
              <a:rPr kumimoji="0" lang="en-US" altLang="ja-JP" sz="1200" b="0">
                <a:latin typeface="Meiryo" panose="020B0604030504040204" pitchFamily="34" charset="-128"/>
                <a:ea typeface="Meiryo" panose="020B0604030504040204" pitchFamily="34" charset="-128"/>
                <a:cs typeface="ヒラギノ丸ゴ ProN W4"/>
              </a:rPr>
              <a:pPr algn="ctr" eaLnBrk="1" hangingPunct="1"/>
              <a:t>5</a:t>
            </a:fld>
            <a:endParaRPr kumimoji="0" lang="en-US" altLang="ja-JP" sz="1200" b="0" dirty="0">
              <a:latin typeface="Meiryo" panose="020B0604030504040204" pitchFamily="34" charset="-128"/>
              <a:ea typeface="Meiryo" panose="020B0604030504040204" pitchFamily="34" charset="-128"/>
              <a:cs typeface="ヒラギノ丸ゴ ProN W4"/>
            </a:endParaRPr>
          </a:p>
        </p:txBody>
      </p:sp>
    </p:spTree>
    <p:extLst>
      <p:ext uri="{BB962C8B-B14F-4D97-AF65-F5344CB8AC3E}">
        <p14:creationId xmlns:p14="http://schemas.microsoft.com/office/powerpoint/2010/main" val="18884757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1620DE6-90C9-9D45-9C3F-BCBFB8B412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b"/>
          <a:lstStyle/>
          <a:p>
            <a:pPr algn="ctr"/>
            <a:r>
              <a:rPr kumimoji="1" lang="ja-JP" altLang="en-US">
                <a:latin typeface="Meiryo" panose="020B0604030504040204" pitchFamily="34" charset="-128"/>
                <a:ea typeface="Meiryo" panose="020B0604030504040204" pitchFamily="34" charset="-128"/>
              </a:rPr>
              <a:t>環境・スタッフに配慮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A3FE538-47A3-3A42-B36F-9B7C11ACFF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26757" y="2133600"/>
            <a:ext cx="7581139" cy="3734765"/>
          </a:xfrm>
        </p:spPr>
        <p:txBody>
          <a:bodyPr>
            <a:normAutofit lnSpcReduction="10000"/>
          </a:bodyPr>
          <a:lstStyle/>
          <a:p>
            <a:pPr lvl="0">
              <a:lnSpc>
                <a:spcPct val="150000"/>
              </a:lnSpc>
              <a:spcBef>
                <a:spcPts val="0"/>
              </a:spcBef>
            </a:pPr>
            <a:r>
              <a:rPr lang="ja-JP" altLang="en-US" sz="2000">
                <a:latin typeface="Meiryo" panose="020B0604030504040204" pitchFamily="34" charset="-128"/>
                <a:ea typeface="Meiryo" panose="020B0604030504040204" pitchFamily="34" charset="-128"/>
              </a:rPr>
              <a:t>集中治療環境が脆弱な日本では院内感染拡大の防止に努める</a:t>
            </a:r>
            <a:endParaRPr lang="ja-JP" altLang="ja-JP" sz="2000"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ja-JP" altLang="en-US" sz="2000">
                <a:latin typeface="Meiryo" panose="020B0604030504040204" pitchFamily="34" charset="-128"/>
                <a:ea typeface="Meiryo" panose="020B0604030504040204" pitchFamily="34" charset="-128"/>
              </a:rPr>
              <a:t>エアロゾルが発生する処置を極力行わない</a:t>
            </a:r>
            <a:endParaRPr lang="en-US" altLang="ja-JP" sz="2000" dirty="0"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lvl="1">
              <a:lnSpc>
                <a:spcPct val="150000"/>
              </a:lnSpc>
              <a:spcBef>
                <a:spcPts val="0"/>
              </a:spcBef>
            </a:pPr>
            <a:r>
              <a:rPr lang="ja-JP" altLang="en-US" sz="2000">
                <a:latin typeface="Meiryo" panose="020B0604030504040204" pitchFamily="34" charset="-128"/>
                <a:ea typeface="Meiryo" panose="020B0604030504040204" pitchFamily="34" charset="-128"/>
              </a:rPr>
              <a:t>フィルター、人工鼻の使用と交換手技の周知</a:t>
            </a:r>
            <a:r>
              <a:rPr lang="en-US" altLang="ja-JP" sz="2000" dirty="0">
                <a:solidFill>
                  <a:srgbClr val="FF0000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*</a:t>
            </a:r>
          </a:p>
          <a:p>
            <a:pPr lvl="1">
              <a:lnSpc>
                <a:spcPct val="150000"/>
              </a:lnSpc>
              <a:spcBef>
                <a:spcPts val="0"/>
              </a:spcBef>
            </a:pPr>
            <a:r>
              <a:rPr lang="ja-JP" altLang="en-US" sz="2000">
                <a:latin typeface="Meiryo" panose="020B0604030504040204" pitchFamily="34" charset="-128"/>
                <a:ea typeface="Meiryo" panose="020B0604030504040204" pitchFamily="34" charset="-128"/>
              </a:rPr>
              <a:t>閉鎖式吸引システムの使用</a:t>
            </a:r>
            <a:r>
              <a:rPr lang="en-US" altLang="ja-JP" sz="2000" dirty="0">
                <a:solidFill>
                  <a:srgbClr val="FF0000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*</a:t>
            </a:r>
            <a:endParaRPr lang="en-US" altLang="ja-JP" sz="2000" dirty="0"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lvl="1">
              <a:lnSpc>
                <a:spcPct val="150000"/>
              </a:lnSpc>
              <a:spcBef>
                <a:spcPts val="0"/>
              </a:spcBef>
            </a:pPr>
            <a:r>
              <a:rPr lang="ja-JP" altLang="en-US" sz="2000">
                <a:latin typeface="Meiryo" panose="020B0604030504040204" pitchFamily="34" charset="-128"/>
                <a:ea typeface="Meiryo" panose="020B0604030504040204" pitchFamily="34" charset="-128"/>
              </a:rPr>
              <a:t>高流量酸素療法、</a:t>
            </a:r>
            <a:r>
              <a:rPr lang="en-US" altLang="ja-JP" sz="2000" dirty="0">
                <a:latin typeface="Meiryo" panose="020B0604030504040204" pitchFamily="34" charset="-128"/>
                <a:ea typeface="Meiryo" panose="020B0604030504040204" pitchFamily="34" charset="-128"/>
              </a:rPr>
              <a:t>NPPV/CPAP</a:t>
            </a:r>
            <a:r>
              <a:rPr lang="ja-JP" altLang="en-US" sz="2000">
                <a:latin typeface="Meiryo" panose="020B0604030504040204" pitchFamily="34" charset="-128"/>
                <a:ea typeface="Meiryo" panose="020B0604030504040204" pitchFamily="34" charset="-128"/>
              </a:rPr>
              <a:t>の回避</a:t>
            </a:r>
            <a:r>
              <a:rPr lang="en-US" altLang="ja-JP" sz="2000" dirty="0">
                <a:latin typeface="Meiryo" panose="020B0604030504040204" pitchFamily="34" charset="-128"/>
                <a:ea typeface="Meiryo" panose="020B0604030504040204" pitchFamily="34" charset="-128"/>
              </a:rPr>
              <a:t>**</a:t>
            </a:r>
          </a:p>
          <a:p>
            <a:pPr lvl="1">
              <a:lnSpc>
                <a:spcPct val="150000"/>
              </a:lnSpc>
              <a:spcBef>
                <a:spcPts val="0"/>
              </a:spcBef>
            </a:pPr>
            <a:r>
              <a:rPr lang="ja-JP" altLang="en-US" sz="2000">
                <a:latin typeface="Meiryo" panose="020B0604030504040204" pitchFamily="34" charset="-128"/>
                <a:ea typeface="Meiryo" panose="020B0604030504040204" pitchFamily="34" charset="-128"/>
              </a:rPr>
              <a:t>気管支鏡検査の回避</a:t>
            </a:r>
            <a:endParaRPr lang="en-US" altLang="ja-JP" sz="2000" dirty="0"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lvl="1">
              <a:lnSpc>
                <a:spcPct val="150000"/>
              </a:lnSpc>
              <a:spcBef>
                <a:spcPts val="0"/>
              </a:spcBef>
            </a:pPr>
            <a:r>
              <a:rPr lang="ja-JP" altLang="en-US" sz="2000">
                <a:latin typeface="Meiryo" panose="020B0604030504040204" pitchFamily="34" charset="-128"/>
                <a:ea typeface="Meiryo" panose="020B0604030504040204" pitchFamily="34" charset="-128"/>
              </a:rPr>
              <a:t>気管挿管、チューブ交換手技は熟練者に</a:t>
            </a:r>
            <a:endParaRPr lang="en-US" altLang="ja-JP" sz="2000" dirty="0"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lvl="1">
              <a:lnSpc>
                <a:spcPct val="150000"/>
              </a:lnSpc>
              <a:spcBef>
                <a:spcPts val="0"/>
              </a:spcBef>
            </a:pPr>
            <a:r>
              <a:rPr lang="en-US" altLang="ja-JP" sz="2000" dirty="0">
                <a:latin typeface="Meiryo" panose="020B0604030504040204" pitchFamily="34" charset="-128"/>
                <a:ea typeface="Meiryo" panose="020B0604030504040204" pitchFamily="34" charset="-128"/>
              </a:rPr>
              <a:t>ECMO</a:t>
            </a:r>
            <a:r>
              <a:rPr lang="ja-JP" altLang="en-US" sz="2000">
                <a:latin typeface="Meiryo" panose="020B0604030504040204" pitchFamily="34" charset="-128"/>
                <a:ea typeface="Meiryo" panose="020B0604030504040204" pitchFamily="34" charset="-128"/>
              </a:rPr>
              <a:t>装置への予防的処置（後述）</a:t>
            </a:r>
            <a:endParaRPr lang="en-US" altLang="ja-JP" sz="2000" dirty="0"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50000"/>
              </a:lnSpc>
              <a:spcBef>
                <a:spcPts val="0"/>
              </a:spcBef>
            </a:pPr>
            <a:endParaRPr lang="ja-JP" altLang="ja-JP" sz="2000"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4" name="スライド番号プレースホルダ 3">
            <a:extLst>
              <a:ext uri="{FF2B5EF4-FFF2-40B4-BE49-F238E27FC236}">
                <a16:creationId xmlns:a16="http://schemas.microsoft.com/office/drawing/2014/main" id="{A9EB7D34-0F44-B94C-8C23-DFE7006A7865}"/>
              </a:ext>
            </a:extLst>
          </p:cNvPr>
          <p:cNvSpPr txBox="1">
            <a:spLocks noGrp="1"/>
          </p:cNvSpPr>
          <p:nvPr/>
        </p:nvSpPr>
        <p:spPr bwMode="auto">
          <a:xfrm>
            <a:off x="0" y="6551613"/>
            <a:ext cx="5715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kumimoji="1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kumimoji="1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kumimoji="1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fld id="{46D3852D-86F2-FA41-BF7D-C46319BBDABD}" type="slidenum">
              <a:rPr kumimoji="0" lang="en-US" altLang="ja-JP" sz="1200" b="0">
                <a:latin typeface="Meiryo" panose="020B0604030504040204" pitchFamily="34" charset="-128"/>
                <a:ea typeface="Meiryo" panose="020B0604030504040204" pitchFamily="34" charset="-128"/>
                <a:cs typeface="ヒラギノ丸ゴ ProN W4"/>
              </a:rPr>
              <a:pPr algn="ctr" eaLnBrk="1" hangingPunct="1"/>
              <a:t>6</a:t>
            </a:fld>
            <a:endParaRPr kumimoji="0" lang="en-US" altLang="ja-JP" sz="1200" b="0" dirty="0">
              <a:latin typeface="Meiryo" panose="020B0604030504040204" pitchFamily="34" charset="-128"/>
              <a:ea typeface="Meiryo" panose="020B0604030504040204" pitchFamily="34" charset="-128"/>
              <a:cs typeface="ヒラギノ丸ゴ ProN W4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F86CC792-2092-7B49-ACF8-9814474508E4}"/>
              </a:ext>
            </a:extLst>
          </p:cNvPr>
          <p:cNvSpPr txBox="1"/>
          <p:nvPr/>
        </p:nvSpPr>
        <p:spPr>
          <a:xfrm>
            <a:off x="5983347" y="5789091"/>
            <a:ext cx="19431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solidFill>
                  <a:srgbClr val="FF0000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*</a:t>
            </a:r>
            <a:r>
              <a:rPr kumimoji="1" lang="ja-JP" altLang="en-US">
                <a:latin typeface="Meiryo" panose="020B0604030504040204" pitchFamily="34" charset="-128"/>
                <a:ea typeface="Meiryo" panose="020B0604030504040204" pitchFamily="34" charset="-128"/>
              </a:rPr>
              <a:t>ビデオ教材あり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61BDAF4C-0D8D-F548-9C9D-980F5BBA8D49}"/>
              </a:ext>
            </a:extLst>
          </p:cNvPr>
          <p:cNvSpPr txBox="1"/>
          <p:nvPr/>
        </p:nvSpPr>
        <p:spPr>
          <a:xfrm>
            <a:off x="5862583" y="6182281"/>
            <a:ext cx="28729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latin typeface="Meiryo" panose="020B0604030504040204" pitchFamily="34" charset="-128"/>
                <a:ea typeface="Meiryo" panose="020B0604030504040204" pitchFamily="34" charset="-128"/>
              </a:rPr>
              <a:t>**</a:t>
            </a:r>
            <a:r>
              <a:rPr kumimoji="1" lang="ja-JP" altLang="en-US">
                <a:latin typeface="Meiryo" panose="020B0604030504040204" pitchFamily="34" charset="-128"/>
                <a:ea typeface="Meiryo" panose="020B0604030504040204" pitchFamily="34" charset="-128"/>
              </a:rPr>
              <a:t>海外とは状況が異なる</a:t>
            </a:r>
          </a:p>
        </p:txBody>
      </p:sp>
    </p:spTree>
    <p:extLst>
      <p:ext uri="{BB962C8B-B14F-4D97-AF65-F5344CB8AC3E}">
        <p14:creationId xmlns:p14="http://schemas.microsoft.com/office/powerpoint/2010/main" val="41479631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kumimoji="1" lang="en-US" altLang="ja-JP" sz="3600" dirty="0">
                <a:latin typeface="Meiryo" panose="020B0604030504040204" pitchFamily="34" charset="-128"/>
                <a:ea typeface="Meiryo" panose="020B0604030504040204" pitchFamily="34" charset="-128"/>
                <a:cs typeface="ヒラギノ丸ゴ ProN W4"/>
              </a:rPr>
              <a:t>L </a:t>
            </a:r>
            <a:r>
              <a:rPr lang="en-US" altLang="ja-JP" sz="3600" dirty="0">
                <a:latin typeface="Meiryo" panose="020B0604030504040204" pitchFamily="34" charset="-128"/>
                <a:ea typeface="Meiryo" panose="020B0604030504040204" pitchFamily="34" charset="-128"/>
                <a:cs typeface="ヒラギノ丸ゴ ProN W4"/>
              </a:rPr>
              <a:t>type </a:t>
            </a:r>
            <a:r>
              <a:rPr lang="ja-JP" altLang="en-US" sz="3600">
                <a:latin typeface="Meiryo" panose="020B0604030504040204" pitchFamily="34" charset="-128"/>
                <a:ea typeface="Meiryo" panose="020B0604030504040204" pitchFamily="34" charset="-128"/>
                <a:cs typeface="ヒラギノ丸ゴ ProN W4"/>
              </a:rPr>
              <a:t>と</a:t>
            </a:r>
            <a:r>
              <a:rPr lang="en-US" altLang="ja-JP" sz="3600" dirty="0">
                <a:latin typeface="Meiryo" panose="020B0604030504040204" pitchFamily="34" charset="-128"/>
                <a:ea typeface="Meiryo" panose="020B0604030504040204" pitchFamily="34" charset="-128"/>
                <a:cs typeface="ヒラギノ丸ゴ ProN W4"/>
              </a:rPr>
              <a:t> H type</a:t>
            </a:r>
            <a:endParaRPr kumimoji="1" lang="ja-JP" altLang="en-US" sz="3600" dirty="0">
              <a:latin typeface="Meiryo" panose="020B0604030504040204" pitchFamily="34" charset="-128"/>
              <a:ea typeface="Meiryo" panose="020B0604030504040204" pitchFamily="34" charset="-128"/>
              <a:cs typeface="ヒラギノ丸ゴ ProN W4"/>
            </a:endParaRPr>
          </a:p>
        </p:txBody>
      </p:sp>
      <p:graphicFrame>
        <p:nvGraphicFramePr>
          <p:cNvPr id="2" name="コンテンツ プレースホルダー 1">
            <a:extLst>
              <a:ext uri="{FF2B5EF4-FFF2-40B4-BE49-F238E27FC236}">
                <a16:creationId xmlns:a16="http://schemas.microsoft.com/office/drawing/2014/main" id="{6112D4D7-5EC0-FE4D-A34A-0A6D995D8EE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51896810"/>
              </p:ext>
            </p:extLst>
          </p:nvPr>
        </p:nvGraphicFramePr>
        <p:xfrm>
          <a:off x="370681" y="2245621"/>
          <a:ext cx="8401050" cy="3876556"/>
        </p:xfrm>
        <a:graphic>
          <a:graphicData uri="http://schemas.openxmlformats.org/drawingml/2006/table">
            <a:tbl>
              <a:tblPr firstRow="1" bandRow="1">
                <a:tableStyleId>{FABFCF23-3B69-468F-B69F-88F6DE6A72F2}</a:tableStyleId>
              </a:tblPr>
              <a:tblGrid>
                <a:gridCol w="1112108">
                  <a:extLst>
                    <a:ext uri="{9D8B030D-6E8A-4147-A177-3AD203B41FA5}">
                      <a16:colId xmlns:a16="http://schemas.microsoft.com/office/drawing/2014/main" val="4045225127"/>
                    </a:ext>
                  </a:extLst>
                </a:gridCol>
                <a:gridCol w="3521676">
                  <a:extLst>
                    <a:ext uri="{9D8B030D-6E8A-4147-A177-3AD203B41FA5}">
                      <a16:colId xmlns:a16="http://schemas.microsoft.com/office/drawing/2014/main" val="2216959429"/>
                    </a:ext>
                  </a:extLst>
                </a:gridCol>
                <a:gridCol w="3767266">
                  <a:extLst>
                    <a:ext uri="{9D8B030D-6E8A-4147-A177-3AD203B41FA5}">
                      <a16:colId xmlns:a16="http://schemas.microsoft.com/office/drawing/2014/main" val="2850629820"/>
                    </a:ext>
                  </a:extLst>
                </a:gridCol>
              </a:tblGrid>
              <a:tr h="637532">
                <a:tc>
                  <a:txBody>
                    <a:bodyPr/>
                    <a:lstStyle/>
                    <a:p>
                      <a:pPr algn="ctr"/>
                      <a:endParaRPr kumimoji="1" lang="ja-JP" altLang="en-US"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L type</a:t>
                      </a:r>
                      <a:endParaRPr kumimoji="1" lang="ja-JP" altLang="en-US"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H type</a:t>
                      </a:r>
                      <a:endParaRPr kumimoji="1" lang="ja-JP" altLang="en-US"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18908988"/>
                  </a:ext>
                </a:extLst>
              </a:tr>
              <a:tr h="809756">
                <a:tc rowSpan="4">
                  <a:txBody>
                    <a:bodyPr/>
                    <a:lstStyle/>
                    <a:p>
                      <a:pPr algn="ctr"/>
                      <a:r>
                        <a:rPr kumimoji="1" lang="ja-JP" altLang="en-US"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病態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Low elastance</a:t>
                      </a:r>
                    </a:p>
                    <a:p>
                      <a:r>
                        <a:rPr kumimoji="1" lang="ja-JP" altLang="en-US"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肺内含気・</a:t>
                      </a:r>
                      <a:r>
                        <a:rPr kumimoji="1" lang="en-US" altLang="ja-JP" dirty="0"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Compliance</a:t>
                      </a:r>
                      <a:r>
                        <a:rPr kumimoji="1" lang="ja-JP" altLang="en-US"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は正常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High elastance</a:t>
                      </a:r>
                    </a:p>
                    <a:p>
                      <a:r>
                        <a:rPr kumimoji="1" lang="ja-JP" altLang="en-US"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肺水腫で肺内含気・</a:t>
                      </a:r>
                      <a:r>
                        <a:rPr kumimoji="1" lang="en-US" altLang="ja-JP" dirty="0"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Compliance</a:t>
                      </a:r>
                      <a:r>
                        <a:rPr kumimoji="1" lang="ja-JP" altLang="en-US"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↓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78347810"/>
                  </a:ext>
                </a:extLst>
              </a:tr>
              <a:tr h="809756">
                <a:tc vMerge="1">
                  <a:txBody>
                    <a:bodyPr/>
                    <a:lstStyle/>
                    <a:p>
                      <a:pPr algn="ctr"/>
                      <a:endParaRPr kumimoji="1" lang="ja-JP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Low V/Q ratio</a:t>
                      </a:r>
                    </a:p>
                    <a:p>
                      <a:r>
                        <a:rPr kumimoji="1" lang="ja-JP" altLang="en-US"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低酸素は肺循環障害のため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High right to left </a:t>
                      </a:r>
                      <a:r>
                        <a:rPr kumimoji="1" lang="en-US" altLang="ja-JP" dirty="0" err="1"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shount</a:t>
                      </a:r>
                      <a:endParaRPr kumimoji="1" lang="en-US" altLang="ja-JP" dirty="0"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r>
                        <a:rPr kumimoji="1" lang="ja-JP" altLang="en-US"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低酸素はシャント増加のため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52821084"/>
                  </a:ext>
                </a:extLst>
              </a:tr>
              <a:tr h="809756">
                <a:tc vMerge="1">
                  <a:txBody>
                    <a:bodyPr/>
                    <a:lstStyle/>
                    <a:p>
                      <a:pPr algn="ctr"/>
                      <a:endParaRPr kumimoji="1" lang="ja-JP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Low lung weight</a:t>
                      </a:r>
                    </a:p>
                    <a:p>
                      <a:r>
                        <a:rPr kumimoji="1" lang="ja-JP" altLang="en-US"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肺水腫なし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High lung weight</a:t>
                      </a:r>
                    </a:p>
                    <a:p>
                      <a:r>
                        <a:rPr kumimoji="1" lang="ja-JP" altLang="en-US"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肺水腫のために重度</a:t>
                      </a:r>
                      <a:r>
                        <a:rPr kumimoji="1" lang="en-US" altLang="ja-JP" dirty="0"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ARDS</a:t>
                      </a:r>
                      <a:r>
                        <a:rPr kumimoji="1" lang="ja-JP" altLang="en-US"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並み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68509032"/>
                  </a:ext>
                </a:extLst>
              </a:tr>
              <a:tr h="809756">
                <a:tc vMerge="1">
                  <a:txBody>
                    <a:bodyPr/>
                    <a:lstStyle/>
                    <a:p>
                      <a:pPr algn="ctr"/>
                      <a:endParaRPr kumimoji="1" lang="ja-JP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Low lung recruitability</a:t>
                      </a:r>
                    </a:p>
                    <a:p>
                      <a:r>
                        <a:rPr kumimoji="1" lang="ja-JP" altLang="en-US"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リクルートできる領域なし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High lung recruitability</a:t>
                      </a:r>
                    </a:p>
                    <a:p>
                      <a:r>
                        <a:rPr kumimoji="1" lang="ja-JP" altLang="en-US"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含気のない領域はリクルート可能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14721926"/>
                  </a:ext>
                </a:extLst>
              </a:tr>
            </a:tbl>
          </a:graphicData>
        </a:graphic>
      </p:graphicFrame>
      <p:sp>
        <p:nvSpPr>
          <p:cNvPr id="6" name="スライド番号プレースホルダ 3"/>
          <p:cNvSpPr txBox="1">
            <a:spLocks noGrp="1"/>
          </p:cNvSpPr>
          <p:nvPr/>
        </p:nvSpPr>
        <p:spPr bwMode="auto">
          <a:xfrm>
            <a:off x="0" y="6551613"/>
            <a:ext cx="5715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kumimoji="1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kumimoji="1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kumimoji="1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fld id="{46D3852D-86F2-FA41-BF7D-C46319BBDABD}" type="slidenum">
              <a:rPr kumimoji="0" lang="en-US" altLang="ja-JP" sz="1200" b="0">
                <a:latin typeface="Meiryo" panose="020B0604030504040204" pitchFamily="34" charset="-128"/>
                <a:ea typeface="Meiryo" panose="020B0604030504040204" pitchFamily="34" charset="-128"/>
                <a:cs typeface="ヒラギノ丸ゴ ProN W4"/>
              </a:rPr>
              <a:pPr algn="ctr" eaLnBrk="1" hangingPunct="1"/>
              <a:t>7</a:t>
            </a:fld>
            <a:endParaRPr kumimoji="0" lang="en-US" altLang="ja-JP" sz="1200" b="0" dirty="0">
              <a:latin typeface="Meiryo" panose="020B0604030504040204" pitchFamily="34" charset="-128"/>
              <a:ea typeface="Meiryo" panose="020B0604030504040204" pitchFamily="34" charset="-128"/>
              <a:cs typeface="ヒラギノ丸ゴ ProN W4"/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C3FEA565-2903-814E-9FC5-8EADDA66545C}"/>
              </a:ext>
            </a:extLst>
          </p:cNvPr>
          <p:cNvSpPr/>
          <p:nvPr/>
        </p:nvSpPr>
        <p:spPr>
          <a:xfrm>
            <a:off x="1840376" y="320458"/>
            <a:ext cx="701787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ja-JP" sz="1200" dirty="0" err="1">
                <a:latin typeface="Meiryo" panose="020B0604030504040204" pitchFamily="34" charset="-128"/>
                <a:ea typeface="Meiryo" panose="020B0604030504040204" pitchFamily="34" charset="-128"/>
              </a:rPr>
              <a:t>Gattinoni</a:t>
            </a:r>
            <a:r>
              <a:rPr lang="en-US" altLang="ja-JP" sz="1200" dirty="0">
                <a:latin typeface="Meiryo" panose="020B0604030504040204" pitchFamily="34" charset="-128"/>
                <a:ea typeface="Meiryo" panose="020B0604030504040204" pitchFamily="34" charset="-128"/>
              </a:rPr>
              <a:t> </a:t>
            </a:r>
            <a:r>
              <a:rPr lang="en-US" altLang="ja-JP" sz="1200" dirty="0" err="1">
                <a:latin typeface="Meiryo" panose="020B0604030504040204" pitchFamily="34" charset="-128"/>
                <a:ea typeface="Meiryo" panose="020B0604030504040204" pitchFamily="34" charset="-128"/>
              </a:rPr>
              <a:t>L,et</a:t>
            </a:r>
            <a:r>
              <a:rPr lang="en-US" altLang="ja-JP" sz="1200" dirty="0">
                <a:latin typeface="Meiryo" panose="020B0604030504040204" pitchFamily="34" charset="-128"/>
                <a:ea typeface="Meiryo" panose="020B0604030504040204" pitchFamily="34" charset="-128"/>
              </a:rPr>
              <a:t> al.  Intensive Care Med 2020.</a:t>
            </a:r>
            <a:r>
              <a:rPr lang="ja-JP" altLang="en-US" sz="1200">
                <a:latin typeface="Meiryo" panose="020B0604030504040204" pitchFamily="34" charset="-128"/>
                <a:ea typeface="Meiryo" panose="020B0604030504040204" pitchFamily="34" charset="-128"/>
              </a:rPr>
              <a:t> </a:t>
            </a:r>
            <a:r>
              <a:rPr lang="en-US" altLang="ja-JP" sz="1200" dirty="0">
                <a:latin typeface="Meiryo" panose="020B0604030504040204" pitchFamily="34" charset="-128"/>
                <a:ea typeface="Meiryo" panose="020B0604030504040204" pitchFamily="34" charset="-128"/>
              </a:rPr>
              <a:t>https://</a:t>
            </a:r>
            <a:r>
              <a:rPr lang="en-US" altLang="ja-JP" sz="1200" dirty="0" err="1">
                <a:latin typeface="Meiryo" panose="020B0604030504040204" pitchFamily="34" charset="-128"/>
                <a:ea typeface="Meiryo" panose="020B0604030504040204" pitchFamily="34" charset="-128"/>
              </a:rPr>
              <a:t>doi.org</a:t>
            </a:r>
            <a:r>
              <a:rPr lang="en-US" altLang="ja-JP" sz="1200" dirty="0">
                <a:latin typeface="Meiryo" panose="020B0604030504040204" pitchFamily="34" charset="-128"/>
                <a:ea typeface="Meiryo" panose="020B0604030504040204" pitchFamily="34" charset="-128"/>
              </a:rPr>
              <a:t>/10.1007/s00134-020-06033-2 </a:t>
            </a:r>
          </a:p>
        </p:txBody>
      </p:sp>
    </p:spTree>
    <p:extLst>
      <p:ext uri="{BB962C8B-B14F-4D97-AF65-F5344CB8AC3E}">
        <p14:creationId xmlns:p14="http://schemas.microsoft.com/office/powerpoint/2010/main" val="13071293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1620DE6-90C9-9D45-9C3F-BCBFB8B412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b">
            <a:normAutofit/>
          </a:bodyPr>
          <a:lstStyle/>
          <a:p>
            <a:pPr algn="ctr"/>
            <a:r>
              <a:rPr kumimoji="1" lang="ja-JP" altLang="en-US" sz="4000">
                <a:latin typeface="Meiryo" panose="020B0604030504040204" pitchFamily="34" charset="-128"/>
                <a:ea typeface="Meiryo" panose="020B0604030504040204" pitchFamily="34" charset="-128"/>
              </a:rPr>
              <a:t>タイプ別の対応</a:t>
            </a:r>
          </a:p>
        </p:txBody>
      </p:sp>
      <p:graphicFrame>
        <p:nvGraphicFramePr>
          <p:cNvPr id="4" name="コンテンツ プレースホルダー 3">
            <a:extLst>
              <a:ext uri="{FF2B5EF4-FFF2-40B4-BE49-F238E27FC236}">
                <a16:creationId xmlns:a16="http://schemas.microsoft.com/office/drawing/2014/main" id="{5BF5E8C3-7EB6-F546-AC43-0148E573BF9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98689036"/>
              </p:ext>
            </p:extLst>
          </p:nvPr>
        </p:nvGraphicFramePr>
        <p:xfrm>
          <a:off x="594288" y="1942422"/>
          <a:ext cx="8155810" cy="4209081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031194">
                  <a:extLst>
                    <a:ext uri="{9D8B030D-6E8A-4147-A177-3AD203B41FA5}">
                      <a16:colId xmlns:a16="http://schemas.microsoft.com/office/drawing/2014/main" val="3989048291"/>
                    </a:ext>
                  </a:extLst>
                </a:gridCol>
                <a:gridCol w="3455172">
                  <a:extLst>
                    <a:ext uri="{9D8B030D-6E8A-4147-A177-3AD203B41FA5}">
                      <a16:colId xmlns:a16="http://schemas.microsoft.com/office/drawing/2014/main" val="1968401678"/>
                    </a:ext>
                  </a:extLst>
                </a:gridCol>
                <a:gridCol w="3669444">
                  <a:extLst>
                    <a:ext uri="{9D8B030D-6E8A-4147-A177-3AD203B41FA5}">
                      <a16:colId xmlns:a16="http://schemas.microsoft.com/office/drawing/2014/main" val="702110492"/>
                    </a:ext>
                  </a:extLst>
                </a:gridCol>
              </a:tblGrid>
              <a:tr h="588723">
                <a:tc>
                  <a:txBody>
                    <a:bodyPr/>
                    <a:lstStyle/>
                    <a:p>
                      <a:pPr algn="ctr"/>
                      <a:endParaRPr kumimoji="1" lang="ja-JP" altLang="en-US">
                        <a:latin typeface="Meiryo UI" panose="020B0604030504040204" pitchFamily="34" charset="-128"/>
                        <a:ea typeface="Meiryo UI" panose="020B0604030504040204" pitchFamily="34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Meiryo UI" panose="020B0604030504040204" pitchFamily="34" charset="-128"/>
                          <a:ea typeface="Meiryo UI" panose="020B0604030504040204" pitchFamily="34" charset="-128"/>
                        </a:rPr>
                        <a:t>L type</a:t>
                      </a:r>
                      <a:endParaRPr kumimoji="1" lang="ja-JP" altLang="en-US">
                        <a:latin typeface="Meiryo UI" panose="020B0604030504040204" pitchFamily="34" charset="-128"/>
                        <a:ea typeface="Meiryo UI" panose="020B0604030504040204" pitchFamily="34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Meiryo UI" panose="020B0604030504040204" pitchFamily="34" charset="-128"/>
                          <a:ea typeface="Meiryo UI" panose="020B0604030504040204" pitchFamily="34" charset="-128"/>
                        </a:rPr>
                        <a:t>H type</a:t>
                      </a:r>
                      <a:endParaRPr kumimoji="1" lang="ja-JP" altLang="en-US">
                        <a:latin typeface="Meiryo UI" panose="020B0604030504040204" pitchFamily="34" charset="-128"/>
                        <a:ea typeface="Meiryo UI" panose="020B0604030504040204" pitchFamily="34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63270442"/>
                  </a:ext>
                </a:extLst>
              </a:tr>
              <a:tr h="1605307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>
                          <a:latin typeface="Meiryo UI" panose="020B0604030504040204" pitchFamily="34" charset="-128"/>
                          <a:ea typeface="Meiryo UI" panose="020B0604030504040204" pitchFamily="34" charset="-128"/>
                        </a:rPr>
                        <a:t>特徴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indent="-285750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kumimoji="1" lang="en-US" altLang="ja-JP" sz="1600" dirty="0">
                          <a:latin typeface="Meiryo UI" panose="020B0604030504040204" pitchFamily="34" charset="-128"/>
                          <a:ea typeface="Meiryo UI" panose="020B0604030504040204" pitchFamily="34" charset="-128"/>
                        </a:rPr>
                        <a:t>Low elastance</a:t>
                      </a:r>
                    </a:p>
                    <a:p>
                      <a:pPr marL="285750" indent="-285750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kumimoji="1" lang="en-US" altLang="ja-JP" sz="1600" dirty="0">
                          <a:latin typeface="Meiryo UI" panose="020B0604030504040204" pitchFamily="34" charset="-128"/>
                          <a:ea typeface="Meiryo UI" panose="020B0604030504040204" pitchFamily="34" charset="-128"/>
                        </a:rPr>
                        <a:t>Low V/Q ratio</a:t>
                      </a:r>
                    </a:p>
                    <a:p>
                      <a:pPr marL="285750" indent="-285750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kumimoji="1" lang="en-US" altLang="ja-JP" sz="1600" dirty="0">
                          <a:latin typeface="Meiryo UI" panose="020B0604030504040204" pitchFamily="34" charset="-128"/>
                          <a:ea typeface="Meiryo UI" panose="020B0604030504040204" pitchFamily="34" charset="-128"/>
                        </a:rPr>
                        <a:t>Low lung weight</a:t>
                      </a:r>
                    </a:p>
                    <a:p>
                      <a:pPr marL="285750" indent="-285750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kumimoji="1" lang="en-US" altLang="ja-JP" sz="1600" dirty="0">
                          <a:latin typeface="Meiryo UI" panose="020B0604030504040204" pitchFamily="34" charset="-128"/>
                          <a:ea typeface="Meiryo UI" panose="020B0604030504040204" pitchFamily="34" charset="-128"/>
                        </a:rPr>
                        <a:t>Low lung recruitability</a:t>
                      </a:r>
                      <a:endParaRPr kumimoji="1" lang="ja-JP" altLang="en-US" sz="1600">
                        <a:latin typeface="Meiryo UI" panose="020B0604030504040204" pitchFamily="34" charset="-128"/>
                        <a:ea typeface="Meiryo UI" panose="020B0604030504040204" pitchFamily="34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kumimoji="1" lang="en-US" altLang="ja-JP" sz="1600" dirty="0">
                          <a:latin typeface="Meiryo UI" panose="020B0604030504040204" pitchFamily="34" charset="-128"/>
                          <a:ea typeface="Meiryo UI" panose="020B0604030504040204" pitchFamily="34" charset="-128"/>
                        </a:rPr>
                        <a:t>High elastance</a:t>
                      </a:r>
                    </a:p>
                    <a:p>
                      <a:pPr marL="285750" indent="-285750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kumimoji="1" lang="en-US" altLang="ja-JP" sz="1600" dirty="0">
                          <a:latin typeface="Meiryo UI" panose="020B0604030504040204" pitchFamily="34" charset="-128"/>
                          <a:ea typeface="Meiryo UI" panose="020B0604030504040204" pitchFamily="34" charset="-128"/>
                        </a:rPr>
                        <a:t>High R to L shunt</a:t>
                      </a:r>
                    </a:p>
                    <a:p>
                      <a:pPr marL="285750" indent="-285750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kumimoji="1" lang="en-US" altLang="ja-JP" sz="1600" dirty="0">
                          <a:latin typeface="Meiryo UI" panose="020B0604030504040204" pitchFamily="34" charset="-128"/>
                          <a:ea typeface="Meiryo UI" panose="020B0604030504040204" pitchFamily="34" charset="-128"/>
                        </a:rPr>
                        <a:t>High lung weight</a:t>
                      </a:r>
                    </a:p>
                    <a:p>
                      <a:pPr marL="285750" indent="-285750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kumimoji="1" lang="en-US" altLang="ja-JP" sz="1600" dirty="0">
                          <a:latin typeface="Meiryo UI" panose="020B0604030504040204" pitchFamily="34" charset="-128"/>
                          <a:ea typeface="Meiryo UI" panose="020B0604030504040204" pitchFamily="34" charset="-128"/>
                        </a:rPr>
                        <a:t>High lung recruitability</a:t>
                      </a:r>
                      <a:endParaRPr kumimoji="1" lang="ja-JP" altLang="en-US" sz="1600">
                        <a:latin typeface="Meiryo UI" panose="020B0604030504040204" pitchFamily="34" charset="-128"/>
                        <a:ea typeface="Meiryo UI" panose="020B0604030504040204" pitchFamily="34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35142031"/>
                  </a:ext>
                </a:extLst>
              </a:tr>
              <a:tr h="201505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>
                          <a:latin typeface="Meiryo UI" panose="020B0604030504040204" pitchFamily="34" charset="-128"/>
                          <a:ea typeface="Meiryo UI" panose="020B0604030504040204" pitchFamily="34" charset="-128"/>
                        </a:rPr>
                        <a:t>対策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indent="-285750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kumimoji="1" lang="ja-JP" altLang="en-US" sz="1600">
                          <a:latin typeface="Meiryo UI" panose="020B0604030504040204" pitchFamily="34" charset="-128"/>
                          <a:ea typeface="Meiryo UI" panose="020B0604030504040204" pitchFamily="34" charset="-128"/>
                        </a:rPr>
                        <a:t>１回換気量制限は困難</a:t>
                      </a:r>
                      <a:endParaRPr kumimoji="1" lang="en-US" altLang="ja-JP" sz="1600" dirty="0">
                        <a:latin typeface="Meiryo UI" panose="020B0604030504040204" pitchFamily="34" charset="-128"/>
                        <a:ea typeface="Meiryo UI" panose="020B0604030504040204" pitchFamily="34" charset="-128"/>
                      </a:endParaRPr>
                    </a:p>
                    <a:p>
                      <a:pPr marL="285750" indent="-285750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kumimoji="1" lang="ja-JP" altLang="en-US" sz="1600">
                          <a:latin typeface="Meiryo UI" panose="020B0604030504040204" pitchFamily="34" charset="-128"/>
                          <a:ea typeface="Meiryo UI" panose="020B0604030504040204" pitchFamily="34" charset="-128"/>
                        </a:rPr>
                        <a:t>高</a:t>
                      </a:r>
                      <a:r>
                        <a:rPr kumimoji="1" lang="en-US" altLang="ja-JP" sz="1600" dirty="0">
                          <a:latin typeface="Meiryo UI" panose="020B0604030504040204" pitchFamily="34" charset="-128"/>
                          <a:ea typeface="Meiryo UI" panose="020B0604030504040204" pitchFamily="34" charset="-128"/>
                        </a:rPr>
                        <a:t>CO</a:t>
                      </a:r>
                      <a:r>
                        <a:rPr kumimoji="1" lang="en-US" altLang="ja-JP" sz="1600" baseline="-25000" dirty="0">
                          <a:latin typeface="Meiryo UI" panose="020B0604030504040204" pitchFamily="34" charset="-128"/>
                          <a:ea typeface="Meiryo UI" panose="020B0604030504040204" pitchFamily="34" charset="-128"/>
                        </a:rPr>
                        <a:t>2</a:t>
                      </a:r>
                      <a:r>
                        <a:rPr kumimoji="1" lang="ja-JP" altLang="en-US" sz="1600">
                          <a:latin typeface="Meiryo UI" panose="020B0604030504040204" pitchFamily="34" charset="-128"/>
                          <a:ea typeface="Meiryo UI" panose="020B0604030504040204" pitchFamily="34" charset="-128"/>
                        </a:rPr>
                        <a:t>には１回換気量↑</a:t>
                      </a:r>
                      <a:endParaRPr kumimoji="1" lang="en-US" altLang="ja-JP" sz="1600" dirty="0">
                        <a:latin typeface="Meiryo UI" panose="020B0604030504040204" pitchFamily="34" charset="-128"/>
                        <a:ea typeface="Meiryo UI" panose="020B0604030504040204" pitchFamily="34" charset="-128"/>
                      </a:endParaRP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1" lang="ja-JP" altLang="en-US" sz="1600">
                          <a:latin typeface="Meiryo UI" panose="020B0604030504040204" pitchFamily="34" charset="-128"/>
                          <a:ea typeface="Meiryo UI" panose="020B0604030504040204" pitchFamily="34" charset="-128"/>
                        </a:rPr>
                        <a:t>低酸素には</a:t>
                      </a:r>
                      <a:r>
                        <a:rPr kumimoji="1" lang="en-US" altLang="ja-JP" sz="1600" dirty="0">
                          <a:latin typeface="Meiryo UI" panose="020B0604030504040204" pitchFamily="34" charset="-128"/>
                          <a:ea typeface="Meiryo UI" panose="020B0604030504040204" pitchFamily="34" charset="-128"/>
                        </a:rPr>
                        <a:t>FIO</a:t>
                      </a:r>
                      <a:r>
                        <a:rPr kumimoji="1" lang="en-US" altLang="ja-JP" sz="1600" baseline="-25000" dirty="0">
                          <a:latin typeface="Meiryo UI" panose="020B0604030504040204" pitchFamily="34" charset="-128"/>
                          <a:ea typeface="Meiryo UI" panose="020B0604030504040204" pitchFamily="34" charset="-128"/>
                        </a:rPr>
                        <a:t>2</a:t>
                      </a:r>
                      <a:r>
                        <a:rPr kumimoji="1" lang="ja-JP" altLang="en-US" sz="1600">
                          <a:latin typeface="Meiryo UI" panose="020B0604030504040204" pitchFamily="34" charset="-128"/>
                          <a:ea typeface="Meiryo UI" panose="020B0604030504040204" pitchFamily="34" charset="-128"/>
                        </a:rPr>
                        <a:t>↑で対応</a:t>
                      </a:r>
                      <a:endParaRPr kumimoji="1" lang="en-US" altLang="ja-JP" sz="1600" dirty="0">
                        <a:latin typeface="Meiryo UI" panose="020B0604030504040204" pitchFamily="34" charset="-128"/>
                        <a:ea typeface="Meiryo UI" panose="020B0604030504040204" pitchFamily="34" charset="-128"/>
                      </a:endParaRPr>
                    </a:p>
                    <a:p>
                      <a:pPr marL="285750" indent="-285750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kumimoji="1" lang="en-US" altLang="ja-JP" sz="1600" dirty="0">
                          <a:latin typeface="Meiryo UI" panose="020B0604030504040204" pitchFamily="34" charset="-128"/>
                          <a:ea typeface="Meiryo UI" panose="020B0604030504040204" pitchFamily="34" charset="-128"/>
                        </a:rPr>
                        <a:t>PEEP</a:t>
                      </a:r>
                      <a:r>
                        <a:rPr kumimoji="1" lang="ja-JP" altLang="en-US" sz="1600">
                          <a:latin typeface="Meiryo UI" panose="020B0604030504040204" pitchFamily="34" charset="-128"/>
                          <a:ea typeface="Meiryo UI" panose="020B0604030504040204" pitchFamily="34" charset="-128"/>
                        </a:rPr>
                        <a:t>は高すぎないように</a:t>
                      </a:r>
                      <a:endParaRPr kumimoji="1" lang="en-US" altLang="ja-JP" sz="1600" dirty="0">
                        <a:latin typeface="Meiryo UI" panose="020B0604030504040204" pitchFamily="34" charset="-128"/>
                        <a:ea typeface="Meiryo UI" panose="020B0604030504040204" pitchFamily="34" charset="-128"/>
                      </a:endParaRPr>
                    </a:p>
                    <a:p>
                      <a:pPr marL="285750" indent="-285750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kumimoji="1" lang="en-US" altLang="ja-JP" sz="1600" dirty="0">
                          <a:latin typeface="Meiryo UI" panose="020B0604030504040204" pitchFamily="34" charset="-128"/>
                          <a:ea typeface="Meiryo UI" panose="020B0604030504040204" pitchFamily="34" charset="-128"/>
                        </a:rPr>
                        <a:t>Recruit</a:t>
                      </a:r>
                      <a:r>
                        <a:rPr kumimoji="1" lang="ja-JP" altLang="en-US" sz="1600">
                          <a:latin typeface="Meiryo UI" panose="020B0604030504040204" pitchFamily="34" charset="-128"/>
                          <a:ea typeface="Meiryo UI" panose="020B0604030504040204" pitchFamily="34" charset="-128"/>
                        </a:rPr>
                        <a:t>の必要は少ない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kumimoji="1" lang="ja-JP" altLang="en-US" sz="1600">
                          <a:latin typeface="Meiryo UI" panose="020B0604030504040204" pitchFamily="34" charset="-128"/>
                          <a:ea typeface="Meiryo UI" panose="020B0604030504040204" pitchFamily="34" charset="-128"/>
                        </a:rPr>
                        <a:t>１回換気量制限は必須</a:t>
                      </a:r>
                      <a:endParaRPr kumimoji="1" lang="en-US" altLang="ja-JP" sz="1600" dirty="0">
                        <a:latin typeface="Meiryo UI" panose="020B0604030504040204" pitchFamily="34" charset="-128"/>
                        <a:ea typeface="Meiryo UI" panose="020B0604030504040204" pitchFamily="34" charset="-128"/>
                      </a:endParaRPr>
                    </a:p>
                    <a:p>
                      <a:pPr marL="285750" indent="-285750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kumimoji="1" lang="en-US" altLang="ja-JP" sz="1600" dirty="0">
                          <a:latin typeface="Meiryo UI" panose="020B0604030504040204" pitchFamily="34" charset="-128"/>
                          <a:ea typeface="Meiryo UI" panose="020B0604030504040204" pitchFamily="34" charset="-128"/>
                        </a:rPr>
                        <a:t>Permissive hypercapnia</a:t>
                      </a:r>
                    </a:p>
                    <a:p>
                      <a:pPr marL="285750" indent="-285750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kumimoji="1" lang="ja-JP" altLang="en-US" sz="1600">
                          <a:latin typeface="Meiryo UI" panose="020B0604030504040204" pitchFamily="34" charset="-128"/>
                          <a:ea typeface="Meiryo UI" panose="020B0604030504040204" pitchFamily="34" charset="-128"/>
                        </a:rPr>
                        <a:t>低酸素には</a:t>
                      </a:r>
                      <a:r>
                        <a:rPr kumimoji="1" lang="en-US" altLang="ja-JP" sz="1600" dirty="0">
                          <a:latin typeface="Meiryo UI" panose="020B0604030504040204" pitchFamily="34" charset="-128"/>
                          <a:ea typeface="Meiryo UI" panose="020B0604030504040204" pitchFamily="34" charset="-128"/>
                        </a:rPr>
                        <a:t>PEEP</a:t>
                      </a:r>
                      <a:r>
                        <a:rPr kumimoji="1" lang="ja-JP" altLang="en-US" sz="1600">
                          <a:latin typeface="Meiryo UI" panose="020B0604030504040204" pitchFamily="34" charset="-128"/>
                          <a:ea typeface="Meiryo UI" panose="020B0604030504040204" pitchFamily="34" charset="-128"/>
                        </a:rPr>
                        <a:t>↑</a:t>
                      </a:r>
                      <a:r>
                        <a:rPr kumimoji="1" lang="en-US" altLang="ja-JP" sz="1600" dirty="0">
                          <a:latin typeface="Meiryo UI" panose="020B0604030504040204" pitchFamily="34" charset="-128"/>
                          <a:ea typeface="Meiryo UI" panose="020B0604030504040204" pitchFamily="34" charset="-128"/>
                        </a:rPr>
                        <a:t>, prone</a:t>
                      </a:r>
                    </a:p>
                    <a:p>
                      <a:pPr marL="285750" indent="-285750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kumimoji="1" lang="en-US" altLang="ja-JP" sz="1600" dirty="0">
                          <a:latin typeface="Meiryo UI" panose="020B0604030504040204" pitchFamily="34" charset="-128"/>
                          <a:ea typeface="Meiryo UI" panose="020B0604030504040204" pitchFamily="34" charset="-128"/>
                        </a:rPr>
                        <a:t>PEEP 10-14 cmH</a:t>
                      </a:r>
                      <a:r>
                        <a:rPr kumimoji="1" lang="en-US" altLang="ja-JP" sz="1600" baseline="-25000" dirty="0">
                          <a:latin typeface="Meiryo UI" panose="020B0604030504040204" pitchFamily="34" charset="-128"/>
                          <a:ea typeface="Meiryo UI" panose="020B0604030504040204" pitchFamily="34" charset="-128"/>
                        </a:rPr>
                        <a:t>2</a:t>
                      </a:r>
                      <a:r>
                        <a:rPr kumimoji="1" lang="en-US" altLang="ja-JP" sz="1600" dirty="0">
                          <a:latin typeface="Meiryo UI" panose="020B0604030504040204" pitchFamily="34" charset="-128"/>
                          <a:ea typeface="Meiryo UI" panose="020B0604030504040204" pitchFamily="34" charset="-128"/>
                        </a:rPr>
                        <a:t>O</a:t>
                      </a:r>
                    </a:p>
                    <a:p>
                      <a:pPr marL="285750" indent="-285750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kumimoji="1" lang="en-US" altLang="ja-JP" sz="1600" dirty="0">
                          <a:latin typeface="Meiryo UI" panose="020B0604030504040204" pitchFamily="34" charset="-128"/>
                          <a:ea typeface="Meiryo UI" panose="020B0604030504040204" pitchFamily="34" charset="-128"/>
                        </a:rPr>
                        <a:t>Recruit</a:t>
                      </a:r>
                      <a:r>
                        <a:rPr kumimoji="1" lang="ja-JP" altLang="en-US" sz="1600">
                          <a:latin typeface="Meiryo UI" panose="020B0604030504040204" pitchFamily="34" charset="-128"/>
                          <a:ea typeface="Meiryo UI" panose="020B0604030504040204" pitchFamily="34" charset="-128"/>
                        </a:rPr>
                        <a:t>が効果的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29339456"/>
                  </a:ext>
                </a:extLst>
              </a:tr>
            </a:tbl>
          </a:graphicData>
        </a:graphic>
      </p:graphicFrame>
      <p:sp>
        <p:nvSpPr>
          <p:cNvPr id="5" name="スライド番号プレースホルダ 3">
            <a:extLst>
              <a:ext uri="{FF2B5EF4-FFF2-40B4-BE49-F238E27FC236}">
                <a16:creationId xmlns:a16="http://schemas.microsoft.com/office/drawing/2014/main" id="{37F6034E-6CF5-3D47-9A84-41B39565F9C3}"/>
              </a:ext>
            </a:extLst>
          </p:cNvPr>
          <p:cNvSpPr txBox="1">
            <a:spLocks noGrp="1"/>
          </p:cNvSpPr>
          <p:nvPr/>
        </p:nvSpPr>
        <p:spPr bwMode="auto">
          <a:xfrm>
            <a:off x="0" y="6551613"/>
            <a:ext cx="5715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kumimoji="1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kumimoji="1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kumimoji="1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fld id="{46D3852D-86F2-FA41-BF7D-C46319BBDABD}" type="slidenum">
              <a:rPr kumimoji="0" lang="en-US" altLang="ja-JP" sz="1200" b="0">
                <a:latin typeface="Meiryo" panose="020B0604030504040204" pitchFamily="34" charset="-128"/>
                <a:ea typeface="Meiryo" panose="020B0604030504040204" pitchFamily="34" charset="-128"/>
                <a:cs typeface="ヒラギノ丸ゴ ProN W4"/>
              </a:rPr>
              <a:pPr algn="ctr" eaLnBrk="1" hangingPunct="1"/>
              <a:t>8</a:t>
            </a:fld>
            <a:endParaRPr kumimoji="0" lang="en-US" altLang="ja-JP" sz="1200" b="0" dirty="0">
              <a:latin typeface="Meiryo" panose="020B0604030504040204" pitchFamily="34" charset="-128"/>
              <a:ea typeface="Meiryo" panose="020B0604030504040204" pitchFamily="34" charset="-128"/>
              <a:cs typeface="ヒラギノ丸ゴ ProN W4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0F3D2A03-C88E-3744-B432-01C044EE4641}"/>
              </a:ext>
            </a:extLst>
          </p:cNvPr>
          <p:cNvSpPr txBox="1"/>
          <p:nvPr/>
        </p:nvSpPr>
        <p:spPr>
          <a:xfrm>
            <a:off x="-794" y="624574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000">
                <a:latin typeface="Meiryo" panose="020B0604030504040204" pitchFamily="34" charset="-128"/>
                <a:ea typeface="Meiryo" panose="020B0604030504040204" pitchFamily="34" charset="-128"/>
              </a:rPr>
              <a:t>ただし、</a:t>
            </a:r>
            <a:r>
              <a:rPr kumimoji="1" lang="en-US" altLang="ja-JP" sz="2000" dirty="0">
                <a:latin typeface="Meiryo" panose="020B0604030504040204" pitchFamily="34" charset="-128"/>
                <a:ea typeface="Meiryo" panose="020B0604030504040204" pitchFamily="34" charset="-128"/>
              </a:rPr>
              <a:t>L</a:t>
            </a:r>
            <a:r>
              <a:rPr kumimoji="1" lang="ja-JP" altLang="en-US" sz="2000">
                <a:latin typeface="Meiryo" panose="020B0604030504040204" pitchFamily="34" charset="-128"/>
                <a:ea typeface="Meiryo" panose="020B0604030504040204" pitchFamily="34" charset="-128"/>
              </a:rPr>
              <a:t>から</a:t>
            </a:r>
            <a:r>
              <a:rPr kumimoji="1" lang="en-US" altLang="ja-JP" sz="2000" dirty="0">
                <a:latin typeface="Meiryo" panose="020B0604030504040204" pitchFamily="34" charset="-128"/>
                <a:ea typeface="Meiryo" panose="020B0604030504040204" pitchFamily="34" charset="-128"/>
              </a:rPr>
              <a:t>H</a:t>
            </a:r>
            <a:r>
              <a:rPr kumimoji="1" lang="ja-JP" altLang="en-US" sz="2000">
                <a:latin typeface="Meiryo" panose="020B0604030504040204" pitchFamily="34" charset="-128"/>
                <a:ea typeface="Meiryo" panose="020B0604030504040204" pitchFamily="34" charset="-128"/>
              </a:rPr>
              <a:t>への移行を判定するのは臨床的に困難</a:t>
            </a:r>
            <a:endParaRPr kumimoji="1" lang="en-US" altLang="ja-JP" sz="2000" dirty="0"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37A9AE3D-6F16-8843-ABEA-8E6CEC921C76}"/>
              </a:ext>
            </a:extLst>
          </p:cNvPr>
          <p:cNvSpPr/>
          <p:nvPr/>
        </p:nvSpPr>
        <p:spPr>
          <a:xfrm>
            <a:off x="486137" y="320458"/>
            <a:ext cx="837211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altLang="ja-JP" sz="1200" dirty="0" err="1">
                <a:latin typeface="Meiryo" panose="020B0604030504040204" pitchFamily="34" charset="-128"/>
                <a:ea typeface="Meiryo" panose="020B0604030504040204" pitchFamily="34" charset="-128"/>
              </a:rPr>
              <a:t>Gattinoni</a:t>
            </a:r>
            <a:r>
              <a:rPr lang="en-US" altLang="ja-JP" sz="1200" dirty="0">
                <a:latin typeface="Meiryo" panose="020B0604030504040204" pitchFamily="34" charset="-128"/>
                <a:ea typeface="Meiryo" panose="020B0604030504040204" pitchFamily="34" charset="-128"/>
              </a:rPr>
              <a:t> </a:t>
            </a:r>
            <a:r>
              <a:rPr lang="en-US" altLang="ja-JP" sz="1200" dirty="0" err="1">
                <a:latin typeface="Meiryo" panose="020B0604030504040204" pitchFamily="34" charset="-128"/>
                <a:ea typeface="Meiryo" panose="020B0604030504040204" pitchFamily="34" charset="-128"/>
              </a:rPr>
              <a:t>L,et</a:t>
            </a:r>
            <a:r>
              <a:rPr lang="en-US" altLang="ja-JP" sz="1200" dirty="0">
                <a:latin typeface="Meiryo" panose="020B0604030504040204" pitchFamily="34" charset="-128"/>
                <a:ea typeface="Meiryo" panose="020B0604030504040204" pitchFamily="34" charset="-128"/>
              </a:rPr>
              <a:t> al.  Intensive Care Med 2020.</a:t>
            </a:r>
            <a:r>
              <a:rPr lang="ja-JP" altLang="en-US" sz="1200">
                <a:latin typeface="Meiryo" panose="020B0604030504040204" pitchFamily="34" charset="-128"/>
                <a:ea typeface="Meiryo" panose="020B0604030504040204" pitchFamily="34" charset="-128"/>
              </a:rPr>
              <a:t> </a:t>
            </a:r>
            <a:r>
              <a:rPr lang="en-US" altLang="ja-JP" sz="1200" dirty="0">
                <a:latin typeface="Meiryo" panose="020B0604030504040204" pitchFamily="34" charset="-128"/>
                <a:ea typeface="Meiryo" panose="020B0604030504040204" pitchFamily="34" charset="-128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https://doi.org/10.1007/s00134-020-06033-2</a:t>
            </a:r>
            <a:r>
              <a:rPr lang="ja-JP" altLang="en-US" sz="1200">
                <a:latin typeface="Meiryo" panose="020B0604030504040204" pitchFamily="34" charset="-128"/>
                <a:ea typeface="Meiryo" panose="020B0604030504040204" pitchFamily="34" charset="-128"/>
              </a:rPr>
              <a:t>を一部改変</a:t>
            </a:r>
            <a:r>
              <a:rPr lang="en-US" altLang="ja-JP" sz="1200" dirty="0">
                <a:latin typeface="Meiryo" panose="020B0604030504040204" pitchFamily="34" charset="-128"/>
                <a:ea typeface="Meiryo" panose="020B0604030504040204" pitchFamily="34" charset="-128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1461428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1620DE6-90C9-9D45-9C3F-BCBFB8B412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b">
            <a:normAutofit/>
          </a:bodyPr>
          <a:lstStyle/>
          <a:p>
            <a:pPr algn="ctr"/>
            <a:r>
              <a:rPr kumimoji="1" lang="ja-JP" altLang="en-US" sz="4000">
                <a:latin typeface="Meiryo" panose="020B0604030504040204" pitchFamily="34" charset="-128"/>
                <a:ea typeface="Meiryo" panose="020B0604030504040204" pitchFamily="34" charset="-128"/>
              </a:rPr>
              <a:t>肺保護換気の必要性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A3FE538-47A3-3A42-B36F-9B7C11ACFF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0382" y="1935084"/>
            <a:ext cx="7797868" cy="4604611"/>
          </a:xfrm>
        </p:spPr>
        <p:txBody>
          <a:bodyPr>
            <a:normAutofit lnSpcReduction="10000"/>
          </a:bodyPr>
          <a:lstStyle/>
          <a:p>
            <a:pPr marL="0" lv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ja-JP" altLang="ja-JP" sz="2000">
                <a:latin typeface="Meiryo" panose="020B0604030504040204" pitchFamily="34" charset="-128"/>
                <a:ea typeface="Meiryo" panose="020B0604030504040204" pitchFamily="34" charset="-128"/>
              </a:rPr>
              <a:t>原則として</a:t>
            </a:r>
            <a:r>
              <a:rPr lang="en-US" altLang="ja-JP" sz="2000" dirty="0">
                <a:latin typeface="Meiryo" panose="020B0604030504040204" pitchFamily="34" charset="-128"/>
                <a:ea typeface="Meiryo" panose="020B0604030504040204" pitchFamily="34" charset="-128"/>
              </a:rPr>
              <a:t>ARDS network</a:t>
            </a:r>
            <a:r>
              <a:rPr lang="ja-JP" altLang="ja-JP" sz="2000">
                <a:latin typeface="Meiryo" panose="020B0604030504040204" pitchFamily="34" charset="-128"/>
                <a:ea typeface="Meiryo" panose="020B0604030504040204" pitchFamily="34" charset="-128"/>
              </a:rPr>
              <a:t>の低容量換気戦略を用いる</a:t>
            </a:r>
            <a:endParaRPr lang="en-US" altLang="ja-JP" sz="2000" dirty="0"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lvl="0">
              <a:lnSpc>
                <a:spcPct val="150000"/>
              </a:lnSpc>
              <a:spcBef>
                <a:spcPts val="0"/>
              </a:spcBef>
            </a:pPr>
            <a:r>
              <a:rPr lang="ja-JP" altLang="ja-JP" sz="2000">
                <a:latin typeface="Meiryo" panose="020B0604030504040204" pitchFamily="34" charset="-128"/>
                <a:ea typeface="Meiryo" panose="020B0604030504040204" pitchFamily="34" charset="-128"/>
              </a:rPr>
              <a:t>アシスト／調節モード</a:t>
            </a:r>
            <a:r>
              <a:rPr lang="ja-JP" altLang="en-US" sz="2000">
                <a:latin typeface="Meiryo" panose="020B0604030504040204" pitchFamily="34" charset="-128"/>
                <a:ea typeface="Meiryo" panose="020B0604030504040204" pitchFamily="34" charset="-128"/>
              </a:rPr>
              <a:t>（</a:t>
            </a:r>
            <a:r>
              <a:rPr lang="en-US" altLang="ja-JP" sz="2000" dirty="0">
                <a:latin typeface="Meiryo" panose="020B0604030504040204" pitchFamily="34" charset="-128"/>
                <a:ea typeface="Meiryo" panose="020B0604030504040204" pitchFamily="34" charset="-128"/>
              </a:rPr>
              <a:t>PCV</a:t>
            </a:r>
            <a:r>
              <a:rPr lang="ja-JP" altLang="en-US" sz="2000">
                <a:latin typeface="Meiryo" panose="020B0604030504040204" pitchFamily="34" charset="-128"/>
                <a:ea typeface="Meiryo" panose="020B0604030504040204" pitchFamily="34" charset="-128"/>
              </a:rPr>
              <a:t>が好ましい、</a:t>
            </a:r>
            <a:r>
              <a:rPr lang="en-US" altLang="ja-JP" sz="2000" dirty="0">
                <a:latin typeface="Meiryo" panose="020B0604030504040204" pitchFamily="34" charset="-128"/>
                <a:ea typeface="Meiryo" panose="020B0604030504040204" pitchFamily="34" charset="-128"/>
              </a:rPr>
              <a:t>SIMV</a:t>
            </a:r>
            <a:r>
              <a:rPr lang="ja-JP" altLang="en-US" sz="2000">
                <a:latin typeface="Meiryo" panose="020B0604030504040204" pitchFamily="34" charset="-128"/>
                <a:ea typeface="Meiryo" panose="020B0604030504040204" pitchFamily="34" charset="-128"/>
              </a:rPr>
              <a:t>は使わない）</a:t>
            </a:r>
            <a:endParaRPr lang="en-US" altLang="ja-JP" sz="2000" dirty="0"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lvl="0">
              <a:lnSpc>
                <a:spcPct val="150000"/>
              </a:lnSpc>
              <a:spcBef>
                <a:spcPts val="0"/>
              </a:spcBef>
            </a:pPr>
            <a:r>
              <a:rPr lang="ja-JP" altLang="en-US" sz="2000">
                <a:latin typeface="Meiryo" panose="020B0604030504040204" pitchFamily="34" charset="-128"/>
                <a:ea typeface="Meiryo" panose="020B0604030504040204" pitchFamily="34" charset="-128"/>
              </a:rPr>
              <a:t>プラトー圧</a:t>
            </a:r>
            <a:r>
              <a:rPr lang="en-US" altLang="ja-JP" sz="2000" dirty="0">
                <a:latin typeface="Meiryo" panose="020B0604030504040204" pitchFamily="34" charset="-128"/>
                <a:ea typeface="Meiryo" panose="020B0604030504040204" pitchFamily="34" charset="-128"/>
              </a:rPr>
              <a:t> </a:t>
            </a:r>
            <a:r>
              <a:rPr lang="ja-JP" altLang="en-US" sz="2000">
                <a:latin typeface="Meiryo" panose="020B0604030504040204" pitchFamily="34" charset="-128"/>
                <a:ea typeface="Meiryo" panose="020B0604030504040204" pitchFamily="34" charset="-128"/>
              </a:rPr>
              <a:t>＜</a:t>
            </a:r>
            <a:r>
              <a:rPr lang="en-US" altLang="ja-JP" sz="2000" dirty="0">
                <a:latin typeface="Meiryo" panose="020B0604030504040204" pitchFamily="34" charset="-128"/>
                <a:ea typeface="Meiryo" panose="020B0604030504040204" pitchFamily="34" charset="-128"/>
              </a:rPr>
              <a:t> 25-30 cmH</a:t>
            </a:r>
            <a:r>
              <a:rPr lang="en-US" altLang="ja-JP" sz="2000" baseline="-25000" dirty="0">
                <a:latin typeface="Meiryo" panose="020B0604030504040204" pitchFamily="34" charset="-128"/>
                <a:ea typeface="Meiryo" panose="020B0604030504040204" pitchFamily="34" charset="-128"/>
              </a:rPr>
              <a:t>2</a:t>
            </a:r>
            <a:r>
              <a:rPr lang="en-US" altLang="ja-JP" sz="2000" dirty="0">
                <a:latin typeface="Meiryo" panose="020B0604030504040204" pitchFamily="34" charset="-128"/>
                <a:ea typeface="Meiryo" panose="020B0604030504040204" pitchFamily="34" charset="-128"/>
              </a:rPr>
              <a:t>O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en-US" altLang="ja-JP" sz="2000" dirty="0">
                <a:latin typeface="Meiryo" panose="020B0604030504040204" pitchFamily="34" charset="-128"/>
                <a:ea typeface="Meiryo" panose="020B0604030504040204" pitchFamily="34" charset="-128"/>
              </a:rPr>
              <a:t>ΔP</a:t>
            </a:r>
            <a:r>
              <a:rPr lang="ja-JP" altLang="en-US" sz="2000">
                <a:latin typeface="Meiryo" panose="020B0604030504040204" pitchFamily="34" charset="-128"/>
                <a:ea typeface="Meiryo" panose="020B0604030504040204" pitchFamily="34" charset="-128"/>
              </a:rPr>
              <a:t>（</a:t>
            </a:r>
            <a:r>
              <a:rPr lang="en-US" altLang="ja-JP" sz="2000" dirty="0">
                <a:latin typeface="Meiryo" panose="020B0604030504040204" pitchFamily="34" charset="-128"/>
                <a:ea typeface="Meiryo" panose="020B0604030504040204" pitchFamily="34" charset="-128"/>
              </a:rPr>
              <a:t>= </a:t>
            </a:r>
            <a:r>
              <a:rPr lang="ja-JP" altLang="en-US" sz="2000">
                <a:latin typeface="Meiryo" panose="020B0604030504040204" pitchFamily="34" charset="-128"/>
                <a:ea typeface="Meiryo" panose="020B0604030504040204" pitchFamily="34" charset="-128"/>
              </a:rPr>
              <a:t>プラトー圧</a:t>
            </a:r>
            <a:r>
              <a:rPr lang="en-US" altLang="ja-JP" sz="2000" dirty="0">
                <a:latin typeface="Meiryo" panose="020B0604030504040204" pitchFamily="34" charset="-128"/>
                <a:ea typeface="Meiryo" panose="020B0604030504040204" pitchFamily="34" charset="-128"/>
              </a:rPr>
              <a:t> </a:t>
            </a:r>
            <a:r>
              <a:rPr lang="ja-JP" altLang="en-US" sz="2000">
                <a:latin typeface="Meiryo" panose="020B0604030504040204" pitchFamily="34" charset="-128"/>
                <a:ea typeface="Meiryo" panose="020B0604030504040204" pitchFamily="34" charset="-128"/>
              </a:rPr>
              <a:t>ー</a:t>
            </a:r>
            <a:r>
              <a:rPr lang="en-US" altLang="ja-JP" sz="2000" dirty="0">
                <a:latin typeface="Meiryo" panose="020B0604030504040204" pitchFamily="34" charset="-128"/>
                <a:ea typeface="Meiryo" panose="020B0604030504040204" pitchFamily="34" charset="-128"/>
              </a:rPr>
              <a:t> PEEP) </a:t>
            </a:r>
            <a:r>
              <a:rPr lang="ja-JP" altLang="en-US" sz="2000">
                <a:latin typeface="Meiryo" panose="020B0604030504040204" pitchFamily="34" charset="-128"/>
                <a:ea typeface="Meiryo" panose="020B0604030504040204" pitchFamily="34" charset="-128"/>
              </a:rPr>
              <a:t>＜</a:t>
            </a:r>
            <a:r>
              <a:rPr lang="en-US" altLang="ja-JP" sz="2000" dirty="0">
                <a:latin typeface="Meiryo" panose="020B0604030504040204" pitchFamily="34" charset="-128"/>
                <a:ea typeface="Meiryo" panose="020B0604030504040204" pitchFamily="34" charset="-128"/>
              </a:rPr>
              <a:t> 15 cmH</a:t>
            </a:r>
            <a:r>
              <a:rPr lang="en-US" altLang="ja-JP" sz="2000" baseline="-25000" dirty="0">
                <a:latin typeface="Meiryo" panose="020B0604030504040204" pitchFamily="34" charset="-128"/>
                <a:ea typeface="Meiryo" panose="020B0604030504040204" pitchFamily="34" charset="-128"/>
              </a:rPr>
              <a:t>2</a:t>
            </a:r>
            <a:r>
              <a:rPr lang="en-US" altLang="ja-JP" sz="2000" dirty="0">
                <a:latin typeface="Meiryo" panose="020B0604030504040204" pitchFamily="34" charset="-128"/>
                <a:ea typeface="Meiryo" panose="020B0604030504040204" pitchFamily="34" charset="-128"/>
              </a:rPr>
              <a:t>O</a:t>
            </a:r>
            <a:endParaRPr lang="ja-JP" altLang="ja-JP" sz="2000"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lvl="0">
              <a:lnSpc>
                <a:spcPct val="150000"/>
              </a:lnSpc>
              <a:spcBef>
                <a:spcPts val="0"/>
              </a:spcBef>
            </a:pPr>
            <a:r>
              <a:rPr lang="ja-JP" altLang="ja-JP" sz="2000">
                <a:latin typeface="Meiryo" panose="020B0604030504040204" pitchFamily="34" charset="-128"/>
                <a:ea typeface="Meiryo" panose="020B0604030504040204" pitchFamily="34" charset="-128"/>
              </a:rPr>
              <a:t>１回換気量</a:t>
            </a:r>
            <a:r>
              <a:rPr lang="ja-JP" altLang="en-US" sz="2000">
                <a:latin typeface="Meiryo" panose="020B0604030504040204" pitchFamily="34" charset="-128"/>
                <a:ea typeface="Meiryo" panose="020B0604030504040204" pitchFamily="34" charset="-128"/>
              </a:rPr>
              <a:t>は</a:t>
            </a:r>
            <a:r>
              <a:rPr lang="en-US" altLang="ja-JP" sz="2000" dirty="0">
                <a:latin typeface="Meiryo" panose="020B0604030504040204" pitchFamily="34" charset="-128"/>
                <a:ea typeface="Meiryo" panose="020B0604030504040204" pitchFamily="34" charset="-128"/>
              </a:rPr>
              <a:t>6-8ml/kg </a:t>
            </a:r>
            <a:r>
              <a:rPr lang="ja-JP" altLang="en-US" sz="2000">
                <a:latin typeface="Meiryo" panose="020B0604030504040204" pitchFamily="34" charset="-128"/>
                <a:ea typeface="Meiryo" panose="020B0604030504040204" pitchFamily="34" charset="-128"/>
              </a:rPr>
              <a:t>予測体重</a:t>
            </a:r>
            <a:r>
              <a:rPr lang="en-US" altLang="ja-JP" sz="2000" dirty="0">
                <a:latin typeface="Meiryo" panose="020B0604030504040204" pitchFamily="34" charset="-128"/>
                <a:ea typeface="Meiryo" panose="020B0604030504040204" pitchFamily="34" charset="-128"/>
              </a:rPr>
              <a:t>*</a:t>
            </a:r>
            <a:endParaRPr lang="ja-JP" altLang="ja-JP" sz="2000"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803275" lvl="2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en-US" altLang="ja-JP" sz="1600" dirty="0">
                <a:latin typeface="Meiryo" panose="020B0604030504040204" pitchFamily="34" charset="-128"/>
                <a:ea typeface="Meiryo" panose="020B0604030504040204" pitchFamily="34" charset="-128"/>
              </a:rPr>
              <a:t>* </a:t>
            </a:r>
            <a:r>
              <a:rPr lang="ja-JP" altLang="ja-JP" sz="1600">
                <a:latin typeface="Meiryo" panose="020B0604030504040204" pitchFamily="34" charset="-128"/>
                <a:ea typeface="Meiryo" panose="020B0604030504040204" pitchFamily="34" charset="-128"/>
              </a:rPr>
              <a:t>計算式は下記の通り</a:t>
            </a:r>
          </a:p>
          <a:p>
            <a:pPr marL="803275" lvl="2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ja-JP" altLang="en-US" sz="1600">
                <a:latin typeface="Meiryo" panose="020B0604030504040204" pitchFamily="34" charset="-128"/>
                <a:ea typeface="Meiryo" panose="020B0604030504040204" pitchFamily="34" charset="-128"/>
              </a:rPr>
              <a:t>　</a:t>
            </a:r>
            <a:r>
              <a:rPr lang="ja-JP" altLang="ja-JP" sz="1600">
                <a:latin typeface="Meiryo" panose="020B0604030504040204" pitchFamily="34" charset="-128"/>
                <a:ea typeface="Meiryo" panose="020B0604030504040204" pitchFamily="34" charset="-128"/>
              </a:rPr>
              <a:t>男性：</a:t>
            </a:r>
            <a:r>
              <a:rPr lang="en-US" altLang="ja-JP" sz="1600" dirty="0">
                <a:latin typeface="Meiryo" panose="020B0604030504040204" pitchFamily="34" charset="-128"/>
                <a:ea typeface="Meiryo" panose="020B0604030504040204" pitchFamily="34" charset="-128"/>
              </a:rPr>
              <a:t>50+0.91×[</a:t>
            </a:r>
            <a:r>
              <a:rPr lang="ja-JP" altLang="ja-JP" sz="1600">
                <a:latin typeface="Meiryo" panose="020B0604030504040204" pitchFamily="34" charset="-128"/>
                <a:ea typeface="Meiryo" panose="020B0604030504040204" pitchFamily="34" charset="-128"/>
              </a:rPr>
              <a:t>身長</a:t>
            </a:r>
            <a:r>
              <a:rPr lang="en-US" altLang="ja-JP" sz="1600" dirty="0">
                <a:latin typeface="Meiryo" panose="020B0604030504040204" pitchFamily="34" charset="-128"/>
                <a:ea typeface="Meiryo" panose="020B0604030504040204" pitchFamily="34" charset="-128"/>
              </a:rPr>
              <a:t>(cm) -152.4]</a:t>
            </a:r>
            <a:endParaRPr lang="ja-JP" altLang="ja-JP" sz="1600"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803275" lvl="2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ja-JP" altLang="en-US" sz="1600">
                <a:latin typeface="Meiryo" panose="020B0604030504040204" pitchFamily="34" charset="-128"/>
                <a:ea typeface="Meiryo" panose="020B0604030504040204" pitchFamily="34" charset="-128"/>
              </a:rPr>
              <a:t>　</a:t>
            </a:r>
            <a:r>
              <a:rPr lang="ja-JP" altLang="ja-JP" sz="1600">
                <a:latin typeface="Meiryo" panose="020B0604030504040204" pitchFamily="34" charset="-128"/>
                <a:ea typeface="Meiryo" panose="020B0604030504040204" pitchFamily="34" charset="-128"/>
              </a:rPr>
              <a:t>女性：</a:t>
            </a:r>
            <a:r>
              <a:rPr lang="en-US" altLang="ja-JP" sz="1600" dirty="0">
                <a:latin typeface="Meiryo" panose="020B0604030504040204" pitchFamily="34" charset="-128"/>
                <a:ea typeface="Meiryo" panose="020B0604030504040204" pitchFamily="34" charset="-128"/>
              </a:rPr>
              <a:t>45.5+0.91×[</a:t>
            </a:r>
            <a:r>
              <a:rPr lang="ja-JP" altLang="ja-JP" sz="1600">
                <a:latin typeface="Meiryo" panose="020B0604030504040204" pitchFamily="34" charset="-128"/>
                <a:ea typeface="Meiryo" panose="020B0604030504040204" pitchFamily="34" charset="-128"/>
              </a:rPr>
              <a:t>身長</a:t>
            </a:r>
            <a:r>
              <a:rPr lang="en-US" altLang="ja-JP" sz="1600" dirty="0">
                <a:latin typeface="Meiryo" panose="020B0604030504040204" pitchFamily="34" charset="-128"/>
                <a:ea typeface="Meiryo" panose="020B0604030504040204" pitchFamily="34" charset="-128"/>
              </a:rPr>
              <a:t>(cm) -152.4]</a:t>
            </a:r>
            <a:endParaRPr lang="en-US" altLang="ja-JP" sz="2000" dirty="0"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ja-JP" altLang="en-US" sz="2000">
                <a:latin typeface="Meiryo" panose="020B0604030504040204" pitchFamily="34" charset="-128"/>
                <a:ea typeface="Meiryo" panose="020B0604030504040204" pitchFamily="34" charset="-128"/>
              </a:rPr>
              <a:t>呼気延長症例では</a:t>
            </a:r>
            <a:r>
              <a:rPr lang="ja-JP" altLang="ja-JP" sz="2000">
                <a:latin typeface="Meiryo" panose="020B0604030504040204" pitchFamily="34" charset="-128"/>
                <a:ea typeface="Meiryo" panose="020B0604030504040204" pitchFamily="34" charset="-128"/>
              </a:rPr>
              <a:t>吸気時間は</a:t>
            </a:r>
            <a:r>
              <a:rPr lang="en-US" altLang="ja-JP" sz="2000" dirty="0">
                <a:latin typeface="Meiryo" panose="020B0604030504040204" pitchFamily="34" charset="-128"/>
                <a:ea typeface="Meiryo" panose="020B0604030504040204" pitchFamily="34" charset="-128"/>
              </a:rPr>
              <a:t>1</a:t>
            </a:r>
            <a:r>
              <a:rPr lang="ja-JP" altLang="ja-JP" sz="2000">
                <a:latin typeface="Meiryo" panose="020B0604030504040204" pitchFamily="34" charset="-128"/>
                <a:ea typeface="Meiryo" panose="020B0604030504040204" pitchFamily="34" charset="-128"/>
              </a:rPr>
              <a:t>秒未満</a:t>
            </a:r>
            <a:r>
              <a:rPr lang="ja-JP" altLang="en-US" sz="2000">
                <a:latin typeface="Meiryo" panose="020B0604030504040204" pitchFamily="34" charset="-128"/>
                <a:ea typeface="Meiryo" panose="020B0604030504040204" pitchFamily="34" charset="-128"/>
              </a:rPr>
              <a:t>（</a:t>
            </a:r>
            <a:r>
              <a:rPr lang="en-US" altLang="ja-JP" sz="2000" dirty="0">
                <a:latin typeface="Meiryo" panose="020B0604030504040204" pitchFamily="34" charset="-128"/>
                <a:ea typeface="Meiryo" panose="020B0604030504040204" pitchFamily="34" charset="-128"/>
              </a:rPr>
              <a:t>0.7-0.9</a:t>
            </a:r>
            <a:r>
              <a:rPr lang="ja-JP" altLang="en-US" sz="2000">
                <a:latin typeface="Meiryo" panose="020B0604030504040204" pitchFamily="34" charset="-128"/>
                <a:ea typeface="Meiryo" panose="020B0604030504040204" pitchFamily="34" charset="-128"/>
              </a:rPr>
              <a:t>秒）</a:t>
            </a:r>
            <a:endParaRPr lang="en-US" altLang="ja-JP" sz="2000" dirty="0"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ja-JP" altLang="ja-JP" sz="2000">
                <a:latin typeface="Meiryo" panose="020B0604030504040204" pitchFamily="34" charset="-128"/>
                <a:ea typeface="Meiryo" panose="020B0604030504040204" pitchFamily="34" charset="-128"/>
              </a:rPr>
              <a:t>換気回数</a:t>
            </a:r>
            <a:r>
              <a:rPr lang="en-US" altLang="ja-JP" sz="2000" dirty="0">
                <a:latin typeface="Meiryo" panose="020B0604030504040204" pitchFamily="34" charset="-128"/>
                <a:ea typeface="Meiryo" panose="020B0604030504040204" pitchFamily="34" charset="-128"/>
              </a:rPr>
              <a:t>(20-25</a:t>
            </a:r>
            <a:r>
              <a:rPr lang="ja-JP" altLang="ja-JP" sz="2000">
                <a:latin typeface="Meiryo" panose="020B0604030504040204" pitchFamily="34" charset="-128"/>
                <a:ea typeface="Meiryo" panose="020B0604030504040204" pitchFamily="34" charset="-128"/>
              </a:rPr>
              <a:t>回／分</a:t>
            </a:r>
            <a:r>
              <a:rPr lang="en-US" altLang="ja-JP" sz="2000" dirty="0">
                <a:latin typeface="Meiryo" panose="020B0604030504040204" pitchFamily="34" charset="-128"/>
                <a:ea typeface="Meiryo" panose="020B0604030504040204" pitchFamily="34" charset="-128"/>
              </a:rPr>
              <a:t>)</a:t>
            </a:r>
            <a:r>
              <a:rPr lang="ja-JP" altLang="ja-JP" sz="2000">
                <a:latin typeface="Meiryo" panose="020B0604030504040204" pitchFamily="34" charset="-128"/>
                <a:ea typeface="Meiryo" panose="020B0604030504040204" pitchFamily="34" charset="-128"/>
              </a:rPr>
              <a:t>で</a:t>
            </a:r>
            <a:r>
              <a:rPr lang="en-US" altLang="ja-JP" sz="2000" dirty="0">
                <a:latin typeface="Meiryo" panose="020B0604030504040204" pitchFamily="34" charset="-128"/>
                <a:ea typeface="Meiryo" panose="020B0604030504040204" pitchFamily="34" charset="-128"/>
              </a:rPr>
              <a:t>CO</a:t>
            </a:r>
            <a:r>
              <a:rPr lang="en-US" altLang="ja-JP" sz="2000" baseline="-25000" dirty="0">
                <a:latin typeface="Meiryo" panose="020B0604030504040204" pitchFamily="34" charset="-128"/>
                <a:ea typeface="Meiryo" panose="020B0604030504040204" pitchFamily="34" charset="-128"/>
              </a:rPr>
              <a:t>2</a:t>
            </a:r>
            <a:r>
              <a:rPr lang="ja-JP" altLang="ja-JP" sz="2000">
                <a:latin typeface="Meiryo" panose="020B0604030504040204" pitchFamily="34" charset="-128"/>
                <a:ea typeface="Meiryo" panose="020B0604030504040204" pitchFamily="34" charset="-128"/>
              </a:rPr>
              <a:t>調整</a:t>
            </a:r>
            <a:r>
              <a:rPr lang="ja-JP" altLang="en-US" sz="2000">
                <a:latin typeface="Meiryo" panose="020B0604030504040204" pitchFamily="34" charset="-128"/>
                <a:ea typeface="Meiryo" panose="020B0604030504040204" pitchFamily="34" charset="-128"/>
              </a:rPr>
              <a:t>（</a:t>
            </a:r>
            <a:r>
              <a:rPr lang="en-US" altLang="ja-JP" sz="2000" dirty="0">
                <a:latin typeface="Meiryo" panose="020B0604030504040204" pitchFamily="34" charset="-128"/>
                <a:ea typeface="Meiryo" panose="020B0604030504040204" pitchFamily="34" charset="-128"/>
              </a:rPr>
              <a:t>pH</a:t>
            </a:r>
            <a:r>
              <a:rPr lang="ja-JP" altLang="en-US" sz="2000">
                <a:latin typeface="Meiryo" panose="020B0604030504040204" pitchFamily="34" charset="-128"/>
                <a:ea typeface="Meiryo" panose="020B0604030504040204" pitchFamily="34" charset="-128"/>
              </a:rPr>
              <a:t>≧</a:t>
            </a:r>
            <a:r>
              <a:rPr lang="en-US" altLang="ja-JP" sz="2000" dirty="0">
                <a:latin typeface="Meiryo" panose="020B0604030504040204" pitchFamily="34" charset="-128"/>
                <a:ea typeface="Meiryo" panose="020B0604030504040204" pitchFamily="34" charset="-128"/>
              </a:rPr>
              <a:t>7.25</a:t>
            </a:r>
            <a:r>
              <a:rPr lang="ja-JP" altLang="en-US" sz="2000">
                <a:latin typeface="Meiryo" panose="020B0604030504040204" pitchFamily="34" charset="-128"/>
                <a:ea typeface="Meiryo" panose="020B0604030504040204" pitchFamily="34" charset="-128"/>
              </a:rPr>
              <a:t>）</a:t>
            </a:r>
            <a:endParaRPr lang="en-US" altLang="ja-JP" sz="2000" dirty="0"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en-US" altLang="ja-JP" sz="2000" dirty="0">
                <a:latin typeface="Meiryo" panose="020B0604030504040204" pitchFamily="34" charset="-128"/>
                <a:ea typeface="Meiryo" panose="020B0604030504040204" pitchFamily="34" charset="-128"/>
              </a:rPr>
              <a:t>PEEP</a:t>
            </a:r>
            <a:r>
              <a:rPr lang="ja-JP" altLang="en-US" sz="2000">
                <a:latin typeface="Meiryo" panose="020B0604030504040204" pitchFamily="34" charset="-128"/>
                <a:ea typeface="Meiryo" panose="020B0604030504040204" pitchFamily="34" charset="-128"/>
              </a:rPr>
              <a:t>はタイプ別で決定</a:t>
            </a:r>
            <a:endParaRPr lang="en-US" altLang="ja-JP" sz="2000" dirty="0"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73171046"/>
      </p:ext>
    </p:extLst>
  </p:cSld>
  <p:clrMapOvr>
    <a:masterClrMapping/>
  </p:clrMapOvr>
</p:sld>
</file>

<file path=ppt/theme/theme1.xml><?xml version="1.0" encoding="utf-8"?>
<a:theme xmlns:a="http://schemas.openxmlformats.org/drawingml/2006/main" name="スペクトル">
  <a:themeElements>
    <a:clrScheme name="Spectrum">
      <a:dk1>
        <a:sysClr val="windowText" lastClr="000000"/>
      </a:dk1>
      <a:lt1>
        <a:sysClr val="window" lastClr="FFFFFF"/>
      </a:lt1>
      <a:dk2>
        <a:srgbClr val="252731"/>
      </a:dk2>
      <a:lt2>
        <a:srgbClr val="EAE7E4"/>
      </a:lt2>
      <a:accent1>
        <a:srgbClr val="990000"/>
      </a:accent1>
      <a:accent2>
        <a:srgbClr val="FF6600"/>
      </a:accent2>
      <a:accent3>
        <a:srgbClr val="FFBA00"/>
      </a:accent3>
      <a:accent4>
        <a:srgbClr val="99CC00"/>
      </a:accent4>
      <a:accent5>
        <a:srgbClr val="528A02"/>
      </a:accent5>
      <a:accent6>
        <a:srgbClr val="333333"/>
      </a:accent6>
      <a:hlink>
        <a:srgbClr val="660000"/>
      </a:hlink>
      <a:folHlink>
        <a:srgbClr val="CC3300"/>
      </a:folHlink>
    </a:clrScheme>
    <a:fontScheme name="Spectrum">
      <a:majorFont>
        <a:latin typeface="Corbel"/>
        <a:ea typeface=""/>
        <a:cs typeface=""/>
        <a:font script="Jpan" typeface="ＭＳ ゴシック"/>
        <a:font script="Hans" typeface="宋体"/>
        <a:font script="Hant" typeface="新細明體"/>
      </a:majorFont>
      <a:minorFont>
        <a:latin typeface="Calibri"/>
        <a:ea typeface=""/>
        <a:cs typeface=""/>
        <a:font script="Jpan" typeface="ＭＳ ゴシック"/>
        <a:font script="Hans" typeface="宋体"/>
        <a:font script="Hant" typeface="新細明體"/>
      </a:minorFont>
    </a:fontScheme>
    <a:fmtScheme name="Spectrum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70000"/>
                <a:satMod val="150000"/>
              </a:schemeClr>
            </a:gs>
            <a:gs pos="100000">
              <a:schemeClr val="phClr">
                <a:tint val="95000"/>
                <a:satMod val="1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95000"/>
                <a:shade val="70000"/>
                <a:satMod val="150000"/>
              </a:schemeClr>
            </a:gs>
            <a:gs pos="100000">
              <a:schemeClr val="phClr">
                <a:tint val="100000"/>
                <a:shade val="100000"/>
                <a:satMod val="150000"/>
              </a:schemeClr>
            </a:gs>
          </a:gsLst>
          <a:lin ang="16200000" scaled="0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6600000" sx="101000" sy="101000" rotWithShape="0">
              <a:srgbClr val="000000">
                <a:alpha val="75000"/>
              </a:srgbClr>
            </a:outerShdw>
          </a:effectLst>
        </a:effectStyle>
        <a:effectStyle>
          <a:effectLst>
            <a:outerShdw blurRad="50800" dir="5400000" sx="105000" sy="105000" algn="ctr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4800000"/>
            </a:lightRig>
          </a:scene3d>
          <a:sp3d prstMaterial="matte">
            <a:bevelT w="63500" h="50800" prst="angle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2158</TotalTime>
  <Words>1095</Words>
  <Application>Microsoft Macintosh PowerPoint</Application>
  <PresentationFormat>画面に合わせる (4:3)</PresentationFormat>
  <Paragraphs>184</Paragraphs>
  <Slides>17</Slides>
  <Notes>6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17</vt:i4>
      </vt:variant>
    </vt:vector>
  </HeadingPairs>
  <TitlesOfParts>
    <vt:vector size="24" baseType="lpstr">
      <vt:lpstr>Meiryo UI</vt:lpstr>
      <vt:lpstr>Meiryo</vt:lpstr>
      <vt:lpstr>Arial</vt:lpstr>
      <vt:lpstr>Calibri</vt:lpstr>
      <vt:lpstr>Corbel</vt:lpstr>
      <vt:lpstr>Wingdings</vt:lpstr>
      <vt:lpstr>スペクトル</vt:lpstr>
      <vt:lpstr>PowerPoint プレゼンテーション</vt:lpstr>
      <vt:lpstr>重症度の確認</vt:lpstr>
      <vt:lpstr>COVIDへの人工呼吸の基本的考え方</vt:lpstr>
      <vt:lpstr>COVID重症肺炎の特徴</vt:lpstr>
      <vt:lpstr>急速な重症化への対応</vt:lpstr>
      <vt:lpstr>環境・スタッフに配慮</vt:lpstr>
      <vt:lpstr>L type と H type</vt:lpstr>
      <vt:lpstr>タイプ別の対応</vt:lpstr>
      <vt:lpstr>肺保護換気の必要性</vt:lpstr>
      <vt:lpstr>PowerPoint プレゼンテーション</vt:lpstr>
      <vt:lpstr>強い自発吸気への注意</vt:lpstr>
      <vt:lpstr>その他の注意事項１</vt:lpstr>
      <vt:lpstr>その他の注意事項２</vt:lpstr>
      <vt:lpstr>喀痰による気道狭窄パターン</vt:lpstr>
      <vt:lpstr>まとめ</vt:lpstr>
      <vt:lpstr>学会サイトをご覧ください</vt:lpstr>
      <vt:lpstr>診療の手引きもご確認ください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小谷 透</dc:creator>
  <cp:lastModifiedBy>小谷 透</cp:lastModifiedBy>
  <cp:revision>21</cp:revision>
  <dcterms:created xsi:type="dcterms:W3CDTF">2020-05-20T04:57:12Z</dcterms:created>
  <dcterms:modified xsi:type="dcterms:W3CDTF">2020-05-24T06:03:55Z</dcterms:modified>
</cp:coreProperties>
</file>