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6" r:id="rId3"/>
    <p:sldId id="265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5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72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2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15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88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25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21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79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0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82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72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48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692BC-533C-450E-BB9A-2DF69F59CBB7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7FE08-840D-476E-A804-4C86955DB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298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77CFFF-0085-413C-8F58-827114B6D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62" y="204212"/>
            <a:ext cx="7886700" cy="1028032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3600" dirty="0"/>
              <a:t>シナリオトレーニング</a:t>
            </a:r>
            <a:br>
              <a:rPr lang="en-US" altLang="ja-JP" sz="3600" dirty="0"/>
            </a:br>
            <a:r>
              <a:rPr lang="en-US" altLang="ja-JP" sz="3600" dirty="0"/>
              <a:t>4</a:t>
            </a:r>
            <a:r>
              <a:rPr lang="ja-JP" altLang="en-US" sz="3600" dirty="0"/>
              <a:t>チーム　</a:t>
            </a:r>
            <a:r>
              <a:rPr kumimoji="1" lang="ja-JP" altLang="en-US" sz="3600" dirty="0"/>
              <a:t>開始時</a:t>
            </a: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F450CA78-475C-4BF1-B1CD-1EB3B4755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19735" y="3371147"/>
            <a:ext cx="2177090" cy="867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Picture 6" descr="第３０回「中小企業優秀新技術・新製品賞」（２）一般部門・優秀賞 ...">
            <a:extLst>
              <a:ext uri="{FF2B5EF4-FFF2-40B4-BE49-F238E27FC236}">
                <a16:creationId xmlns:a16="http://schemas.microsoft.com/office/drawing/2014/main" id="{FBBD15CE-6319-4647-8D2A-9168841D02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1" t="15730" r="27748" b="4270"/>
          <a:stretch/>
        </p:blipFill>
        <p:spPr bwMode="auto">
          <a:xfrm>
            <a:off x="3431480" y="4496742"/>
            <a:ext cx="563966" cy="9842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C833816-715C-4E4E-B79A-1F5EF5D3482E}"/>
              </a:ext>
            </a:extLst>
          </p:cNvPr>
          <p:cNvSpPr/>
          <p:nvPr/>
        </p:nvSpPr>
        <p:spPr>
          <a:xfrm rot="19037570">
            <a:off x="778122" y="2552350"/>
            <a:ext cx="983612" cy="350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Sim</a:t>
            </a:r>
            <a:r>
              <a:rPr kumimoji="1" lang="ja-JP" altLang="en-US" sz="900" dirty="0"/>
              <a:t>バイタル</a:t>
            </a:r>
            <a:endParaRPr kumimoji="1" lang="en-US" altLang="ja-JP" sz="900" dirty="0"/>
          </a:p>
          <a:p>
            <a:pPr algn="ctr"/>
            <a:r>
              <a:rPr kumimoji="1" lang="ja-JP" altLang="en-US" sz="900" dirty="0"/>
              <a:t>モニター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B60D788-0D58-488B-A1EB-8449BB228591}"/>
              </a:ext>
            </a:extLst>
          </p:cNvPr>
          <p:cNvSpPr/>
          <p:nvPr/>
        </p:nvSpPr>
        <p:spPr>
          <a:xfrm>
            <a:off x="304570" y="3997292"/>
            <a:ext cx="842298" cy="4133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/>
              <a:t>気道管理備品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13EDFBF-6475-4B70-8E1C-21591EE2DB7B}"/>
              </a:ext>
            </a:extLst>
          </p:cNvPr>
          <p:cNvSpPr/>
          <p:nvPr/>
        </p:nvSpPr>
        <p:spPr>
          <a:xfrm>
            <a:off x="412751" y="3378363"/>
            <a:ext cx="674390" cy="483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/>
              <a:t>人工</a:t>
            </a:r>
            <a:endParaRPr kumimoji="1" lang="en-US" altLang="ja-JP" sz="1100" dirty="0"/>
          </a:p>
          <a:p>
            <a:pPr algn="ctr"/>
            <a:r>
              <a:rPr kumimoji="1" lang="ja-JP" altLang="en-US" sz="1100" dirty="0"/>
              <a:t>呼吸器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0D0A0F8-6E5A-4E47-A220-ECF93BD183A9}"/>
              </a:ext>
            </a:extLst>
          </p:cNvPr>
          <p:cNvSpPr/>
          <p:nvPr/>
        </p:nvSpPr>
        <p:spPr>
          <a:xfrm>
            <a:off x="1412412" y="4339596"/>
            <a:ext cx="572511" cy="3520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エコー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9292FA2D-70FC-4306-85FB-2BBCD625E4A4}"/>
              </a:ext>
            </a:extLst>
          </p:cNvPr>
          <p:cNvSpPr/>
          <p:nvPr/>
        </p:nvSpPr>
        <p:spPr>
          <a:xfrm>
            <a:off x="3636862" y="3371146"/>
            <a:ext cx="1285657" cy="867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カニューラ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挿入キットなど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349EED65-4887-4B40-BF1C-CF2C08A621E0}"/>
              </a:ext>
            </a:extLst>
          </p:cNvPr>
          <p:cNvSpPr/>
          <p:nvPr/>
        </p:nvSpPr>
        <p:spPr>
          <a:xfrm rot="2328334">
            <a:off x="635867" y="4999768"/>
            <a:ext cx="1109296" cy="2423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Sim</a:t>
            </a:r>
            <a:r>
              <a:rPr kumimoji="1" lang="ja-JP" altLang="en-US" sz="1200" dirty="0"/>
              <a:t>・</a:t>
            </a:r>
            <a:r>
              <a:rPr kumimoji="1" lang="en-US" altLang="ja-JP" sz="1200" dirty="0"/>
              <a:t>PPT</a:t>
            </a:r>
            <a:r>
              <a:rPr kumimoji="1" lang="ja-JP" altLang="en-US" sz="1200" dirty="0"/>
              <a:t>操作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EC43AE0-B935-47C7-B988-041E58DC61C1}"/>
              </a:ext>
            </a:extLst>
          </p:cNvPr>
          <p:cNvSpPr/>
          <p:nvPr/>
        </p:nvSpPr>
        <p:spPr>
          <a:xfrm rot="733901">
            <a:off x="1905821" y="5422047"/>
            <a:ext cx="1609625" cy="2407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PPT</a:t>
            </a:r>
            <a:r>
              <a:rPr kumimoji="1" lang="ja-JP" altLang="en-US" sz="900" dirty="0"/>
              <a:t>用モニター</a:t>
            </a:r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B22926A9-0E71-461B-9969-030D1EB9A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687" y="3388836"/>
            <a:ext cx="2051287" cy="867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7" name="Picture 4">
            <a:extLst>
              <a:ext uri="{FF2B5EF4-FFF2-40B4-BE49-F238E27FC236}">
                <a16:creationId xmlns:a16="http://schemas.microsoft.com/office/drawing/2014/main" id="{7C117BCE-3F58-40BC-8235-25E8C01D6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687" y="4426984"/>
            <a:ext cx="489332" cy="113594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33CBC001-1381-4775-BD78-72D8893DE087}"/>
              </a:ext>
            </a:extLst>
          </p:cNvPr>
          <p:cNvSpPr/>
          <p:nvPr/>
        </p:nvSpPr>
        <p:spPr>
          <a:xfrm>
            <a:off x="8336170" y="2949196"/>
            <a:ext cx="572035" cy="3354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エコー</a:t>
            </a: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EEAAE77A-FBAD-48CC-A939-EA60CB027B0F}"/>
              </a:ext>
            </a:extLst>
          </p:cNvPr>
          <p:cNvSpPr/>
          <p:nvPr/>
        </p:nvSpPr>
        <p:spPr>
          <a:xfrm rot="720069">
            <a:off x="2019712" y="2504325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96D1A725-8BB7-494F-ACAA-AC75DA185F1B}"/>
              </a:ext>
            </a:extLst>
          </p:cNvPr>
          <p:cNvSpPr/>
          <p:nvPr/>
        </p:nvSpPr>
        <p:spPr>
          <a:xfrm rot="720069">
            <a:off x="2386041" y="2504956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180F474A-E5E2-44F1-8652-312BB8DB6D24}"/>
              </a:ext>
            </a:extLst>
          </p:cNvPr>
          <p:cNvSpPr/>
          <p:nvPr/>
        </p:nvSpPr>
        <p:spPr>
          <a:xfrm rot="720069">
            <a:off x="4017475" y="2505875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7F0677C6-045F-4D6E-AD21-8A5D6FB106DB}"/>
              </a:ext>
            </a:extLst>
          </p:cNvPr>
          <p:cNvSpPr/>
          <p:nvPr/>
        </p:nvSpPr>
        <p:spPr>
          <a:xfrm rot="720069">
            <a:off x="4383801" y="2505873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B985DF7E-DDF2-401E-B79A-7AB761FB9908}"/>
              </a:ext>
            </a:extLst>
          </p:cNvPr>
          <p:cNvSpPr/>
          <p:nvPr/>
        </p:nvSpPr>
        <p:spPr>
          <a:xfrm rot="720069">
            <a:off x="1916978" y="1978097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E040572C-4978-43CE-898B-D5494D3584B4}"/>
              </a:ext>
            </a:extLst>
          </p:cNvPr>
          <p:cNvSpPr/>
          <p:nvPr/>
        </p:nvSpPr>
        <p:spPr>
          <a:xfrm rot="720069">
            <a:off x="2283307" y="1978728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DC53F84A-AC69-4CBA-B07C-1DB24A9236B2}"/>
              </a:ext>
            </a:extLst>
          </p:cNvPr>
          <p:cNvSpPr/>
          <p:nvPr/>
        </p:nvSpPr>
        <p:spPr>
          <a:xfrm rot="720069">
            <a:off x="3933969" y="2011033"/>
            <a:ext cx="273219" cy="2184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8DF69B28-899C-4CD3-9DF8-9DDC4242568F}"/>
              </a:ext>
            </a:extLst>
          </p:cNvPr>
          <p:cNvSpPr/>
          <p:nvPr/>
        </p:nvSpPr>
        <p:spPr>
          <a:xfrm rot="720069">
            <a:off x="4326353" y="2013048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9611A704-517F-4440-B81E-163CFD1AB7E1}"/>
              </a:ext>
            </a:extLst>
          </p:cNvPr>
          <p:cNvSpPr/>
          <p:nvPr/>
        </p:nvSpPr>
        <p:spPr>
          <a:xfrm rot="720069">
            <a:off x="2772736" y="2507379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E1683585-5A39-410D-9B4B-820CFB5C069E}"/>
              </a:ext>
            </a:extLst>
          </p:cNvPr>
          <p:cNvSpPr/>
          <p:nvPr/>
        </p:nvSpPr>
        <p:spPr>
          <a:xfrm rot="720069">
            <a:off x="3142860" y="2504957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91E13BEE-EBE2-4E94-A8D6-BCD9C9569D11}"/>
              </a:ext>
            </a:extLst>
          </p:cNvPr>
          <p:cNvSpPr/>
          <p:nvPr/>
        </p:nvSpPr>
        <p:spPr>
          <a:xfrm rot="720069">
            <a:off x="4717399" y="2016227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3A1C6D42-E6CD-44FD-ADD6-8A8417912A25}"/>
              </a:ext>
            </a:extLst>
          </p:cNvPr>
          <p:cNvSpPr/>
          <p:nvPr/>
        </p:nvSpPr>
        <p:spPr>
          <a:xfrm rot="720069">
            <a:off x="3545610" y="1998639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18E8D9CE-A19E-403E-95BA-0E4D611E12E1}"/>
              </a:ext>
            </a:extLst>
          </p:cNvPr>
          <p:cNvSpPr/>
          <p:nvPr/>
        </p:nvSpPr>
        <p:spPr>
          <a:xfrm rot="720069">
            <a:off x="2668490" y="1984770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7A43C130-0530-437E-8E5F-837E9E2883C7}"/>
              </a:ext>
            </a:extLst>
          </p:cNvPr>
          <p:cNvSpPr/>
          <p:nvPr/>
        </p:nvSpPr>
        <p:spPr>
          <a:xfrm rot="720069">
            <a:off x="3053677" y="1985401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F6433D35-8255-4940-AADD-E05AF2776AC3}"/>
              </a:ext>
            </a:extLst>
          </p:cNvPr>
          <p:cNvSpPr/>
          <p:nvPr/>
        </p:nvSpPr>
        <p:spPr>
          <a:xfrm rot="720069">
            <a:off x="3651147" y="2499358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A6C2E73-B92F-4D6C-BAF2-9DA89B0DB8D6}"/>
              </a:ext>
            </a:extLst>
          </p:cNvPr>
          <p:cNvSpPr txBox="1"/>
          <p:nvPr/>
        </p:nvSpPr>
        <p:spPr>
          <a:xfrm>
            <a:off x="1870922" y="3067263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SimMan</a:t>
            </a:r>
            <a:endParaRPr kumimoji="1" lang="ja-JP" altLang="en-US" dirty="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05D21FC-12E2-4069-B55D-A1A1789E0AA7}"/>
              </a:ext>
            </a:extLst>
          </p:cNvPr>
          <p:cNvSpPr txBox="1"/>
          <p:nvPr/>
        </p:nvSpPr>
        <p:spPr>
          <a:xfrm>
            <a:off x="6740165" y="307058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全身マネキン</a:t>
            </a:r>
          </a:p>
        </p:txBody>
      </p:sp>
      <p:sp>
        <p:nvSpPr>
          <p:cNvPr id="4" name="左中かっこ 3">
            <a:extLst>
              <a:ext uri="{FF2B5EF4-FFF2-40B4-BE49-F238E27FC236}">
                <a16:creationId xmlns:a16="http://schemas.microsoft.com/office/drawing/2014/main" id="{C00B93BA-6A6E-4DAB-B110-3925D5B3F5C5}"/>
              </a:ext>
            </a:extLst>
          </p:cNvPr>
          <p:cNvSpPr/>
          <p:nvPr/>
        </p:nvSpPr>
        <p:spPr>
          <a:xfrm rot="16200000">
            <a:off x="2069394" y="4217704"/>
            <a:ext cx="413311" cy="34280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31EAD65-B5F2-45B3-8AD2-C85C25B38ED6}"/>
              </a:ext>
            </a:extLst>
          </p:cNvPr>
          <p:cNvSpPr txBox="1"/>
          <p:nvPr/>
        </p:nvSpPr>
        <p:spPr>
          <a:xfrm>
            <a:off x="589781" y="6241807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こちらでシナリオを進行させる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FBE0F77-0D7A-42DB-B500-736F49D46F38}"/>
              </a:ext>
            </a:extLst>
          </p:cNvPr>
          <p:cNvSpPr/>
          <p:nvPr/>
        </p:nvSpPr>
        <p:spPr>
          <a:xfrm>
            <a:off x="5468253" y="3378363"/>
            <a:ext cx="1285657" cy="867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カニューラ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挿入キットなど</a:t>
            </a:r>
          </a:p>
        </p:txBody>
      </p:sp>
      <p:sp>
        <p:nvSpPr>
          <p:cNvPr id="79" name="左中かっこ 78">
            <a:extLst>
              <a:ext uri="{FF2B5EF4-FFF2-40B4-BE49-F238E27FC236}">
                <a16:creationId xmlns:a16="http://schemas.microsoft.com/office/drawing/2014/main" id="{FA64710D-E778-40D1-9DE5-380F4888510C}"/>
              </a:ext>
            </a:extLst>
          </p:cNvPr>
          <p:cNvSpPr/>
          <p:nvPr/>
        </p:nvSpPr>
        <p:spPr>
          <a:xfrm rot="16200000">
            <a:off x="6987518" y="3983805"/>
            <a:ext cx="413311" cy="34280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四角形: 角を丸くする 80">
            <a:extLst>
              <a:ext uri="{FF2B5EF4-FFF2-40B4-BE49-F238E27FC236}">
                <a16:creationId xmlns:a16="http://schemas.microsoft.com/office/drawing/2014/main" id="{A24CA4AA-57A0-4BE4-8662-910A9E8A0E37}"/>
              </a:ext>
            </a:extLst>
          </p:cNvPr>
          <p:cNvSpPr/>
          <p:nvPr/>
        </p:nvSpPr>
        <p:spPr>
          <a:xfrm rot="720069">
            <a:off x="4750126" y="2499358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D6AC8F87-8CFA-486A-AEBF-34ED9894CC44}"/>
              </a:ext>
            </a:extLst>
          </p:cNvPr>
          <p:cNvSpPr txBox="1"/>
          <p:nvPr/>
        </p:nvSpPr>
        <p:spPr>
          <a:xfrm>
            <a:off x="5495739" y="5991485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カニュレーションハンズオン用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シナリオ中は使用しない</a:t>
            </a:r>
          </a:p>
        </p:txBody>
      </p:sp>
      <p:sp>
        <p:nvSpPr>
          <p:cNvPr id="10" name="スマイル 9">
            <a:extLst>
              <a:ext uri="{FF2B5EF4-FFF2-40B4-BE49-F238E27FC236}">
                <a16:creationId xmlns:a16="http://schemas.microsoft.com/office/drawing/2014/main" id="{A57B4E8A-53DE-4A5C-A2CF-B64167D417FC}"/>
              </a:ext>
            </a:extLst>
          </p:cNvPr>
          <p:cNvSpPr/>
          <p:nvPr/>
        </p:nvSpPr>
        <p:spPr>
          <a:xfrm>
            <a:off x="377072" y="5024487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スマイル 84">
            <a:extLst>
              <a:ext uri="{FF2B5EF4-FFF2-40B4-BE49-F238E27FC236}">
                <a16:creationId xmlns:a16="http://schemas.microsoft.com/office/drawing/2014/main" id="{CEE43F61-FDA2-43F2-9C33-C5A1D287466A}"/>
              </a:ext>
            </a:extLst>
          </p:cNvPr>
          <p:cNvSpPr/>
          <p:nvPr/>
        </p:nvSpPr>
        <p:spPr>
          <a:xfrm>
            <a:off x="612267" y="5268553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スマイル 85">
            <a:extLst>
              <a:ext uri="{FF2B5EF4-FFF2-40B4-BE49-F238E27FC236}">
                <a16:creationId xmlns:a16="http://schemas.microsoft.com/office/drawing/2014/main" id="{2F1EC5CC-F88E-4DAC-811A-22424AD9C52A}"/>
              </a:ext>
            </a:extLst>
          </p:cNvPr>
          <p:cNvSpPr/>
          <p:nvPr/>
        </p:nvSpPr>
        <p:spPr>
          <a:xfrm>
            <a:off x="748901" y="2006991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スマイル 86">
            <a:extLst>
              <a:ext uri="{FF2B5EF4-FFF2-40B4-BE49-F238E27FC236}">
                <a16:creationId xmlns:a16="http://schemas.microsoft.com/office/drawing/2014/main" id="{91A9C6A9-026C-48DC-A9A3-1E0F4A1C8679}"/>
              </a:ext>
            </a:extLst>
          </p:cNvPr>
          <p:cNvSpPr/>
          <p:nvPr/>
        </p:nvSpPr>
        <p:spPr>
          <a:xfrm>
            <a:off x="389192" y="2244813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スマイル 91">
            <a:extLst>
              <a:ext uri="{FF2B5EF4-FFF2-40B4-BE49-F238E27FC236}">
                <a16:creationId xmlns:a16="http://schemas.microsoft.com/office/drawing/2014/main" id="{CCE084D6-C0B2-4E57-BFA2-00DDB369915F}"/>
              </a:ext>
            </a:extLst>
          </p:cNvPr>
          <p:cNvSpPr/>
          <p:nvPr/>
        </p:nvSpPr>
        <p:spPr>
          <a:xfrm>
            <a:off x="1911548" y="2093178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スマイル 92">
            <a:extLst>
              <a:ext uri="{FF2B5EF4-FFF2-40B4-BE49-F238E27FC236}">
                <a16:creationId xmlns:a16="http://schemas.microsoft.com/office/drawing/2014/main" id="{DB88F4E6-B8AC-4E7A-A60E-614B4235ABAF}"/>
              </a:ext>
            </a:extLst>
          </p:cNvPr>
          <p:cNvSpPr/>
          <p:nvPr/>
        </p:nvSpPr>
        <p:spPr>
          <a:xfrm>
            <a:off x="2278706" y="2084279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スマイル 93">
            <a:extLst>
              <a:ext uri="{FF2B5EF4-FFF2-40B4-BE49-F238E27FC236}">
                <a16:creationId xmlns:a16="http://schemas.microsoft.com/office/drawing/2014/main" id="{FBA48603-8EFD-41E4-AE71-0C451DA30227}"/>
              </a:ext>
            </a:extLst>
          </p:cNvPr>
          <p:cNvSpPr/>
          <p:nvPr/>
        </p:nvSpPr>
        <p:spPr>
          <a:xfrm>
            <a:off x="2665056" y="2084786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スマイル 94">
            <a:extLst>
              <a:ext uri="{FF2B5EF4-FFF2-40B4-BE49-F238E27FC236}">
                <a16:creationId xmlns:a16="http://schemas.microsoft.com/office/drawing/2014/main" id="{3EC5232E-AE04-4A8A-93CB-C91D7E262B57}"/>
              </a:ext>
            </a:extLst>
          </p:cNvPr>
          <p:cNvSpPr/>
          <p:nvPr/>
        </p:nvSpPr>
        <p:spPr>
          <a:xfrm>
            <a:off x="3051006" y="2075712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スマイル 95">
            <a:extLst>
              <a:ext uri="{FF2B5EF4-FFF2-40B4-BE49-F238E27FC236}">
                <a16:creationId xmlns:a16="http://schemas.microsoft.com/office/drawing/2014/main" id="{F14BCFD0-87C0-4B51-A6F1-C39A0C8A9AB7}"/>
              </a:ext>
            </a:extLst>
          </p:cNvPr>
          <p:cNvSpPr/>
          <p:nvPr/>
        </p:nvSpPr>
        <p:spPr>
          <a:xfrm>
            <a:off x="3549732" y="2074754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スマイル 96">
            <a:extLst>
              <a:ext uri="{FF2B5EF4-FFF2-40B4-BE49-F238E27FC236}">
                <a16:creationId xmlns:a16="http://schemas.microsoft.com/office/drawing/2014/main" id="{539528EC-D0A4-4E08-99EB-D95FDBD1EE68}"/>
              </a:ext>
            </a:extLst>
          </p:cNvPr>
          <p:cNvSpPr/>
          <p:nvPr/>
        </p:nvSpPr>
        <p:spPr>
          <a:xfrm>
            <a:off x="3926886" y="2084448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スマイル 97">
            <a:extLst>
              <a:ext uri="{FF2B5EF4-FFF2-40B4-BE49-F238E27FC236}">
                <a16:creationId xmlns:a16="http://schemas.microsoft.com/office/drawing/2014/main" id="{C41ABA2D-B1CC-4F12-93CF-5BBC86627A1F}"/>
              </a:ext>
            </a:extLst>
          </p:cNvPr>
          <p:cNvSpPr/>
          <p:nvPr/>
        </p:nvSpPr>
        <p:spPr>
          <a:xfrm>
            <a:off x="4312658" y="2085946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スマイル 98">
            <a:extLst>
              <a:ext uri="{FF2B5EF4-FFF2-40B4-BE49-F238E27FC236}">
                <a16:creationId xmlns:a16="http://schemas.microsoft.com/office/drawing/2014/main" id="{EAB9179B-A74F-4C06-8FBD-D16A8DD1F832}"/>
              </a:ext>
            </a:extLst>
          </p:cNvPr>
          <p:cNvSpPr/>
          <p:nvPr/>
        </p:nvSpPr>
        <p:spPr>
          <a:xfrm>
            <a:off x="4699008" y="2084279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スマイル 99">
            <a:extLst>
              <a:ext uri="{FF2B5EF4-FFF2-40B4-BE49-F238E27FC236}">
                <a16:creationId xmlns:a16="http://schemas.microsoft.com/office/drawing/2014/main" id="{168E4ED6-697E-401C-A1CC-4E92578F4BEB}"/>
              </a:ext>
            </a:extLst>
          </p:cNvPr>
          <p:cNvSpPr/>
          <p:nvPr/>
        </p:nvSpPr>
        <p:spPr>
          <a:xfrm>
            <a:off x="1990666" y="2603793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スマイル 100">
            <a:extLst>
              <a:ext uri="{FF2B5EF4-FFF2-40B4-BE49-F238E27FC236}">
                <a16:creationId xmlns:a16="http://schemas.microsoft.com/office/drawing/2014/main" id="{64B05F2C-9C23-48E8-9D8A-589DE62A03C2}"/>
              </a:ext>
            </a:extLst>
          </p:cNvPr>
          <p:cNvSpPr/>
          <p:nvPr/>
        </p:nvSpPr>
        <p:spPr>
          <a:xfrm>
            <a:off x="2357824" y="2594894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スマイル 101">
            <a:extLst>
              <a:ext uri="{FF2B5EF4-FFF2-40B4-BE49-F238E27FC236}">
                <a16:creationId xmlns:a16="http://schemas.microsoft.com/office/drawing/2014/main" id="{A2FC3C75-BB1B-4E36-AA4B-A0BEEBC40F0C}"/>
              </a:ext>
            </a:extLst>
          </p:cNvPr>
          <p:cNvSpPr/>
          <p:nvPr/>
        </p:nvSpPr>
        <p:spPr>
          <a:xfrm>
            <a:off x="2744174" y="2595401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スマイル 102">
            <a:extLst>
              <a:ext uri="{FF2B5EF4-FFF2-40B4-BE49-F238E27FC236}">
                <a16:creationId xmlns:a16="http://schemas.microsoft.com/office/drawing/2014/main" id="{200BCF8B-D9DA-41B5-9B13-4B973BF6934E}"/>
              </a:ext>
            </a:extLst>
          </p:cNvPr>
          <p:cNvSpPr/>
          <p:nvPr/>
        </p:nvSpPr>
        <p:spPr>
          <a:xfrm>
            <a:off x="3130124" y="2586327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スマイル 103">
            <a:extLst>
              <a:ext uri="{FF2B5EF4-FFF2-40B4-BE49-F238E27FC236}">
                <a16:creationId xmlns:a16="http://schemas.microsoft.com/office/drawing/2014/main" id="{C0841667-BD43-4E9C-BFFD-9323A5CB154B}"/>
              </a:ext>
            </a:extLst>
          </p:cNvPr>
          <p:cNvSpPr/>
          <p:nvPr/>
        </p:nvSpPr>
        <p:spPr>
          <a:xfrm>
            <a:off x="3628850" y="2585369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スマイル 104">
            <a:extLst>
              <a:ext uri="{FF2B5EF4-FFF2-40B4-BE49-F238E27FC236}">
                <a16:creationId xmlns:a16="http://schemas.microsoft.com/office/drawing/2014/main" id="{B83B164A-1A0E-40E5-A90C-61FE1ACA1EA2}"/>
              </a:ext>
            </a:extLst>
          </p:cNvPr>
          <p:cNvSpPr/>
          <p:nvPr/>
        </p:nvSpPr>
        <p:spPr>
          <a:xfrm>
            <a:off x="4006004" y="2595063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スマイル 105">
            <a:extLst>
              <a:ext uri="{FF2B5EF4-FFF2-40B4-BE49-F238E27FC236}">
                <a16:creationId xmlns:a16="http://schemas.microsoft.com/office/drawing/2014/main" id="{CAECBF7F-C166-4E55-8D8C-473E320245A1}"/>
              </a:ext>
            </a:extLst>
          </p:cNvPr>
          <p:cNvSpPr/>
          <p:nvPr/>
        </p:nvSpPr>
        <p:spPr>
          <a:xfrm>
            <a:off x="4391776" y="2596561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スマイル 106">
            <a:extLst>
              <a:ext uri="{FF2B5EF4-FFF2-40B4-BE49-F238E27FC236}">
                <a16:creationId xmlns:a16="http://schemas.microsoft.com/office/drawing/2014/main" id="{8AF8A0B9-AE2C-4433-8E2E-C425447A82BF}"/>
              </a:ext>
            </a:extLst>
          </p:cNvPr>
          <p:cNvSpPr/>
          <p:nvPr/>
        </p:nvSpPr>
        <p:spPr>
          <a:xfrm>
            <a:off x="4778126" y="2594894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90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77CFFF-0085-413C-8F58-827114B6D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62" y="204212"/>
            <a:ext cx="7886700" cy="1028032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3600" dirty="0"/>
              <a:t>シナリオトレーニング</a:t>
            </a:r>
            <a:br>
              <a:rPr lang="en-US" altLang="ja-JP" sz="3600" dirty="0"/>
            </a:br>
            <a:r>
              <a:rPr lang="en-US" altLang="ja-JP" sz="3600" dirty="0"/>
              <a:t>4</a:t>
            </a:r>
            <a:r>
              <a:rPr lang="ja-JP" altLang="en-US" sz="3600" dirty="0"/>
              <a:t>チーム　</a:t>
            </a:r>
            <a:r>
              <a:rPr kumimoji="1" lang="ja-JP" altLang="en-US" sz="3600" dirty="0"/>
              <a:t>シナリオ中</a:t>
            </a: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F450CA78-475C-4BF1-B1CD-1EB3B4755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19735" y="3371147"/>
            <a:ext cx="2177090" cy="867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Picture 6" descr="第３０回「中小企業優秀新技術・新製品賞」（２）一般部門・優秀賞 ...">
            <a:extLst>
              <a:ext uri="{FF2B5EF4-FFF2-40B4-BE49-F238E27FC236}">
                <a16:creationId xmlns:a16="http://schemas.microsoft.com/office/drawing/2014/main" id="{FBBD15CE-6319-4647-8D2A-9168841D02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1" t="15730" r="27748" b="4270"/>
          <a:stretch/>
        </p:blipFill>
        <p:spPr bwMode="auto">
          <a:xfrm>
            <a:off x="3431480" y="4496742"/>
            <a:ext cx="563966" cy="9842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C833816-715C-4E4E-B79A-1F5EF5D3482E}"/>
              </a:ext>
            </a:extLst>
          </p:cNvPr>
          <p:cNvSpPr/>
          <p:nvPr/>
        </p:nvSpPr>
        <p:spPr>
          <a:xfrm rot="19037570">
            <a:off x="778122" y="2552350"/>
            <a:ext cx="983612" cy="350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Sim</a:t>
            </a:r>
            <a:r>
              <a:rPr kumimoji="1" lang="ja-JP" altLang="en-US" sz="900" dirty="0"/>
              <a:t>バイタル</a:t>
            </a:r>
            <a:endParaRPr kumimoji="1" lang="en-US" altLang="ja-JP" sz="900" dirty="0"/>
          </a:p>
          <a:p>
            <a:pPr algn="ctr"/>
            <a:r>
              <a:rPr kumimoji="1" lang="ja-JP" altLang="en-US" sz="900" dirty="0"/>
              <a:t>モニター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B60D788-0D58-488B-A1EB-8449BB228591}"/>
              </a:ext>
            </a:extLst>
          </p:cNvPr>
          <p:cNvSpPr/>
          <p:nvPr/>
        </p:nvSpPr>
        <p:spPr>
          <a:xfrm>
            <a:off x="303525" y="3997292"/>
            <a:ext cx="842298" cy="4133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/>
              <a:t>気道管理備品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13EDFBF-6475-4B70-8E1C-21591EE2DB7B}"/>
              </a:ext>
            </a:extLst>
          </p:cNvPr>
          <p:cNvSpPr/>
          <p:nvPr/>
        </p:nvSpPr>
        <p:spPr>
          <a:xfrm>
            <a:off x="411706" y="3378363"/>
            <a:ext cx="674390" cy="483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/>
              <a:t>人工</a:t>
            </a:r>
            <a:endParaRPr kumimoji="1" lang="en-US" altLang="ja-JP" sz="1100" dirty="0"/>
          </a:p>
          <a:p>
            <a:pPr algn="ctr"/>
            <a:r>
              <a:rPr kumimoji="1" lang="ja-JP" altLang="en-US" sz="1100" dirty="0"/>
              <a:t>呼吸器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0D0A0F8-6E5A-4E47-A220-ECF93BD183A9}"/>
              </a:ext>
            </a:extLst>
          </p:cNvPr>
          <p:cNvSpPr/>
          <p:nvPr/>
        </p:nvSpPr>
        <p:spPr>
          <a:xfrm>
            <a:off x="1412412" y="4339596"/>
            <a:ext cx="572511" cy="3520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エコー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9292FA2D-70FC-4306-85FB-2BBCD625E4A4}"/>
              </a:ext>
            </a:extLst>
          </p:cNvPr>
          <p:cNvSpPr/>
          <p:nvPr/>
        </p:nvSpPr>
        <p:spPr>
          <a:xfrm>
            <a:off x="3636862" y="3371146"/>
            <a:ext cx="1285657" cy="867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カニューラ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挿入キットなど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349EED65-4887-4B40-BF1C-CF2C08A621E0}"/>
              </a:ext>
            </a:extLst>
          </p:cNvPr>
          <p:cNvSpPr/>
          <p:nvPr/>
        </p:nvSpPr>
        <p:spPr>
          <a:xfrm rot="2328334">
            <a:off x="635867" y="4999768"/>
            <a:ext cx="1109296" cy="2423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Sim</a:t>
            </a:r>
            <a:r>
              <a:rPr kumimoji="1" lang="ja-JP" altLang="en-US" sz="1200" dirty="0"/>
              <a:t>・</a:t>
            </a:r>
            <a:r>
              <a:rPr kumimoji="1" lang="en-US" altLang="ja-JP" sz="1200" dirty="0"/>
              <a:t>PPT</a:t>
            </a:r>
            <a:r>
              <a:rPr kumimoji="1" lang="ja-JP" altLang="en-US" sz="1200" dirty="0"/>
              <a:t>操作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EC43AE0-B935-47C7-B988-041E58DC61C1}"/>
              </a:ext>
            </a:extLst>
          </p:cNvPr>
          <p:cNvSpPr/>
          <p:nvPr/>
        </p:nvSpPr>
        <p:spPr>
          <a:xfrm rot="733901">
            <a:off x="1905821" y="5422047"/>
            <a:ext cx="1609625" cy="2407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PPT</a:t>
            </a:r>
            <a:r>
              <a:rPr kumimoji="1" lang="ja-JP" altLang="en-US" sz="900" dirty="0"/>
              <a:t>用モニター</a:t>
            </a:r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B22926A9-0E71-461B-9969-030D1EB9A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687" y="3388836"/>
            <a:ext cx="2051287" cy="867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7" name="Picture 4">
            <a:extLst>
              <a:ext uri="{FF2B5EF4-FFF2-40B4-BE49-F238E27FC236}">
                <a16:creationId xmlns:a16="http://schemas.microsoft.com/office/drawing/2014/main" id="{7C117BCE-3F58-40BC-8235-25E8C01D6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687" y="4426984"/>
            <a:ext cx="489332" cy="113594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33CBC001-1381-4775-BD78-72D8893DE087}"/>
              </a:ext>
            </a:extLst>
          </p:cNvPr>
          <p:cNvSpPr/>
          <p:nvPr/>
        </p:nvSpPr>
        <p:spPr>
          <a:xfrm>
            <a:off x="8336170" y="2949196"/>
            <a:ext cx="572035" cy="3354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エコー</a:t>
            </a:r>
          </a:p>
        </p:txBody>
      </p:sp>
      <p:sp>
        <p:nvSpPr>
          <p:cNvPr id="4" name="左中かっこ 3">
            <a:extLst>
              <a:ext uri="{FF2B5EF4-FFF2-40B4-BE49-F238E27FC236}">
                <a16:creationId xmlns:a16="http://schemas.microsoft.com/office/drawing/2014/main" id="{C00B93BA-6A6E-4DAB-B110-3925D5B3F5C5}"/>
              </a:ext>
            </a:extLst>
          </p:cNvPr>
          <p:cNvSpPr/>
          <p:nvPr/>
        </p:nvSpPr>
        <p:spPr>
          <a:xfrm rot="16200000">
            <a:off x="2069394" y="4217704"/>
            <a:ext cx="413311" cy="34280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31EAD65-B5F2-45B3-8AD2-C85C25B38ED6}"/>
              </a:ext>
            </a:extLst>
          </p:cNvPr>
          <p:cNvSpPr txBox="1"/>
          <p:nvPr/>
        </p:nvSpPr>
        <p:spPr>
          <a:xfrm>
            <a:off x="589781" y="6241807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こちらでシナリオを進行させる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FBE0F77-0D7A-42DB-B500-736F49D46F38}"/>
              </a:ext>
            </a:extLst>
          </p:cNvPr>
          <p:cNvSpPr/>
          <p:nvPr/>
        </p:nvSpPr>
        <p:spPr>
          <a:xfrm>
            <a:off x="5468253" y="3378363"/>
            <a:ext cx="1285657" cy="867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カニューラ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挿入キットなど</a:t>
            </a:r>
          </a:p>
        </p:txBody>
      </p:sp>
      <p:sp>
        <p:nvSpPr>
          <p:cNvPr id="79" name="左中かっこ 78">
            <a:extLst>
              <a:ext uri="{FF2B5EF4-FFF2-40B4-BE49-F238E27FC236}">
                <a16:creationId xmlns:a16="http://schemas.microsoft.com/office/drawing/2014/main" id="{FA64710D-E778-40D1-9DE5-380F4888510C}"/>
              </a:ext>
            </a:extLst>
          </p:cNvPr>
          <p:cNvSpPr/>
          <p:nvPr/>
        </p:nvSpPr>
        <p:spPr>
          <a:xfrm rot="16200000">
            <a:off x="6987518" y="3983805"/>
            <a:ext cx="413311" cy="34280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D6AC8F87-8CFA-486A-AEBF-34ED9894CC44}"/>
              </a:ext>
            </a:extLst>
          </p:cNvPr>
          <p:cNvSpPr txBox="1"/>
          <p:nvPr/>
        </p:nvSpPr>
        <p:spPr>
          <a:xfrm>
            <a:off x="5495739" y="5991485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カニュレーションハンズオン用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シナリオ中は使用しない</a:t>
            </a:r>
          </a:p>
        </p:txBody>
      </p:sp>
      <p:sp>
        <p:nvSpPr>
          <p:cNvPr id="7" name="L 字 6">
            <a:extLst>
              <a:ext uri="{FF2B5EF4-FFF2-40B4-BE49-F238E27FC236}">
                <a16:creationId xmlns:a16="http://schemas.microsoft.com/office/drawing/2014/main" id="{C7D6593A-35F7-4655-AE4F-CDEF429C56A1}"/>
              </a:ext>
            </a:extLst>
          </p:cNvPr>
          <p:cNvSpPr/>
          <p:nvPr/>
        </p:nvSpPr>
        <p:spPr>
          <a:xfrm rot="10800000">
            <a:off x="1855035" y="1834650"/>
            <a:ext cx="3273146" cy="1028033"/>
          </a:xfrm>
          <a:prstGeom prst="corner">
            <a:avLst>
              <a:gd name="adj1" fmla="val 48612"/>
              <a:gd name="adj2" fmla="val 15203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7BDB9A7-A190-4A2D-BFFB-75417603D667}"/>
              </a:ext>
            </a:extLst>
          </p:cNvPr>
          <p:cNvSpPr/>
          <p:nvPr/>
        </p:nvSpPr>
        <p:spPr>
          <a:xfrm>
            <a:off x="1855035" y="2365372"/>
            <a:ext cx="1673705" cy="497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>
              <a:solidFill>
                <a:srgbClr val="FF0000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682037D-E6F5-49B4-B2B4-30A3B6673F7B}"/>
              </a:ext>
            </a:extLst>
          </p:cNvPr>
          <p:cNvSpPr/>
          <p:nvPr/>
        </p:nvSpPr>
        <p:spPr>
          <a:xfrm>
            <a:off x="2189580" y="2855304"/>
            <a:ext cx="9589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Players’ team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F9DD98F1-FC0B-4ADC-B0BE-137FB7A1FE42}"/>
              </a:ext>
            </a:extLst>
          </p:cNvPr>
          <p:cNvSpPr/>
          <p:nvPr/>
        </p:nvSpPr>
        <p:spPr>
          <a:xfrm>
            <a:off x="3955141" y="2847433"/>
            <a:ext cx="7056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100" dirty="0"/>
              <a:t>audience</a:t>
            </a:r>
            <a:endParaRPr kumimoji="1" lang="ja-JP" altLang="en-US" sz="1100" dirty="0"/>
          </a:p>
        </p:txBody>
      </p:sp>
      <p:sp>
        <p:nvSpPr>
          <p:cNvPr id="10" name="スマイル 9">
            <a:extLst>
              <a:ext uri="{FF2B5EF4-FFF2-40B4-BE49-F238E27FC236}">
                <a16:creationId xmlns:a16="http://schemas.microsoft.com/office/drawing/2014/main" id="{A57B4E8A-53DE-4A5C-A2CF-B64167D417FC}"/>
              </a:ext>
            </a:extLst>
          </p:cNvPr>
          <p:cNvSpPr/>
          <p:nvPr/>
        </p:nvSpPr>
        <p:spPr>
          <a:xfrm>
            <a:off x="377072" y="5024487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スマイル 84">
            <a:extLst>
              <a:ext uri="{FF2B5EF4-FFF2-40B4-BE49-F238E27FC236}">
                <a16:creationId xmlns:a16="http://schemas.microsoft.com/office/drawing/2014/main" id="{CEE43F61-FDA2-43F2-9C33-C5A1D287466A}"/>
              </a:ext>
            </a:extLst>
          </p:cNvPr>
          <p:cNvSpPr/>
          <p:nvPr/>
        </p:nvSpPr>
        <p:spPr>
          <a:xfrm>
            <a:off x="612267" y="5268553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スマイル 85">
            <a:extLst>
              <a:ext uri="{FF2B5EF4-FFF2-40B4-BE49-F238E27FC236}">
                <a16:creationId xmlns:a16="http://schemas.microsoft.com/office/drawing/2014/main" id="{2F1EC5CC-F88E-4DAC-811A-22424AD9C52A}"/>
              </a:ext>
            </a:extLst>
          </p:cNvPr>
          <p:cNvSpPr/>
          <p:nvPr/>
        </p:nvSpPr>
        <p:spPr>
          <a:xfrm>
            <a:off x="748901" y="2006991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スマイル 86">
            <a:extLst>
              <a:ext uri="{FF2B5EF4-FFF2-40B4-BE49-F238E27FC236}">
                <a16:creationId xmlns:a16="http://schemas.microsoft.com/office/drawing/2014/main" id="{91A9C6A9-026C-48DC-A9A3-1E0F4A1C8679}"/>
              </a:ext>
            </a:extLst>
          </p:cNvPr>
          <p:cNvSpPr/>
          <p:nvPr/>
        </p:nvSpPr>
        <p:spPr>
          <a:xfrm>
            <a:off x="389192" y="2244813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2986AC0-097B-4C92-AEF4-5A397BEA87DC}"/>
              </a:ext>
            </a:extLst>
          </p:cNvPr>
          <p:cNvSpPr txBox="1"/>
          <p:nvPr/>
        </p:nvSpPr>
        <p:spPr>
          <a:xfrm>
            <a:off x="5317157" y="2057562"/>
            <a:ext cx="3591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1</a:t>
            </a:r>
            <a:r>
              <a:rPr kumimoji="1" lang="ja-JP" altLang="en-US" dirty="0"/>
              <a:t>チームのみプレイヤーになる</a:t>
            </a: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残り</a:t>
            </a:r>
            <a:r>
              <a:rPr kumimoji="1" lang="en-US" altLang="ja-JP" dirty="0"/>
              <a:t>3</a:t>
            </a:r>
            <a:r>
              <a:rPr kumimoji="1" lang="ja-JP" altLang="en-US" dirty="0"/>
              <a:t>チームは見学</a:t>
            </a:r>
            <a:endParaRPr kumimoji="1" lang="en-US" altLang="ja-JP" dirty="0"/>
          </a:p>
        </p:txBody>
      </p:sp>
      <p:sp>
        <p:nvSpPr>
          <p:cNvPr id="64" name="スマイル 63">
            <a:extLst>
              <a:ext uri="{FF2B5EF4-FFF2-40B4-BE49-F238E27FC236}">
                <a16:creationId xmlns:a16="http://schemas.microsoft.com/office/drawing/2014/main" id="{AA647B14-365E-4B7D-AFB3-22EDD5D416CF}"/>
              </a:ext>
            </a:extLst>
          </p:cNvPr>
          <p:cNvSpPr/>
          <p:nvPr/>
        </p:nvSpPr>
        <p:spPr>
          <a:xfrm>
            <a:off x="2548954" y="4240609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スマイル 64">
            <a:extLst>
              <a:ext uri="{FF2B5EF4-FFF2-40B4-BE49-F238E27FC236}">
                <a16:creationId xmlns:a16="http://schemas.microsoft.com/office/drawing/2014/main" id="{2C85F3C5-0119-4CD5-AAD0-A26E481C1394}"/>
              </a:ext>
            </a:extLst>
          </p:cNvPr>
          <p:cNvSpPr/>
          <p:nvPr/>
        </p:nvSpPr>
        <p:spPr>
          <a:xfrm>
            <a:off x="2514177" y="3141366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スマイル 67">
            <a:extLst>
              <a:ext uri="{FF2B5EF4-FFF2-40B4-BE49-F238E27FC236}">
                <a16:creationId xmlns:a16="http://schemas.microsoft.com/office/drawing/2014/main" id="{9FB3E46D-75AB-492D-B443-8EBC73E848B8}"/>
              </a:ext>
            </a:extLst>
          </p:cNvPr>
          <p:cNvSpPr/>
          <p:nvPr/>
        </p:nvSpPr>
        <p:spPr>
          <a:xfrm>
            <a:off x="1176876" y="4028742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スマイル 69">
            <a:extLst>
              <a:ext uri="{FF2B5EF4-FFF2-40B4-BE49-F238E27FC236}">
                <a16:creationId xmlns:a16="http://schemas.microsoft.com/office/drawing/2014/main" id="{C73A69A1-9058-4216-B91D-2F05C2055D52}"/>
              </a:ext>
            </a:extLst>
          </p:cNvPr>
          <p:cNvSpPr/>
          <p:nvPr/>
        </p:nvSpPr>
        <p:spPr>
          <a:xfrm>
            <a:off x="1170483" y="3593804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四角形: 角を丸くする 70">
            <a:extLst>
              <a:ext uri="{FF2B5EF4-FFF2-40B4-BE49-F238E27FC236}">
                <a16:creationId xmlns:a16="http://schemas.microsoft.com/office/drawing/2014/main" id="{59E71C47-079A-4E54-AC63-7716BEB9D9B5}"/>
              </a:ext>
            </a:extLst>
          </p:cNvPr>
          <p:cNvSpPr/>
          <p:nvPr/>
        </p:nvSpPr>
        <p:spPr>
          <a:xfrm rot="720069">
            <a:off x="2019712" y="2504325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四角形: 角を丸くする 71">
            <a:extLst>
              <a:ext uri="{FF2B5EF4-FFF2-40B4-BE49-F238E27FC236}">
                <a16:creationId xmlns:a16="http://schemas.microsoft.com/office/drawing/2014/main" id="{A9DC592F-E8EE-452A-AED4-4E68DE530073}"/>
              </a:ext>
            </a:extLst>
          </p:cNvPr>
          <p:cNvSpPr/>
          <p:nvPr/>
        </p:nvSpPr>
        <p:spPr>
          <a:xfrm rot="720069">
            <a:off x="2386041" y="2504956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四角形: 角を丸くする 72">
            <a:extLst>
              <a:ext uri="{FF2B5EF4-FFF2-40B4-BE49-F238E27FC236}">
                <a16:creationId xmlns:a16="http://schemas.microsoft.com/office/drawing/2014/main" id="{00860CD3-B788-477F-B978-A0FA19CBCC09}"/>
              </a:ext>
            </a:extLst>
          </p:cNvPr>
          <p:cNvSpPr/>
          <p:nvPr/>
        </p:nvSpPr>
        <p:spPr>
          <a:xfrm rot="720069">
            <a:off x="4017475" y="2505875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F166DB73-8BEB-49B1-9000-7104BC8D6BBF}"/>
              </a:ext>
            </a:extLst>
          </p:cNvPr>
          <p:cNvSpPr/>
          <p:nvPr/>
        </p:nvSpPr>
        <p:spPr>
          <a:xfrm rot="720069">
            <a:off x="4383801" y="2505873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四角形: 角を丸くする 74">
            <a:extLst>
              <a:ext uri="{FF2B5EF4-FFF2-40B4-BE49-F238E27FC236}">
                <a16:creationId xmlns:a16="http://schemas.microsoft.com/office/drawing/2014/main" id="{010FB023-DFC0-45D8-8EA1-5E47AC9874C8}"/>
              </a:ext>
            </a:extLst>
          </p:cNvPr>
          <p:cNvSpPr/>
          <p:nvPr/>
        </p:nvSpPr>
        <p:spPr>
          <a:xfrm rot="720069">
            <a:off x="1916978" y="1978097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四角形: 角を丸くする 75">
            <a:extLst>
              <a:ext uri="{FF2B5EF4-FFF2-40B4-BE49-F238E27FC236}">
                <a16:creationId xmlns:a16="http://schemas.microsoft.com/office/drawing/2014/main" id="{B0B09296-BB15-4518-94D3-47AE9E90141F}"/>
              </a:ext>
            </a:extLst>
          </p:cNvPr>
          <p:cNvSpPr/>
          <p:nvPr/>
        </p:nvSpPr>
        <p:spPr>
          <a:xfrm rot="720069">
            <a:off x="2283307" y="1978728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四角形: 角を丸くする 77">
            <a:extLst>
              <a:ext uri="{FF2B5EF4-FFF2-40B4-BE49-F238E27FC236}">
                <a16:creationId xmlns:a16="http://schemas.microsoft.com/office/drawing/2014/main" id="{0E1E284D-D47E-4BC2-A11E-1A04DD9DBC69}"/>
              </a:ext>
            </a:extLst>
          </p:cNvPr>
          <p:cNvSpPr/>
          <p:nvPr/>
        </p:nvSpPr>
        <p:spPr>
          <a:xfrm rot="720069">
            <a:off x="3933969" y="2011033"/>
            <a:ext cx="273219" cy="2184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四角形: 角を丸くする 79">
            <a:extLst>
              <a:ext uri="{FF2B5EF4-FFF2-40B4-BE49-F238E27FC236}">
                <a16:creationId xmlns:a16="http://schemas.microsoft.com/office/drawing/2014/main" id="{2261E6AB-2C9F-46A0-B641-F6916ADBA38A}"/>
              </a:ext>
            </a:extLst>
          </p:cNvPr>
          <p:cNvSpPr/>
          <p:nvPr/>
        </p:nvSpPr>
        <p:spPr>
          <a:xfrm rot="720069">
            <a:off x="4326353" y="2013048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四角形: 角を丸くする 82">
            <a:extLst>
              <a:ext uri="{FF2B5EF4-FFF2-40B4-BE49-F238E27FC236}">
                <a16:creationId xmlns:a16="http://schemas.microsoft.com/office/drawing/2014/main" id="{7700DFC7-2CE7-4002-A377-0EABA1C3497B}"/>
              </a:ext>
            </a:extLst>
          </p:cNvPr>
          <p:cNvSpPr/>
          <p:nvPr/>
        </p:nvSpPr>
        <p:spPr>
          <a:xfrm rot="720069">
            <a:off x="2772736" y="2507379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四角形: 角を丸くする 87">
            <a:extLst>
              <a:ext uri="{FF2B5EF4-FFF2-40B4-BE49-F238E27FC236}">
                <a16:creationId xmlns:a16="http://schemas.microsoft.com/office/drawing/2014/main" id="{F14B030E-4898-4E75-AE8D-E8BB4EE3AB7A}"/>
              </a:ext>
            </a:extLst>
          </p:cNvPr>
          <p:cNvSpPr/>
          <p:nvPr/>
        </p:nvSpPr>
        <p:spPr>
          <a:xfrm rot="720069">
            <a:off x="3142860" y="2504957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四角形: 角を丸くする 88">
            <a:extLst>
              <a:ext uri="{FF2B5EF4-FFF2-40B4-BE49-F238E27FC236}">
                <a16:creationId xmlns:a16="http://schemas.microsoft.com/office/drawing/2014/main" id="{7A2D5F72-149E-40B8-81CD-14DAE3FDBD31}"/>
              </a:ext>
            </a:extLst>
          </p:cNvPr>
          <p:cNvSpPr/>
          <p:nvPr/>
        </p:nvSpPr>
        <p:spPr>
          <a:xfrm rot="720069">
            <a:off x="4717399" y="2016227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四角形: 角を丸くする 89">
            <a:extLst>
              <a:ext uri="{FF2B5EF4-FFF2-40B4-BE49-F238E27FC236}">
                <a16:creationId xmlns:a16="http://schemas.microsoft.com/office/drawing/2014/main" id="{524D4492-3EBF-4A1A-B28E-BB33A9D92E2F}"/>
              </a:ext>
            </a:extLst>
          </p:cNvPr>
          <p:cNvSpPr/>
          <p:nvPr/>
        </p:nvSpPr>
        <p:spPr>
          <a:xfrm rot="720069">
            <a:off x="3545610" y="1998639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四角形: 角を丸くする 90">
            <a:extLst>
              <a:ext uri="{FF2B5EF4-FFF2-40B4-BE49-F238E27FC236}">
                <a16:creationId xmlns:a16="http://schemas.microsoft.com/office/drawing/2014/main" id="{172BE9DF-9019-4BF6-A35B-DABCFA1C3DCC}"/>
              </a:ext>
            </a:extLst>
          </p:cNvPr>
          <p:cNvSpPr/>
          <p:nvPr/>
        </p:nvSpPr>
        <p:spPr>
          <a:xfrm rot="720069">
            <a:off x="2668490" y="1984770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四角形: 角を丸くする 91">
            <a:extLst>
              <a:ext uri="{FF2B5EF4-FFF2-40B4-BE49-F238E27FC236}">
                <a16:creationId xmlns:a16="http://schemas.microsoft.com/office/drawing/2014/main" id="{182A5B96-2ED5-4C81-98C0-0D85E10AC2F6}"/>
              </a:ext>
            </a:extLst>
          </p:cNvPr>
          <p:cNvSpPr/>
          <p:nvPr/>
        </p:nvSpPr>
        <p:spPr>
          <a:xfrm rot="720069">
            <a:off x="3053677" y="1985401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四角形: 角を丸くする 92">
            <a:extLst>
              <a:ext uri="{FF2B5EF4-FFF2-40B4-BE49-F238E27FC236}">
                <a16:creationId xmlns:a16="http://schemas.microsoft.com/office/drawing/2014/main" id="{193B2095-E1AD-4864-9D22-A2B5D093BE95}"/>
              </a:ext>
            </a:extLst>
          </p:cNvPr>
          <p:cNvSpPr/>
          <p:nvPr/>
        </p:nvSpPr>
        <p:spPr>
          <a:xfrm rot="720069">
            <a:off x="3651147" y="2499358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四角形: 角を丸くする 93">
            <a:extLst>
              <a:ext uri="{FF2B5EF4-FFF2-40B4-BE49-F238E27FC236}">
                <a16:creationId xmlns:a16="http://schemas.microsoft.com/office/drawing/2014/main" id="{19B78C56-05E9-444F-967C-87CBCBA6F794}"/>
              </a:ext>
            </a:extLst>
          </p:cNvPr>
          <p:cNvSpPr/>
          <p:nvPr/>
        </p:nvSpPr>
        <p:spPr>
          <a:xfrm rot="720069">
            <a:off x="4750126" y="2499358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スマイル 94">
            <a:extLst>
              <a:ext uri="{FF2B5EF4-FFF2-40B4-BE49-F238E27FC236}">
                <a16:creationId xmlns:a16="http://schemas.microsoft.com/office/drawing/2014/main" id="{56368185-D925-41A9-9BAA-653842664A4D}"/>
              </a:ext>
            </a:extLst>
          </p:cNvPr>
          <p:cNvSpPr/>
          <p:nvPr/>
        </p:nvSpPr>
        <p:spPr>
          <a:xfrm>
            <a:off x="1911548" y="2093178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スマイル 95">
            <a:extLst>
              <a:ext uri="{FF2B5EF4-FFF2-40B4-BE49-F238E27FC236}">
                <a16:creationId xmlns:a16="http://schemas.microsoft.com/office/drawing/2014/main" id="{BA7E2504-F158-495B-B271-8C0B1463FCA2}"/>
              </a:ext>
            </a:extLst>
          </p:cNvPr>
          <p:cNvSpPr/>
          <p:nvPr/>
        </p:nvSpPr>
        <p:spPr>
          <a:xfrm>
            <a:off x="2278706" y="2084279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スマイル 96">
            <a:extLst>
              <a:ext uri="{FF2B5EF4-FFF2-40B4-BE49-F238E27FC236}">
                <a16:creationId xmlns:a16="http://schemas.microsoft.com/office/drawing/2014/main" id="{9BAC7F9C-91DA-4D1B-813F-0C73E1B95285}"/>
              </a:ext>
            </a:extLst>
          </p:cNvPr>
          <p:cNvSpPr/>
          <p:nvPr/>
        </p:nvSpPr>
        <p:spPr>
          <a:xfrm>
            <a:off x="2665056" y="2084786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スマイル 97">
            <a:extLst>
              <a:ext uri="{FF2B5EF4-FFF2-40B4-BE49-F238E27FC236}">
                <a16:creationId xmlns:a16="http://schemas.microsoft.com/office/drawing/2014/main" id="{2A6AA6E5-FE1F-4D24-8EC2-56301C6F4C51}"/>
              </a:ext>
            </a:extLst>
          </p:cNvPr>
          <p:cNvSpPr/>
          <p:nvPr/>
        </p:nvSpPr>
        <p:spPr>
          <a:xfrm>
            <a:off x="3051006" y="2075712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スマイル 98">
            <a:extLst>
              <a:ext uri="{FF2B5EF4-FFF2-40B4-BE49-F238E27FC236}">
                <a16:creationId xmlns:a16="http://schemas.microsoft.com/office/drawing/2014/main" id="{3490BD03-E452-4A01-99B4-CAF1B7D74EEB}"/>
              </a:ext>
            </a:extLst>
          </p:cNvPr>
          <p:cNvSpPr/>
          <p:nvPr/>
        </p:nvSpPr>
        <p:spPr>
          <a:xfrm>
            <a:off x="3549732" y="2074754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スマイル 99">
            <a:extLst>
              <a:ext uri="{FF2B5EF4-FFF2-40B4-BE49-F238E27FC236}">
                <a16:creationId xmlns:a16="http://schemas.microsoft.com/office/drawing/2014/main" id="{913196DD-8202-4AE4-A1A2-2D7AA77D1417}"/>
              </a:ext>
            </a:extLst>
          </p:cNvPr>
          <p:cNvSpPr/>
          <p:nvPr/>
        </p:nvSpPr>
        <p:spPr>
          <a:xfrm>
            <a:off x="3926886" y="2084448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スマイル 100">
            <a:extLst>
              <a:ext uri="{FF2B5EF4-FFF2-40B4-BE49-F238E27FC236}">
                <a16:creationId xmlns:a16="http://schemas.microsoft.com/office/drawing/2014/main" id="{EAB14275-6E3A-4484-B73E-BCECCDA31B6A}"/>
              </a:ext>
            </a:extLst>
          </p:cNvPr>
          <p:cNvSpPr/>
          <p:nvPr/>
        </p:nvSpPr>
        <p:spPr>
          <a:xfrm>
            <a:off x="4312658" y="2085946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スマイル 101">
            <a:extLst>
              <a:ext uri="{FF2B5EF4-FFF2-40B4-BE49-F238E27FC236}">
                <a16:creationId xmlns:a16="http://schemas.microsoft.com/office/drawing/2014/main" id="{7D70DD82-16A3-4079-B75C-306440AADB14}"/>
              </a:ext>
            </a:extLst>
          </p:cNvPr>
          <p:cNvSpPr/>
          <p:nvPr/>
        </p:nvSpPr>
        <p:spPr>
          <a:xfrm>
            <a:off x="4699008" y="2084279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スマイル 106">
            <a:extLst>
              <a:ext uri="{FF2B5EF4-FFF2-40B4-BE49-F238E27FC236}">
                <a16:creationId xmlns:a16="http://schemas.microsoft.com/office/drawing/2014/main" id="{A2537304-F050-47F8-AC02-38DC404D3094}"/>
              </a:ext>
            </a:extLst>
          </p:cNvPr>
          <p:cNvSpPr/>
          <p:nvPr/>
        </p:nvSpPr>
        <p:spPr>
          <a:xfrm>
            <a:off x="3628850" y="2585369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スマイル 107">
            <a:extLst>
              <a:ext uri="{FF2B5EF4-FFF2-40B4-BE49-F238E27FC236}">
                <a16:creationId xmlns:a16="http://schemas.microsoft.com/office/drawing/2014/main" id="{7A693E2E-1251-4936-AA51-514FA741E98F}"/>
              </a:ext>
            </a:extLst>
          </p:cNvPr>
          <p:cNvSpPr/>
          <p:nvPr/>
        </p:nvSpPr>
        <p:spPr>
          <a:xfrm>
            <a:off x="4006004" y="2595063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スマイル 108">
            <a:extLst>
              <a:ext uri="{FF2B5EF4-FFF2-40B4-BE49-F238E27FC236}">
                <a16:creationId xmlns:a16="http://schemas.microsoft.com/office/drawing/2014/main" id="{7E294979-E7E1-407B-9BD3-BC6CF2AE4C1B}"/>
              </a:ext>
            </a:extLst>
          </p:cNvPr>
          <p:cNvSpPr/>
          <p:nvPr/>
        </p:nvSpPr>
        <p:spPr>
          <a:xfrm>
            <a:off x="4391776" y="2596561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スマイル 109">
            <a:extLst>
              <a:ext uri="{FF2B5EF4-FFF2-40B4-BE49-F238E27FC236}">
                <a16:creationId xmlns:a16="http://schemas.microsoft.com/office/drawing/2014/main" id="{9D9C9A51-19A9-4143-A96A-36FF80D22B57}"/>
              </a:ext>
            </a:extLst>
          </p:cNvPr>
          <p:cNvSpPr/>
          <p:nvPr/>
        </p:nvSpPr>
        <p:spPr>
          <a:xfrm>
            <a:off x="4778126" y="2594894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6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77CFFF-0085-413C-8F58-827114B6D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62" y="327676"/>
            <a:ext cx="7886700" cy="1028032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3600" dirty="0"/>
              <a:t>シナリオトレーニング</a:t>
            </a:r>
            <a:br>
              <a:rPr lang="en-US" altLang="ja-JP" sz="3600" dirty="0"/>
            </a:br>
            <a:r>
              <a:rPr lang="en-US" altLang="ja-JP" sz="3600" dirty="0"/>
              <a:t>4</a:t>
            </a:r>
            <a:r>
              <a:rPr lang="ja-JP" altLang="en-US" sz="3600" dirty="0"/>
              <a:t>チーム　</a:t>
            </a:r>
            <a:r>
              <a:rPr kumimoji="1" lang="ja-JP" altLang="en-US" sz="3600" dirty="0"/>
              <a:t>カニュレーションハンズオン</a:t>
            </a: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F450CA78-475C-4BF1-B1CD-1EB3B4755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19735" y="3389999"/>
            <a:ext cx="2177090" cy="867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Picture 6" descr="第３０回「中小企業優秀新技術・新製品賞」（２）一般部門・優秀賞 ...">
            <a:extLst>
              <a:ext uri="{FF2B5EF4-FFF2-40B4-BE49-F238E27FC236}">
                <a16:creationId xmlns:a16="http://schemas.microsoft.com/office/drawing/2014/main" id="{FBBD15CE-6319-4647-8D2A-9168841D02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1" t="15730" r="27748" b="4270"/>
          <a:stretch/>
        </p:blipFill>
        <p:spPr bwMode="auto">
          <a:xfrm>
            <a:off x="3325131" y="4626421"/>
            <a:ext cx="506517" cy="88400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C833816-715C-4E4E-B79A-1F5EF5D3482E}"/>
              </a:ext>
            </a:extLst>
          </p:cNvPr>
          <p:cNvSpPr/>
          <p:nvPr/>
        </p:nvSpPr>
        <p:spPr>
          <a:xfrm rot="19037570">
            <a:off x="778122" y="2571202"/>
            <a:ext cx="983612" cy="350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Sim</a:t>
            </a:r>
            <a:r>
              <a:rPr kumimoji="1" lang="ja-JP" altLang="en-US" sz="900" dirty="0"/>
              <a:t>バイタル</a:t>
            </a:r>
            <a:endParaRPr kumimoji="1" lang="en-US" altLang="ja-JP" sz="900" dirty="0"/>
          </a:p>
          <a:p>
            <a:pPr algn="ctr"/>
            <a:r>
              <a:rPr kumimoji="1" lang="ja-JP" altLang="en-US" sz="900" dirty="0"/>
              <a:t>モニター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B60D788-0D58-488B-A1EB-8449BB228591}"/>
              </a:ext>
            </a:extLst>
          </p:cNvPr>
          <p:cNvSpPr/>
          <p:nvPr/>
        </p:nvSpPr>
        <p:spPr>
          <a:xfrm>
            <a:off x="179866" y="4003177"/>
            <a:ext cx="842298" cy="4133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/>
              <a:t>気道管理備品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13EDFBF-6475-4B70-8E1C-21591EE2DB7B}"/>
              </a:ext>
            </a:extLst>
          </p:cNvPr>
          <p:cNvSpPr/>
          <p:nvPr/>
        </p:nvSpPr>
        <p:spPr>
          <a:xfrm>
            <a:off x="353768" y="3379158"/>
            <a:ext cx="674390" cy="483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/>
              <a:t>人工</a:t>
            </a:r>
            <a:endParaRPr kumimoji="1" lang="en-US" altLang="ja-JP" sz="1100" dirty="0"/>
          </a:p>
          <a:p>
            <a:pPr algn="ctr"/>
            <a:r>
              <a:rPr kumimoji="1" lang="ja-JP" altLang="en-US" sz="1100" dirty="0"/>
              <a:t>呼吸器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0D0A0F8-6E5A-4E47-A220-ECF93BD183A9}"/>
              </a:ext>
            </a:extLst>
          </p:cNvPr>
          <p:cNvSpPr/>
          <p:nvPr/>
        </p:nvSpPr>
        <p:spPr>
          <a:xfrm>
            <a:off x="1412412" y="4327545"/>
            <a:ext cx="572511" cy="3520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エコー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9292FA2D-70FC-4306-85FB-2BBCD625E4A4}"/>
              </a:ext>
            </a:extLst>
          </p:cNvPr>
          <p:cNvSpPr/>
          <p:nvPr/>
        </p:nvSpPr>
        <p:spPr>
          <a:xfrm>
            <a:off x="3636862" y="3389998"/>
            <a:ext cx="1285657" cy="867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カニューラ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挿入キットなど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349EED65-4887-4B40-BF1C-CF2C08A621E0}"/>
              </a:ext>
            </a:extLst>
          </p:cNvPr>
          <p:cNvSpPr/>
          <p:nvPr/>
        </p:nvSpPr>
        <p:spPr>
          <a:xfrm rot="2328334">
            <a:off x="635867" y="5018620"/>
            <a:ext cx="1109296" cy="2423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Sim</a:t>
            </a:r>
            <a:r>
              <a:rPr kumimoji="1" lang="ja-JP" altLang="en-US" sz="1200" dirty="0"/>
              <a:t>・</a:t>
            </a:r>
            <a:r>
              <a:rPr kumimoji="1" lang="en-US" altLang="ja-JP" sz="1200" dirty="0"/>
              <a:t>PPT</a:t>
            </a:r>
            <a:r>
              <a:rPr kumimoji="1" lang="ja-JP" altLang="en-US" sz="1200" dirty="0"/>
              <a:t>操作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EC43AE0-B935-47C7-B988-041E58DC61C1}"/>
              </a:ext>
            </a:extLst>
          </p:cNvPr>
          <p:cNvSpPr/>
          <p:nvPr/>
        </p:nvSpPr>
        <p:spPr>
          <a:xfrm rot="733901">
            <a:off x="1905821" y="5440899"/>
            <a:ext cx="1609625" cy="2407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PPT</a:t>
            </a:r>
            <a:r>
              <a:rPr kumimoji="1" lang="ja-JP" altLang="en-US" sz="900" dirty="0"/>
              <a:t>用モニター</a:t>
            </a:r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B22926A9-0E71-461B-9969-030D1EB9A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687" y="3407688"/>
            <a:ext cx="2051287" cy="867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7" name="Picture 4">
            <a:extLst>
              <a:ext uri="{FF2B5EF4-FFF2-40B4-BE49-F238E27FC236}">
                <a16:creationId xmlns:a16="http://schemas.microsoft.com/office/drawing/2014/main" id="{7C117BCE-3F58-40BC-8235-25E8C01D6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171" y="4424644"/>
            <a:ext cx="489332" cy="113594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33CBC001-1381-4775-BD78-72D8893DE087}"/>
              </a:ext>
            </a:extLst>
          </p:cNvPr>
          <p:cNvSpPr/>
          <p:nvPr/>
        </p:nvSpPr>
        <p:spPr>
          <a:xfrm>
            <a:off x="8288939" y="2975065"/>
            <a:ext cx="572035" cy="3354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エコー</a:t>
            </a:r>
          </a:p>
        </p:txBody>
      </p:sp>
      <p:sp>
        <p:nvSpPr>
          <p:cNvPr id="4" name="左中かっこ 3">
            <a:extLst>
              <a:ext uri="{FF2B5EF4-FFF2-40B4-BE49-F238E27FC236}">
                <a16:creationId xmlns:a16="http://schemas.microsoft.com/office/drawing/2014/main" id="{C00B93BA-6A6E-4DAB-B110-3925D5B3F5C5}"/>
              </a:ext>
            </a:extLst>
          </p:cNvPr>
          <p:cNvSpPr/>
          <p:nvPr/>
        </p:nvSpPr>
        <p:spPr>
          <a:xfrm rot="16200000">
            <a:off x="2069394" y="4236556"/>
            <a:ext cx="413311" cy="34280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31EAD65-B5F2-45B3-8AD2-C85C25B38ED6}"/>
              </a:ext>
            </a:extLst>
          </p:cNvPr>
          <p:cNvSpPr txBox="1"/>
          <p:nvPr/>
        </p:nvSpPr>
        <p:spPr>
          <a:xfrm>
            <a:off x="589781" y="6260659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こちらでシナリオを進行させる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FBE0F77-0D7A-42DB-B500-736F49D46F38}"/>
              </a:ext>
            </a:extLst>
          </p:cNvPr>
          <p:cNvSpPr/>
          <p:nvPr/>
        </p:nvSpPr>
        <p:spPr>
          <a:xfrm>
            <a:off x="5468253" y="3397215"/>
            <a:ext cx="1285657" cy="867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カニューラ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挿入キットなど</a:t>
            </a:r>
          </a:p>
        </p:txBody>
      </p:sp>
      <p:sp>
        <p:nvSpPr>
          <p:cNvPr id="64" name="スマイル 63">
            <a:extLst>
              <a:ext uri="{FF2B5EF4-FFF2-40B4-BE49-F238E27FC236}">
                <a16:creationId xmlns:a16="http://schemas.microsoft.com/office/drawing/2014/main" id="{F3AE4B53-6326-4BE2-8322-E9902C4FC4FA}"/>
              </a:ext>
            </a:extLst>
          </p:cNvPr>
          <p:cNvSpPr/>
          <p:nvPr/>
        </p:nvSpPr>
        <p:spPr>
          <a:xfrm>
            <a:off x="3845936" y="4327278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スマイル 64">
            <a:extLst>
              <a:ext uri="{FF2B5EF4-FFF2-40B4-BE49-F238E27FC236}">
                <a16:creationId xmlns:a16="http://schemas.microsoft.com/office/drawing/2014/main" id="{D4627FC7-BB55-4107-ACD6-3A6D8129DA89}"/>
              </a:ext>
            </a:extLst>
          </p:cNvPr>
          <p:cNvSpPr/>
          <p:nvPr/>
        </p:nvSpPr>
        <p:spPr>
          <a:xfrm>
            <a:off x="1120099" y="4022264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スマイル 67">
            <a:extLst>
              <a:ext uri="{FF2B5EF4-FFF2-40B4-BE49-F238E27FC236}">
                <a16:creationId xmlns:a16="http://schemas.microsoft.com/office/drawing/2014/main" id="{6FA14F39-E7D2-4072-9BA7-712EDC3E0A27}"/>
              </a:ext>
            </a:extLst>
          </p:cNvPr>
          <p:cNvSpPr/>
          <p:nvPr/>
        </p:nvSpPr>
        <p:spPr>
          <a:xfrm>
            <a:off x="5883739" y="4314567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スマイル 69">
            <a:extLst>
              <a:ext uri="{FF2B5EF4-FFF2-40B4-BE49-F238E27FC236}">
                <a16:creationId xmlns:a16="http://schemas.microsoft.com/office/drawing/2014/main" id="{C64A9BDB-35BA-4062-B44A-0B7E33271EBC}"/>
              </a:ext>
            </a:extLst>
          </p:cNvPr>
          <p:cNvSpPr/>
          <p:nvPr/>
        </p:nvSpPr>
        <p:spPr>
          <a:xfrm>
            <a:off x="8484716" y="4319994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B42413E9-4EEE-49AD-B5A5-0E03445BEA39}"/>
              </a:ext>
            </a:extLst>
          </p:cNvPr>
          <p:cNvSpPr txBox="1"/>
          <p:nvPr/>
        </p:nvSpPr>
        <p:spPr>
          <a:xfrm>
            <a:off x="5556751" y="1648475"/>
            <a:ext cx="340784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2</a:t>
            </a:r>
            <a:r>
              <a:rPr kumimoji="1" lang="ja-JP" altLang="en-US" dirty="0"/>
              <a:t>チームずつに分かれる</a:t>
            </a: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カニュレーションを行う</a:t>
            </a: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ECMO</a:t>
            </a:r>
            <a:r>
              <a:rPr kumimoji="1" lang="ja-JP" altLang="en-US" dirty="0"/>
              <a:t>回路接続を行う</a:t>
            </a: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ECMO</a:t>
            </a:r>
            <a:r>
              <a:rPr kumimoji="1" lang="ja-JP" altLang="en-US" dirty="0"/>
              <a:t>を開始する</a:t>
            </a:r>
            <a:endParaRPr kumimoji="1" lang="en-US" altLang="ja-JP" dirty="0"/>
          </a:p>
        </p:txBody>
      </p:sp>
      <p:sp>
        <p:nvSpPr>
          <p:cNvPr id="72" name="左中かっこ 71">
            <a:extLst>
              <a:ext uri="{FF2B5EF4-FFF2-40B4-BE49-F238E27FC236}">
                <a16:creationId xmlns:a16="http://schemas.microsoft.com/office/drawing/2014/main" id="{50E15FAC-37CA-4F50-B8A3-EC4D47A6D203}"/>
              </a:ext>
            </a:extLst>
          </p:cNvPr>
          <p:cNvSpPr/>
          <p:nvPr/>
        </p:nvSpPr>
        <p:spPr>
          <a:xfrm rot="16200000">
            <a:off x="6987518" y="3983805"/>
            <a:ext cx="413311" cy="34280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594C6C6D-F286-4FB1-BED9-EE5B66024103}"/>
              </a:ext>
            </a:extLst>
          </p:cNvPr>
          <p:cNvSpPr txBox="1"/>
          <p:nvPr/>
        </p:nvSpPr>
        <p:spPr>
          <a:xfrm>
            <a:off x="5495739" y="5991485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カニュレーションハンズオン用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シナリオ中は使用しない</a:t>
            </a: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0187ABB7-3939-448B-9D81-BBC619128675}"/>
              </a:ext>
            </a:extLst>
          </p:cNvPr>
          <p:cNvSpPr/>
          <p:nvPr/>
        </p:nvSpPr>
        <p:spPr>
          <a:xfrm rot="720069">
            <a:off x="2019712" y="2504325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四角形: 角を丸くする 74">
            <a:extLst>
              <a:ext uri="{FF2B5EF4-FFF2-40B4-BE49-F238E27FC236}">
                <a16:creationId xmlns:a16="http://schemas.microsoft.com/office/drawing/2014/main" id="{EA46DEA6-81D5-4453-987F-C348F286CAA9}"/>
              </a:ext>
            </a:extLst>
          </p:cNvPr>
          <p:cNvSpPr/>
          <p:nvPr/>
        </p:nvSpPr>
        <p:spPr>
          <a:xfrm rot="720069">
            <a:off x="2386041" y="2504956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四角形: 角を丸くする 75">
            <a:extLst>
              <a:ext uri="{FF2B5EF4-FFF2-40B4-BE49-F238E27FC236}">
                <a16:creationId xmlns:a16="http://schemas.microsoft.com/office/drawing/2014/main" id="{29577E2F-C2B5-4E7D-9EEB-03923A87993B}"/>
              </a:ext>
            </a:extLst>
          </p:cNvPr>
          <p:cNvSpPr/>
          <p:nvPr/>
        </p:nvSpPr>
        <p:spPr>
          <a:xfrm rot="720069">
            <a:off x="4017475" y="2505875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四角形: 角を丸くする 77">
            <a:extLst>
              <a:ext uri="{FF2B5EF4-FFF2-40B4-BE49-F238E27FC236}">
                <a16:creationId xmlns:a16="http://schemas.microsoft.com/office/drawing/2014/main" id="{7EBAC31E-709C-49B4-A65B-9DF8F9DB00C7}"/>
              </a:ext>
            </a:extLst>
          </p:cNvPr>
          <p:cNvSpPr/>
          <p:nvPr/>
        </p:nvSpPr>
        <p:spPr>
          <a:xfrm rot="720069">
            <a:off x="4383801" y="2505873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四角形: 角を丸くする 79">
            <a:extLst>
              <a:ext uri="{FF2B5EF4-FFF2-40B4-BE49-F238E27FC236}">
                <a16:creationId xmlns:a16="http://schemas.microsoft.com/office/drawing/2014/main" id="{D6A59DB5-5EFE-4878-B630-D7B7F95359F4}"/>
              </a:ext>
            </a:extLst>
          </p:cNvPr>
          <p:cNvSpPr/>
          <p:nvPr/>
        </p:nvSpPr>
        <p:spPr>
          <a:xfrm rot="720069">
            <a:off x="1916978" y="1978097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四角形: 角を丸くする 82">
            <a:extLst>
              <a:ext uri="{FF2B5EF4-FFF2-40B4-BE49-F238E27FC236}">
                <a16:creationId xmlns:a16="http://schemas.microsoft.com/office/drawing/2014/main" id="{0347DA1A-2282-4270-8BE6-3510153501D0}"/>
              </a:ext>
            </a:extLst>
          </p:cNvPr>
          <p:cNvSpPr/>
          <p:nvPr/>
        </p:nvSpPr>
        <p:spPr>
          <a:xfrm rot="720069">
            <a:off x="2283307" y="1978728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DBBD8DC7-2069-4C63-BD66-3F77BB1E2188}"/>
              </a:ext>
            </a:extLst>
          </p:cNvPr>
          <p:cNvSpPr/>
          <p:nvPr/>
        </p:nvSpPr>
        <p:spPr>
          <a:xfrm rot="720069">
            <a:off x="3933969" y="2011033"/>
            <a:ext cx="273219" cy="2184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44E3E684-6391-445E-A21C-58D26448C81D}"/>
              </a:ext>
            </a:extLst>
          </p:cNvPr>
          <p:cNvSpPr/>
          <p:nvPr/>
        </p:nvSpPr>
        <p:spPr>
          <a:xfrm rot="720069">
            <a:off x="4326353" y="2013048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四角形: 角を丸くする 86">
            <a:extLst>
              <a:ext uri="{FF2B5EF4-FFF2-40B4-BE49-F238E27FC236}">
                <a16:creationId xmlns:a16="http://schemas.microsoft.com/office/drawing/2014/main" id="{214ED508-A825-4CFD-A2DF-C8B86D15FB41}"/>
              </a:ext>
            </a:extLst>
          </p:cNvPr>
          <p:cNvSpPr/>
          <p:nvPr/>
        </p:nvSpPr>
        <p:spPr>
          <a:xfrm rot="720069">
            <a:off x="2772736" y="2507379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四角形: 角を丸くする 87">
            <a:extLst>
              <a:ext uri="{FF2B5EF4-FFF2-40B4-BE49-F238E27FC236}">
                <a16:creationId xmlns:a16="http://schemas.microsoft.com/office/drawing/2014/main" id="{82FBF79F-8AAC-4CAB-8696-AE78FEE38E4A}"/>
              </a:ext>
            </a:extLst>
          </p:cNvPr>
          <p:cNvSpPr/>
          <p:nvPr/>
        </p:nvSpPr>
        <p:spPr>
          <a:xfrm rot="720069">
            <a:off x="3142860" y="2504957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四角形: 角を丸くする 88">
            <a:extLst>
              <a:ext uri="{FF2B5EF4-FFF2-40B4-BE49-F238E27FC236}">
                <a16:creationId xmlns:a16="http://schemas.microsoft.com/office/drawing/2014/main" id="{8D808290-4D4C-4FE9-A323-7824459558FE}"/>
              </a:ext>
            </a:extLst>
          </p:cNvPr>
          <p:cNvSpPr/>
          <p:nvPr/>
        </p:nvSpPr>
        <p:spPr>
          <a:xfrm rot="720069">
            <a:off x="4717399" y="2016227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四角形: 角を丸くする 89">
            <a:extLst>
              <a:ext uri="{FF2B5EF4-FFF2-40B4-BE49-F238E27FC236}">
                <a16:creationId xmlns:a16="http://schemas.microsoft.com/office/drawing/2014/main" id="{054CE30D-6007-477E-9D95-6CFF4FDE08C5}"/>
              </a:ext>
            </a:extLst>
          </p:cNvPr>
          <p:cNvSpPr/>
          <p:nvPr/>
        </p:nvSpPr>
        <p:spPr>
          <a:xfrm rot="720069">
            <a:off x="3545610" y="1998639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四角形: 角を丸くする 90">
            <a:extLst>
              <a:ext uri="{FF2B5EF4-FFF2-40B4-BE49-F238E27FC236}">
                <a16:creationId xmlns:a16="http://schemas.microsoft.com/office/drawing/2014/main" id="{DAFC03BE-61EF-43C0-B43E-C4D592B14726}"/>
              </a:ext>
            </a:extLst>
          </p:cNvPr>
          <p:cNvSpPr/>
          <p:nvPr/>
        </p:nvSpPr>
        <p:spPr>
          <a:xfrm rot="720069">
            <a:off x="2668490" y="1984770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四角形: 角を丸くする 91">
            <a:extLst>
              <a:ext uri="{FF2B5EF4-FFF2-40B4-BE49-F238E27FC236}">
                <a16:creationId xmlns:a16="http://schemas.microsoft.com/office/drawing/2014/main" id="{1689FF10-A36D-4A53-838A-F8A889EEECCE}"/>
              </a:ext>
            </a:extLst>
          </p:cNvPr>
          <p:cNvSpPr/>
          <p:nvPr/>
        </p:nvSpPr>
        <p:spPr>
          <a:xfrm rot="720069">
            <a:off x="3053677" y="1985401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四角形: 角を丸くする 92">
            <a:extLst>
              <a:ext uri="{FF2B5EF4-FFF2-40B4-BE49-F238E27FC236}">
                <a16:creationId xmlns:a16="http://schemas.microsoft.com/office/drawing/2014/main" id="{61015246-1A28-4B4B-A244-1FA3BE9B3165}"/>
              </a:ext>
            </a:extLst>
          </p:cNvPr>
          <p:cNvSpPr/>
          <p:nvPr/>
        </p:nvSpPr>
        <p:spPr>
          <a:xfrm rot="720069">
            <a:off x="3651147" y="2499358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四角形: 角を丸くする 93">
            <a:extLst>
              <a:ext uri="{FF2B5EF4-FFF2-40B4-BE49-F238E27FC236}">
                <a16:creationId xmlns:a16="http://schemas.microsoft.com/office/drawing/2014/main" id="{4278C63C-2E16-41FD-8831-2760246638B5}"/>
              </a:ext>
            </a:extLst>
          </p:cNvPr>
          <p:cNvSpPr/>
          <p:nvPr/>
        </p:nvSpPr>
        <p:spPr>
          <a:xfrm rot="720069">
            <a:off x="4750126" y="2499358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スマイル 94">
            <a:extLst>
              <a:ext uri="{FF2B5EF4-FFF2-40B4-BE49-F238E27FC236}">
                <a16:creationId xmlns:a16="http://schemas.microsoft.com/office/drawing/2014/main" id="{B5AA733F-06C5-4D77-BA92-624960BA2C94}"/>
              </a:ext>
            </a:extLst>
          </p:cNvPr>
          <p:cNvSpPr/>
          <p:nvPr/>
        </p:nvSpPr>
        <p:spPr>
          <a:xfrm>
            <a:off x="2052489" y="3119369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スマイル 95">
            <a:extLst>
              <a:ext uri="{FF2B5EF4-FFF2-40B4-BE49-F238E27FC236}">
                <a16:creationId xmlns:a16="http://schemas.microsoft.com/office/drawing/2014/main" id="{351779D3-C10A-4DE9-BE6A-DF840228FDBF}"/>
              </a:ext>
            </a:extLst>
          </p:cNvPr>
          <p:cNvSpPr/>
          <p:nvPr/>
        </p:nvSpPr>
        <p:spPr>
          <a:xfrm>
            <a:off x="2419647" y="3110470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スマイル 96">
            <a:extLst>
              <a:ext uri="{FF2B5EF4-FFF2-40B4-BE49-F238E27FC236}">
                <a16:creationId xmlns:a16="http://schemas.microsoft.com/office/drawing/2014/main" id="{C8A103F9-09A5-46E4-82DA-D31B53ED96C6}"/>
              </a:ext>
            </a:extLst>
          </p:cNvPr>
          <p:cNvSpPr/>
          <p:nvPr/>
        </p:nvSpPr>
        <p:spPr>
          <a:xfrm>
            <a:off x="2805997" y="3110977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スマイル 97">
            <a:extLst>
              <a:ext uri="{FF2B5EF4-FFF2-40B4-BE49-F238E27FC236}">
                <a16:creationId xmlns:a16="http://schemas.microsoft.com/office/drawing/2014/main" id="{091341A3-B617-48DA-A8D0-FDED31356CCA}"/>
              </a:ext>
            </a:extLst>
          </p:cNvPr>
          <p:cNvSpPr/>
          <p:nvPr/>
        </p:nvSpPr>
        <p:spPr>
          <a:xfrm>
            <a:off x="3191947" y="3101903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スマイル 98">
            <a:extLst>
              <a:ext uri="{FF2B5EF4-FFF2-40B4-BE49-F238E27FC236}">
                <a16:creationId xmlns:a16="http://schemas.microsoft.com/office/drawing/2014/main" id="{4EE6D755-1835-43CF-9457-4290759D704D}"/>
              </a:ext>
            </a:extLst>
          </p:cNvPr>
          <p:cNvSpPr/>
          <p:nvPr/>
        </p:nvSpPr>
        <p:spPr>
          <a:xfrm>
            <a:off x="6737913" y="3042122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スマイル 99">
            <a:extLst>
              <a:ext uri="{FF2B5EF4-FFF2-40B4-BE49-F238E27FC236}">
                <a16:creationId xmlns:a16="http://schemas.microsoft.com/office/drawing/2014/main" id="{3185C9D5-8731-47BD-BE57-CB82C16FE8D9}"/>
              </a:ext>
            </a:extLst>
          </p:cNvPr>
          <p:cNvSpPr/>
          <p:nvPr/>
        </p:nvSpPr>
        <p:spPr>
          <a:xfrm>
            <a:off x="7115067" y="3051816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スマイル 100">
            <a:extLst>
              <a:ext uri="{FF2B5EF4-FFF2-40B4-BE49-F238E27FC236}">
                <a16:creationId xmlns:a16="http://schemas.microsoft.com/office/drawing/2014/main" id="{B244E4BA-2875-4817-AA6A-FEBBAF69C5F5}"/>
              </a:ext>
            </a:extLst>
          </p:cNvPr>
          <p:cNvSpPr/>
          <p:nvPr/>
        </p:nvSpPr>
        <p:spPr>
          <a:xfrm>
            <a:off x="7500839" y="3053314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スマイル 101">
            <a:extLst>
              <a:ext uri="{FF2B5EF4-FFF2-40B4-BE49-F238E27FC236}">
                <a16:creationId xmlns:a16="http://schemas.microsoft.com/office/drawing/2014/main" id="{D8435CB7-1C3C-41BA-9675-9F2734D74AC8}"/>
              </a:ext>
            </a:extLst>
          </p:cNvPr>
          <p:cNvSpPr/>
          <p:nvPr/>
        </p:nvSpPr>
        <p:spPr>
          <a:xfrm>
            <a:off x="7887189" y="3051647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スマイル 102">
            <a:extLst>
              <a:ext uri="{FF2B5EF4-FFF2-40B4-BE49-F238E27FC236}">
                <a16:creationId xmlns:a16="http://schemas.microsoft.com/office/drawing/2014/main" id="{DF795389-C92D-4570-8DA0-FEE898859867}"/>
              </a:ext>
            </a:extLst>
          </p:cNvPr>
          <p:cNvSpPr/>
          <p:nvPr/>
        </p:nvSpPr>
        <p:spPr>
          <a:xfrm>
            <a:off x="2054844" y="4338810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スマイル 103">
            <a:extLst>
              <a:ext uri="{FF2B5EF4-FFF2-40B4-BE49-F238E27FC236}">
                <a16:creationId xmlns:a16="http://schemas.microsoft.com/office/drawing/2014/main" id="{A0AE39ED-E0E4-43AE-A942-3AEE968955D7}"/>
              </a:ext>
            </a:extLst>
          </p:cNvPr>
          <p:cNvSpPr/>
          <p:nvPr/>
        </p:nvSpPr>
        <p:spPr>
          <a:xfrm>
            <a:off x="2422002" y="4329911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スマイル 104">
            <a:extLst>
              <a:ext uri="{FF2B5EF4-FFF2-40B4-BE49-F238E27FC236}">
                <a16:creationId xmlns:a16="http://schemas.microsoft.com/office/drawing/2014/main" id="{3224D80A-8BB9-4074-8D8F-EA86E770C25A}"/>
              </a:ext>
            </a:extLst>
          </p:cNvPr>
          <p:cNvSpPr/>
          <p:nvPr/>
        </p:nvSpPr>
        <p:spPr>
          <a:xfrm>
            <a:off x="2808352" y="4330418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スマイル 105">
            <a:extLst>
              <a:ext uri="{FF2B5EF4-FFF2-40B4-BE49-F238E27FC236}">
                <a16:creationId xmlns:a16="http://schemas.microsoft.com/office/drawing/2014/main" id="{06214868-B48E-4A08-B773-E3C062A26302}"/>
              </a:ext>
            </a:extLst>
          </p:cNvPr>
          <p:cNvSpPr/>
          <p:nvPr/>
        </p:nvSpPr>
        <p:spPr>
          <a:xfrm>
            <a:off x="3194302" y="4321344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スマイル 106">
            <a:extLst>
              <a:ext uri="{FF2B5EF4-FFF2-40B4-BE49-F238E27FC236}">
                <a16:creationId xmlns:a16="http://schemas.microsoft.com/office/drawing/2014/main" id="{04B7E75F-F1DB-4F57-8ED5-8899C317EDB4}"/>
              </a:ext>
            </a:extLst>
          </p:cNvPr>
          <p:cNvSpPr/>
          <p:nvPr/>
        </p:nvSpPr>
        <p:spPr>
          <a:xfrm>
            <a:off x="6883517" y="4329116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スマイル 107">
            <a:extLst>
              <a:ext uri="{FF2B5EF4-FFF2-40B4-BE49-F238E27FC236}">
                <a16:creationId xmlns:a16="http://schemas.microsoft.com/office/drawing/2014/main" id="{0581C1F6-F0CB-4BBA-95FD-CBD97767139C}"/>
              </a:ext>
            </a:extLst>
          </p:cNvPr>
          <p:cNvSpPr/>
          <p:nvPr/>
        </p:nvSpPr>
        <p:spPr>
          <a:xfrm>
            <a:off x="7260671" y="4338810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スマイル 108">
            <a:extLst>
              <a:ext uri="{FF2B5EF4-FFF2-40B4-BE49-F238E27FC236}">
                <a16:creationId xmlns:a16="http://schemas.microsoft.com/office/drawing/2014/main" id="{166C2C68-8D6F-4D3D-B90F-6BB38794A932}"/>
              </a:ext>
            </a:extLst>
          </p:cNvPr>
          <p:cNvSpPr/>
          <p:nvPr/>
        </p:nvSpPr>
        <p:spPr>
          <a:xfrm>
            <a:off x="7646443" y="4340308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スマイル 109">
            <a:extLst>
              <a:ext uri="{FF2B5EF4-FFF2-40B4-BE49-F238E27FC236}">
                <a16:creationId xmlns:a16="http://schemas.microsoft.com/office/drawing/2014/main" id="{50EE3375-2833-4747-B3CA-404EA62028D4}"/>
              </a:ext>
            </a:extLst>
          </p:cNvPr>
          <p:cNvSpPr/>
          <p:nvPr/>
        </p:nvSpPr>
        <p:spPr>
          <a:xfrm>
            <a:off x="8032793" y="4338641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6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77CFFF-0085-413C-8F58-827114B6D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62" y="204212"/>
            <a:ext cx="7886700" cy="1028032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3600" dirty="0"/>
              <a:t>シナリオトレーニング</a:t>
            </a:r>
            <a:br>
              <a:rPr kumimoji="1" lang="en-US" altLang="ja-JP" sz="3600" dirty="0"/>
            </a:br>
            <a:r>
              <a:rPr kumimoji="1" lang="en-US" altLang="ja-JP" sz="3600" dirty="0"/>
              <a:t>4</a:t>
            </a:r>
            <a:r>
              <a:rPr kumimoji="1" lang="ja-JP" altLang="en-US" sz="3600" dirty="0"/>
              <a:t>チーム　</a:t>
            </a:r>
            <a:r>
              <a:rPr lang="ja-JP" altLang="en-US" sz="3600" dirty="0"/>
              <a:t>ディスカッション・まとめ</a:t>
            </a:r>
            <a:endParaRPr kumimoji="1" lang="ja-JP" altLang="en-US" sz="3600" dirty="0"/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F450CA78-475C-4BF1-B1CD-1EB3B4755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19735" y="3371147"/>
            <a:ext cx="2177090" cy="867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Picture 6" descr="第３０回「中小企業優秀新技術・新製品賞」（２）一般部門・優秀賞 ...">
            <a:extLst>
              <a:ext uri="{FF2B5EF4-FFF2-40B4-BE49-F238E27FC236}">
                <a16:creationId xmlns:a16="http://schemas.microsoft.com/office/drawing/2014/main" id="{FBBD15CE-6319-4647-8D2A-9168841D02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1" t="15730" r="27748" b="4270"/>
          <a:stretch/>
        </p:blipFill>
        <p:spPr bwMode="auto">
          <a:xfrm>
            <a:off x="3431480" y="4496742"/>
            <a:ext cx="563966" cy="9842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C833816-715C-4E4E-B79A-1F5EF5D3482E}"/>
              </a:ext>
            </a:extLst>
          </p:cNvPr>
          <p:cNvSpPr/>
          <p:nvPr/>
        </p:nvSpPr>
        <p:spPr>
          <a:xfrm rot="19037570">
            <a:off x="778122" y="2552350"/>
            <a:ext cx="983612" cy="350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Sim</a:t>
            </a:r>
            <a:r>
              <a:rPr kumimoji="1" lang="ja-JP" altLang="en-US" sz="900" dirty="0"/>
              <a:t>バイタル</a:t>
            </a:r>
            <a:endParaRPr kumimoji="1" lang="en-US" altLang="ja-JP" sz="900" dirty="0"/>
          </a:p>
          <a:p>
            <a:pPr algn="ctr"/>
            <a:r>
              <a:rPr kumimoji="1" lang="ja-JP" altLang="en-US" sz="900" dirty="0"/>
              <a:t>モニター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B60D788-0D58-488B-A1EB-8449BB228591}"/>
              </a:ext>
            </a:extLst>
          </p:cNvPr>
          <p:cNvSpPr/>
          <p:nvPr/>
        </p:nvSpPr>
        <p:spPr>
          <a:xfrm>
            <a:off x="304570" y="3997292"/>
            <a:ext cx="842298" cy="4133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/>
              <a:t>気道管理備品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13EDFBF-6475-4B70-8E1C-21591EE2DB7B}"/>
              </a:ext>
            </a:extLst>
          </p:cNvPr>
          <p:cNvSpPr/>
          <p:nvPr/>
        </p:nvSpPr>
        <p:spPr>
          <a:xfrm>
            <a:off x="412751" y="3378363"/>
            <a:ext cx="674390" cy="483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/>
              <a:t>人工</a:t>
            </a:r>
            <a:endParaRPr kumimoji="1" lang="en-US" altLang="ja-JP" sz="1100" dirty="0"/>
          </a:p>
          <a:p>
            <a:pPr algn="ctr"/>
            <a:r>
              <a:rPr kumimoji="1" lang="ja-JP" altLang="en-US" sz="1100" dirty="0"/>
              <a:t>呼吸器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0D0A0F8-6E5A-4E47-A220-ECF93BD183A9}"/>
              </a:ext>
            </a:extLst>
          </p:cNvPr>
          <p:cNvSpPr/>
          <p:nvPr/>
        </p:nvSpPr>
        <p:spPr>
          <a:xfrm>
            <a:off x="1412412" y="4339596"/>
            <a:ext cx="572511" cy="3520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エコー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9292FA2D-70FC-4306-85FB-2BBCD625E4A4}"/>
              </a:ext>
            </a:extLst>
          </p:cNvPr>
          <p:cNvSpPr/>
          <p:nvPr/>
        </p:nvSpPr>
        <p:spPr>
          <a:xfrm>
            <a:off x="3636862" y="3371146"/>
            <a:ext cx="1285657" cy="867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カニューラ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挿入キットなど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349EED65-4887-4B40-BF1C-CF2C08A621E0}"/>
              </a:ext>
            </a:extLst>
          </p:cNvPr>
          <p:cNvSpPr/>
          <p:nvPr/>
        </p:nvSpPr>
        <p:spPr>
          <a:xfrm rot="2328334">
            <a:off x="635867" y="4999768"/>
            <a:ext cx="1109296" cy="2423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Sim</a:t>
            </a:r>
            <a:r>
              <a:rPr kumimoji="1" lang="ja-JP" altLang="en-US" sz="1200" dirty="0"/>
              <a:t>・</a:t>
            </a:r>
            <a:r>
              <a:rPr kumimoji="1" lang="en-US" altLang="ja-JP" sz="1200" dirty="0"/>
              <a:t>PPT</a:t>
            </a:r>
            <a:r>
              <a:rPr kumimoji="1" lang="ja-JP" altLang="en-US" sz="1200" dirty="0"/>
              <a:t>操作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EC43AE0-B935-47C7-B988-041E58DC61C1}"/>
              </a:ext>
            </a:extLst>
          </p:cNvPr>
          <p:cNvSpPr/>
          <p:nvPr/>
        </p:nvSpPr>
        <p:spPr>
          <a:xfrm rot="733901">
            <a:off x="1905821" y="5422047"/>
            <a:ext cx="1609625" cy="2407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PPT</a:t>
            </a:r>
            <a:r>
              <a:rPr kumimoji="1" lang="ja-JP" altLang="en-US" sz="900" dirty="0"/>
              <a:t>用モニター</a:t>
            </a:r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B22926A9-0E71-461B-9969-030D1EB9A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687" y="3388836"/>
            <a:ext cx="2051287" cy="867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7" name="Picture 4">
            <a:extLst>
              <a:ext uri="{FF2B5EF4-FFF2-40B4-BE49-F238E27FC236}">
                <a16:creationId xmlns:a16="http://schemas.microsoft.com/office/drawing/2014/main" id="{7C117BCE-3F58-40BC-8235-25E8C01D6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687" y="4426984"/>
            <a:ext cx="489332" cy="113594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33CBC001-1381-4775-BD78-72D8893DE087}"/>
              </a:ext>
            </a:extLst>
          </p:cNvPr>
          <p:cNvSpPr/>
          <p:nvPr/>
        </p:nvSpPr>
        <p:spPr>
          <a:xfrm>
            <a:off x="8336170" y="2949196"/>
            <a:ext cx="572035" cy="3354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エコー</a:t>
            </a: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EEAAE77A-FBAD-48CC-A939-EA60CB027B0F}"/>
              </a:ext>
            </a:extLst>
          </p:cNvPr>
          <p:cNvSpPr/>
          <p:nvPr/>
        </p:nvSpPr>
        <p:spPr>
          <a:xfrm rot="720069">
            <a:off x="2019712" y="2504325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96D1A725-8BB7-494F-ACAA-AC75DA185F1B}"/>
              </a:ext>
            </a:extLst>
          </p:cNvPr>
          <p:cNvSpPr/>
          <p:nvPr/>
        </p:nvSpPr>
        <p:spPr>
          <a:xfrm rot="720069">
            <a:off x="2386041" y="2504956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180F474A-E5E2-44F1-8652-312BB8DB6D24}"/>
              </a:ext>
            </a:extLst>
          </p:cNvPr>
          <p:cNvSpPr/>
          <p:nvPr/>
        </p:nvSpPr>
        <p:spPr>
          <a:xfrm rot="720069">
            <a:off x="4017475" y="2505875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7F0677C6-045F-4D6E-AD21-8A5D6FB106DB}"/>
              </a:ext>
            </a:extLst>
          </p:cNvPr>
          <p:cNvSpPr/>
          <p:nvPr/>
        </p:nvSpPr>
        <p:spPr>
          <a:xfrm rot="720069">
            <a:off x="4383801" y="2505873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B985DF7E-DDF2-401E-B79A-7AB761FB9908}"/>
              </a:ext>
            </a:extLst>
          </p:cNvPr>
          <p:cNvSpPr/>
          <p:nvPr/>
        </p:nvSpPr>
        <p:spPr>
          <a:xfrm rot="720069">
            <a:off x="1916978" y="1978097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E040572C-4978-43CE-898B-D5494D3584B4}"/>
              </a:ext>
            </a:extLst>
          </p:cNvPr>
          <p:cNvSpPr/>
          <p:nvPr/>
        </p:nvSpPr>
        <p:spPr>
          <a:xfrm rot="720069">
            <a:off x="2283307" y="1978728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DC53F84A-AC69-4CBA-B07C-1DB24A9236B2}"/>
              </a:ext>
            </a:extLst>
          </p:cNvPr>
          <p:cNvSpPr/>
          <p:nvPr/>
        </p:nvSpPr>
        <p:spPr>
          <a:xfrm rot="720069">
            <a:off x="3933969" y="2011033"/>
            <a:ext cx="273219" cy="2184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8DF69B28-899C-4CD3-9DF8-9DDC4242568F}"/>
              </a:ext>
            </a:extLst>
          </p:cNvPr>
          <p:cNvSpPr/>
          <p:nvPr/>
        </p:nvSpPr>
        <p:spPr>
          <a:xfrm rot="720069">
            <a:off x="4326353" y="2013048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9611A704-517F-4440-B81E-163CFD1AB7E1}"/>
              </a:ext>
            </a:extLst>
          </p:cNvPr>
          <p:cNvSpPr/>
          <p:nvPr/>
        </p:nvSpPr>
        <p:spPr>
          <a:xfrm rot="720069">
            <a:off x="2772736" y="2507379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E1683585-5A39-410D-9B4B-820CFB5C069E}"/>
              </a:ext>
            </a:extLst>
          </p:cNvPr>
          <p:cNvSpPr/>
          <p:nvPr/>
        </p:nvSpPr>
        <p:spPr>
          <a:xfrm rot="720069">
            <a:off x="3142860" y="2504957"/>
            <a:ext cx="273219" cy="20560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91E13BEE-EBE2-4E94-A8D6-BCD9C9569D11}"/>
              </a:ext>
            </a:extLst>
          </p:cNvPr>
          <p:cNvSpPr/>
          <p:nvPr/>
        </p:nvSpPr>
        <p:spPr>
          <a:xfrm rot="720069">
            <a:off x="4717399" y="2016227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3A1C6D42-E6CD-44FD-ADD6-8A8417912A25}"/>
              </a:ext>
            </a:extLst>
          </p:cNvPr>
          <p:cNvSpPr/>
          <p:nvPr/>
        </p:nvSpPr>
        <p:spPr>
          <a:xfrm rot="720069">
            <a:off x="3545610" y="1998639"/>
            <a:ext cx="273219" cy="205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18E8D9CE-A19E-403E-95BA-0E4D611E12E1}"/>
              </a:ext>
            </a:extLst>
          </p:cNvPr>
          <p:cNvSpPr/>
          <p:nvPr/>
        </p:nvSpPr>
        <p:spPr>
          <a:xfrm rot="720069">
            <a:off x="2668490" y="1984770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7A43C130-0530-437E-8E5F-837E9E2883C7}"/>
              </a:ext>
            </a:extLst>
          </p:cNvPr>
          <p:cNvSpPr/>
          <p:nvPr/>
        </p:nvSpPr>
        <p:spPr>
          <a:xfrm rot="720069">
            <a:off x="3053677" y="1985401"/>
            <a:ext cx="273219" cy="205606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F6433D35-8255-4940-AADD-E05AF2776AC3}"/>
              </a:ext>
            </a:extLst>
          </p:cNvPr>
          <p:cNvSpPr/>
          <p:nvPr/>
        </p:nvSpPr>
        <p:spPr>
          <a:xfrm rot="720069">
            <a:off x="3651147" y="2499358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A6C2E73-B92F-4D6C-BAF2-9DA89B0DB8D6}"/>
              </a:ext>
            </a:extLst>
          </p:cNvPr>
          <p:cNvSpPr txBox="1"/>
          <p:nvPr/>
        </p:nvSpPr>
        <p:spPr>
          <a:xfrm>
            <a:off x="1870922" y="3067263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SimMan</a:t>
            </a:r>
            <a:endParaRPr kumimoji="1" lang="ja-JP" altLang="en-US" dirty="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05D21FC-12E2-4069-B55D-A1A1789E0AA7}"/>
              </a:ext>
            </a:extLst>
          </p:cNvPr>
          <p:cNvSpPr txBox="1"/>
          <p:nvPr/>
        </p:nvSpPr>
        <p:spPr>
          <a:xfrm>
            <a:off x="6740165" y="307058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全身マネキン</a:t>
            </a:r>
          </a:p>
        </p:txBody>
      </p:sp>
      <p:sp>
        <p:nvSpPr>
          <p:cNvPr id="4" name="左中かっこ 3">
            <a:extLst>
              <a:ext uri="{FF2B5EF4-FFF2-40B4-BE49-F238E27FC236}">
                <a16:creationId xmlns:a16="http://schemas.microsoft.com/office/drawing/2014/main" id="{C00B93BA-6A6E-4DAB-B110-3925D5B3F5C5}"/>
              </a:ext>
            </a:extLst>
          </p:cNvPr>
          <p:cNvSpPr/>
          <p:nvPr/>
        </p:nvSpPr>
        <p:spPr>
          <a:xfrm rot="16200000">
            <a:off x="2069394" y="4217704"/>
            <a:ext cx="413311" cy="34280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31EAD65-B5F2-45B3-8AD2-C85C25B38ED6}"/>
              </a:ext>
            </a:extLst>
          </p:cNvPr>
          <p:cNvSpPr txBox="1"/>
          <p:nvPr/>
        </p:nvSpPr>
        <p:spPr>
          <a:xfrm>
            <a:off x="589781" y="6241807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こちらでシナリオを進行させる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FBE0F77-0D7A-42DB-B500-736F49D46F38}"/>
              </a:ext>
            </a:extLst>
          </p:cNvPr>
          <p:cNvSpPr/>
          <p:nvPr/>
        </p:nvSpPr>
        <p:spPr>
          <a:xfrm>
            <a:off x="5468253" y="3378363"/>
            <a:ext cx="1285657" cy="86791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カニューラ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挿入キットなど</a:t>
            </a:r>
          </a:p>
        </p:txBody>
      </p:sp>
      <p:sp>
        <p:nvSpPr>
          <p:cNvPr id="79" name="左中かっこ 78">
            <a:extLst>
              <a:ext uri="{FF2B5EF4-FFF2-40B4-BE49-F238E27FC236}">
                <a16:creationId xmlns:a16="http://schemas.microsoft.com/office/drawing/2014/main" id="{FA64710D-E778-40D1-9DE5-380F4888510C}"/>
              </a:ext>
            </a:extLst>
          </p:cNvPr>
          <p:cNvSpPr/>
          <p:nvPr/>
        </p:nvSpPr>
        <p:spPr>
          <a:xfrm rot="16200000">
            <a:off x="6987518" y="3983805"/>
            <a:ext cx="413311" cy="34280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四角形: 角を丸くする 80">
            <a:extLst>
              <a:ext uri="{FF2B5EF4-FFF2-40B4-BE49-F238E27FC236}">
                <a16:creationId xmlns:a16="http://schemas.microsoft.com/office/drawing/2014/main" id="{A24CA4AA-57A0-4BE4-8662-910A9E8A0E37}"/>
              </a:ext>
            </a:extLst>
          </p:cNvPr>
          <p:cNvSpPr/>
          <p:nvPr/>
        </p:nvSpPr>
        <p:spPr>
          <a:xfrm rot="720069">
            <a:off x="4750126" y="2499358"/>
            <a:ext cx="273219" cy="20560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D6AC8F87-8CFA-486A-AEBF-34ED9894CC44}"/>
              </a:ext>
            </a:extLst>
          </p:cNvPr>
          <p:cNvSpPr txBox="1"/>
          <p:nvPr/>
        </p:nvSpPr>
        <p:spPr>
          <a:xfrm>
            <a:off x="5495739" y="5991485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カニュレーションハンズオン用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シナリオ中は使用しない</a:t>
            </a:r>
          </a:p>
        </p:txBody>
      </p:sp>
      <p:sp>
        <p:nvSpPr>
          <p:cNvPr id="10" name="スマイル 9">
            <a:extLst>
              <a:ext uri="{FF2B5EF4-FFF2-40B4-BE49-F238E27FC236}">
                <a16:creationId xmlns:a16="http://schemas.microsoft.com/office/drawing/2014/main" id="{A57B4E8A-53DE-4A5C-A2CF-B64167D417FC}"/>
              </a:ext>
            </a:extLst>
          </p:cNvPr>
          <p:cNvSpPr/>
          <p:nvPr/>
        </p:nvSpPr>
        <p:spPr>
          <a:xfrm>
            <a:off x="377072" y="5024487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スマイル 84">
            <a:extLst>
              <a:ext uri="{FF2B5EF4-FFF2-40B4-BE49-F238E27FC236}">
                <a16:creationId xmlns:a16="http://schemas.microsoft.com/office/drawing/2014/main" id="{CEE43F61-FDA2-43F2-9C33-C5A1D287466A}"/>
              </a:ext>
            </a:extLst>
          </p:cNvPr>
          <p:cNvSpPr/>
          <p:nvPr/>
        </p:nvSpPr>
        <p:spPr>
          <a:xfrm>
            <a:off x="612267" y="5268553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スマイル 85">
            <a:extLst>
              <a:ext uri="{FF2B5EF4-FFF2-40B4-BE49-F238E27FC236}">
                <a16:creationId xmlns:a16="http://schemas.microsoft.com/office/drawing/2014/main" id="{2F1EC5CC-F88E-4DAC-811A-22424AD9C52A}"/>
              </a:ext>
            </a:extLst>
          </p:cNvPr>
          <p:cNvSpPr/>
          <p:nvPr/>
        </p:nvSpPr>
        <p:spPr>
          <a:xfrm>
            <a:off x="748901" y="2006991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スマイル 86">
            <a:extLst>
              <a:ext uri="{FF2B5EF4-FFF2-40B4-BE49-F238E27FC236}">
                <a16:creationId xmlns:a16="http://schemas.microsoft.com/office/drawing/2014/main" id="{91A9C6A9-026C-48DC-A9A3-1E0F4A1C8679}"/>
              </a:ext>
            </a:extLst>
          </p:cNvPr>
          <p:cNvSpPr/>
          <p:nvPr/>
        </p:nvSpPr>
        <p:spPr>
          <a:xfrm>
            <a:off x="389192" y="2244813"/>
            <a:ext cx="240168" cy="2297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スマイル 91">
            <a:extLst>
              <a:ext uri="{FF2B5EF4-FFF2-40B4-BE49-F238E27FC236}">
                <a16:creationId xmlns:a16="http://schemas.microsoft.com/office/drawing/2014/main" id="{CCE084D6-C0B2-4E57-BFA2-00DDB369915F}"/>
              </a:ext>
            </a:extLst>
          </p:cNvPr>
          <p:cNvSpPr/>
          <p:nvPr/>
        </p:nvSpPr>
        <p:spPr>
          <a:xfrm>
            <a:off x="1911548" y="2093178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スマイル 92">
            <a:extLst>
              <a:ext uri="{FF2B5EF4-FFF2-40B4-BE49-F238E27FC236}">
                <a16:creationId xmlns:a16="http://schemas.microsoft.com/office/drawing/2014/main" id="{DB88F4E6-B8AC-4E7A-A60E-614B4235ABAF}"/>
              </a:ext>
            </a:extLst>
          </p:cNvPr>
          <p:cNvSpPr/>
          <p:nvPr/>
        </p:nvSpPr>
        <p:spPr>
          <a:xfrm>
            <a:off x="2278706" y="2084279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スマイル 93">
            <a:extLst>
              <a:ext uri="{FF2B5EF4-FFF2-40B4-BE49-F238E27FC236}">
                <a16:creationId xmlns:a16="http://schemas.microsoft.com/office/drawing/2014/main" id="{FBA48603-8EFD-41E4-AE71-0C451DA30227}"/>
              </a:ext>
            </a:extLst>
          </p:cNvPr>
          <p:cNvSpPr/>
          <p:nvPr/>
        </p:nvSpPr>
        <p:spPr>
          <a:xfrm>
            <a:off x="2665056" y="2084786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スマイル 94">
            <a:extLst>
              <a:ext uri="{FF2B5EF4-FFF2-40B4-BE49-F238E27FC236}">
                <a16:creationId xmlns:a16="http://schemas.microsoft.com/office/drawing/2014/main" id="{3EC5232E-AE04-4A8A-93CB-C91D7E262B57}"/>
              </a:ext>
            </a:extLst>
          </p:cNvPr>
          <p:cNvSpPr/>
          <p:nvPr/>
        </p:nvSpPr>
        <p:spPr>
          <a:xfrm>
            <a:off x="3051006" y="2075712"/>
            <a:ext cx="240168" cy="229780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スマイル 95">
            <a:extLst>
              <a:ext uri="{FF2B5EF4-FFF2-40B4-BE49-F238E27FC236}">
                <a16:creationId xmlns:a16="http://schemas.microsoft.com/office/drawing/2014/main" id="{F14BCFD0-87C0-4B51-A6F1-C39A0C8A9AB7}"/>
              </a:ext>
            </a:extLst>
          </p:cNvPr>
          <p:cNvSpPr/>
          <p:nvPr/>
        </p:nvSpPr>
        <p:spPr>
          <a:xfrm>
            <a:off x="3549732" y="2074754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スマイル 96">
            <a:extLst>
              <a:ext uri="{FF2B5EF4-FFF2-40B4-BE49-F238E27FC236}">
                <a16:creationId xmlns:a16="http://schemas.microsoft.com/office/drawing/2014/main" id="{539528EC-D0A4-4E08-99EB-D95FDBD1EE68}"/>
              </a:ext>
            </a:extLst>
          </p:cNvPr>
          <p:cNvSpPr/>
          <p:nvPr/>
        </p:nvSpPr>
        <p:spPr>
          <a:xfrm>
            <a:off x="3926886" y="2084448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スマイル 97">
            <a:extLst>
              <a:ext uri="{FF2B5EF4-FFF2-40B4-BE49-F238E27FC236}">
                <a16:creationId xmlns:a16="http://schemas.microsoft.com/office/drawing/2014/main" id="{C41ABA2D-B1CC-4F12-93CF-5BBC86627A1F}"/>
              </a:ext>
            </a:extLst>
          </p:cNvPr>
          <p:cNvSpPr/>
          <p:nvPr/>
        </p:nvSpPr>
        <p:spPr>
          <a:xfrm>
            <a:off x="4312658" y="2085946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スマイル 98">
            <a:extLst>
              <a:ext uri="{FF2B5EF4-FFF2-40B4-BE49-F238E27FC236}">
                <a16:creationId xmlns:a16="http://schemas.microsoft.com/office/drawing/2014/main" id="{EAB9179B-A74F-4C06-8FBD-D16A8DD1F832}"/>
              </a:ext>
            </a:extLst>
          </p:cNvPr>
          <p:cNvSpPr/>
          <p:nvPr/>
        </p:nvSpPr>
        <p:spPr>
          <a:xfrm>
            <a:off x="4699008" y="2084279"/>
            <a:ext cx="240168" cy="229780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スマイル 99">
            <a:extLst>
              <a:ext uri="{FF2B5EF4-FFF2-40B4-BE49-F238E27FC236}">
                <a16:creationId xmlns:a16="http://schemas.microsoft.com/office/drawing/2014/main" id="{168E4ED6-697E-401C-A1CC-4E92578F4BEB}"/>
              </a:ext>
            </a:extLst>
          </p:cNvPr>
          <p:cNvSpPr/>
          <p:nvPr/>
        </p:nvSpPr>
        <p:spPr>
          <a:xfrm>
            <a:off x="1990666" y="2603793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スマイル 100">
            <a:extLst>
              <a:ext uri="{FF2B5EF4-FFF2-40B4-BE49-F238E27FC236}">
                <a16:creationId xmlns:a16="http://schemas.microsoft.com/office/drawing/2014/main" id="{64B05F2C-9C23-48E8-9D8A-589DE62A03C2}"/>
              </a:ext>
            </a:extLst>
          </p:cNvPr>
          <p:cNvSpPr/>
          <p:nvPr/>
        </p:nvSpPr>
        <p:spPr>
          <a:xfrm>
            <a:off x="2357824" y="2594894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スマイル 101">
            <a:extLst>
              <a:ext uri="{FF2B5EF4-FFF2-40B4-BE49-F238E27FC236}">
                <a16:creationId xmlns:a16="http://schemas.microsoft.com/office/drawing/2014/main" id="{A2FC3C75-BB1B-4E36-AA4B-A0BEEBC40F0C}"/>
              </a:ext>
            </a:extLst>
          </p:cNvPr>
          <p:cNvSpPr/>
          <p:nvPr/>
        </p:nvSpPr>
        <p:spPr>
          <a:xfrm>
            <a:off x="2744174" y="2595401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スマイル 102">
            <a:extLst>
              <a:ext uri="{FF2B5EF4-FFF2-40B4-BE49-F238E27FC236}">
                <a16:creationId xmlns:a16="http://schemas.microsoft.com/office/drawing/2014/main" id="{200BCF8B-D9DA-41B5-9B13-4B973BF6934E}"/>
              </a:ext>
            </a:extLst>
          </p:cNvPr>
          <p:cNvSpPr/>
          <p:nvPr/>
        </p:nvSpPr>
        <p:spPr>
          <a:xfrm>
            <a:off x="3130124" y="2586327"/>
            <a:ext cx="240168" cy="229780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スマイル 103">
            <a:extLst>
              <a:ext uri="{FF2B5EF4-FFF2-40B4-BE49-F238E27FC236}">
                <a16:creationId xmlns:a16="http://schemas.microsoft.com/office/drawing/2014/main" id="{C0841667-BD43-4E9C-BFFD-9323A5CB154B}"/>
              </a:ext>
            </a:extLst>
          </p:cNvPr>
          <p:cNvSpPr/>
          <p:nvPr/>
        </p:nvSpPr>
        <p:spPr>
          <a:xfrm>
            <a:off x="3628850" y="2585369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スマイル 104">
            <a:extLst>
              <a:ext uri="{FF2B5EF4-FFF2-40B4-BE49-F238E27FC236}">
                <a16:creationId xmlns:a16="http://schemas.microsoft.com/office/drawing/2014/main" id="{B83B164A-1A0E-40E5-A90C-61FE1ACA1EA2}"/>
              </a:ext>
            </a:extLst>
          </p:cNvPr>
          <p:cNvSpPr/>
          <p:nvPr/>
        </p:nvSpPr>
        <p:spPr>
          <a:xfrm>
            <a:off x="4006004" y="2595063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スマイル 105">
            <a:extLst>
              <a:ext uri="{FF2B5EF4-FFF2-40B4-BE49-F238E27FC236}">
                <a16:creationId xmlns:a16="http://schemas.microsoft.com/office/drawing/2014/main" id="{CAECBF7F-C166-4E55-8D8C-473E320245A1}"/>
              </a:ext>
            </a:extLst>
          </p:cNvPr>
          <p:cNvSpPr/>
          <p:nvPr/>
        </p:nvSpPr>
        <p:spPr>
          <a:xfrm>
            <a:off x="4391776" y="2596561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スマイル 106">
            <a:extLst>
              <a:ext uri="{FF2B5EF4-FFF2-40B4-BE49-F238E27FC236}">
                <a16:creationId xmlns:a16="http://schemas.microsoft.com/office/drawing/2014/main" id="{8AF8A0B9-AE2C-4433-8E2E-C425447A82BF}"/>
              </a:ext>
            </a:extLst>
          </p:cNvPr>
          <p:cNvSpPr/>
          <p:nvPr/>
        </p:nvSpPr>
        <p:spPr>
          <a:xfrm>
            <a:off x="4778126" y="2594894"/>
            <a:ext cx="240168" cy="22978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6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205</Words>
  <Application>Microsoft Office PowerPoint</Application>
  <PresentationFormat>画面に合わせる (4:3)</PresentationFormat>
  <Paragraphs>80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テーマ</vt:lpstr>
      <vt:lpstr>シナリオトレーニング 4チーム　開始時</vt:lpstr>
      <vt:lpstr>シナリオトレーニング 4チーム　シナリオ中</vt:lpstr>
      <vt:lpstr>シナリオトレーニング 4チーム　カニュレーションハンズオン</vt:lpstr>
      <vt:lpstr>シナリオトレーニング 4チーム　ディスカッション・まとめ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遠藤 智之</dc:creator>
  <cp:lastModifiedBy>遠藤 智之</cp:lastModifiedBy>
  <cp:revision>57</cp:revision>
  <dcterms:created xsi:type="dcterms:W3CDTF">2020-04-18T11:54:13Z</dcterms:created>
  <dcterms:modified xsi:type="dcterms:W3CDTF">2020-06-18T13:22:34Z</dcterms:modified>
</cp:coreProperties>
</file>